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91" r:id="rId3"/>
    <p:sldId id="292" r:id="rId4"/>
    <p:sldId id="295" r:id="rId5"/>
    <p:sldId id="285" r:id="rId6"/>
    <p:sldId id="298" r:id="rId7"/>
    <p:sldId id="293" r:id="rId8"/>
    <p:sldId id="296" r:id="rId9"/>
    <p:sldId id="294" r:id="rId10"/>
    <p:sldId id="297" r:id="rId11"/>
    <p:sldId id="304" r:id="rId12"/>
    <p:sldId id="299" r:id="rId13"/>
    <p:sldId id="303" r:id="rId14"/>
    <p:sldId id="300" r:id="rId15"/>
    <p:sldId id="306" r:id="rId16"/>
    <p:sldId id="307" r:id="rId17"/>
    <p:sldId id="308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3A100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/>
    <p:restoredTop sz="94632"/>
  </p:normalViewPr>
  <p:slideViewPr>
    <p:cSldViewPr snapToGrid="0" snapToObjects="1">
      <p:cViewPr varScale="1">
        <p:scale>
          <a:sx n="100" d="100"/>
          <a:sy n="100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10F9C-3A27-C84F-B27D-9342140F08DB}" type="datetimeFigureOut">
              <a:rPr lang="pt-PT" smtClean="0"/>
              <a:t>11-12-2015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254-ACB4-B240-BB93-3D6DFACA42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0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867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8893" y="4629149"/>
            <a:ext cx="4038600" cy="933450"/>
          </a:xfrm>
        </p:spPr>
        <p:txBody>
          <a:bodyPr>
            <a:normAutofit/>
          </a:bodyPr>
          <a:lstStyle/>
          <a:p>
            <a:r>
              <a:rPr lang="pt-PT" sz="4000" smtClean="0"/>
              <a:t>Laboratório 11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8893" y="5562599"/>
            <a:ext cx="3997331" cy="838201"/>
          </a:xfrm>
        </p:spPr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Protótipo funcional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181" y="2486980"/>
            <a:ext cx="208672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Inês Santos, 76334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Daniel Trindade, 76349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puu.sh/lR1Sz/6a1dbd509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" y="777808"/>
            <a:ext cx="7835858" cy="550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4852879" y="673581"/>
            <a:ext cx="1990583" cy="57393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37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Iniciar visualização do vídeo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498473" y="1813586"/>
            <a:ext cx="8228668" cy="249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b="1" dirty="0" smtClean="0">
                <a:solidFill>
                  <a:schemeClr val="accent1"/>
                </a:solidFill>
              </a:rPr>
              <a:t>Atributo: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Facilidade em iniciar a visualização de um vídeo</a:t>
            </a:r>
            <a:endParaRPr lang="en-US" sz="1400" dirty="0" smtClean="0"/>
          </a:p>
          <a:p>
            <a:r>
              <a:rPr lang="pt-PT" sz="1400" b="1" dirty="0" smtClean="0">
                <a:solidFill>
                  <a:schemeClr val="accent1"/>
                </a:solidFill>
              </a:rPr>
              <a:t>Método da Medição: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Identificar o botão de “Play” e visualizar o conteúdo do vídeo.</a:t>
            </a:r>
            <a:endParaRPr lang="en-US" sz="1400" dirty="0" smtClean="0"/>
          </a:p>
          <a:p>
            <a:endParaRPr lang="pt-BR" sz="14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61507"/>
              </p:ext>
            </p:extLst>
          </p:nvPr>
        </p:nvGraphicFramePr>
        <p:xfrm>
          <a:off x="700177" y="2789835"/>
          <a:ext cx="7354610" cy="3703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728"/>
                <a:gridCol w="1237129"/>
                <a:gridCol w="1264024"/>
                <a:gridCol w="739588"/>
                <a:gridCol w="995083"/>
                <a:gridCol w="874060"/>
                <a:gridCol w="1142998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14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6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Professora</a:t>
                      </a:r>
                      <a:endParaRPr lang="pt-PT" sz="11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7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Estranho 1</a:t>
                      </a:r>
                      <a:endParaRPr lang="pt-PT" sz="11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9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8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Estranho 2</a:t>
                      </a:r>
                      <a:endParaRPr lang="pt-PT" sz="11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</a:t>
            </a:r>
            <a:r>
              <a:rPr lang="pt-PT" dirty="0" smtClean="0"/>
              <a:t>5/7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06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uu.sh/lR3MJ/945fd5cfa4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38" y="847726"/>
            <a:ext cx="7937837" cy="547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906419" y="3587642"/>
            <a:ext cx="379456" cy="3324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76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Ver perfil da conta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 noGrp="1"/>
          </p:cNvSpPr>
          <p:nvPr>
            <p:ph idx="1"/>
          </p:nvPr>
        </p:nvSpPr>
        <p:spPr>
          <a:xfrm>
            <a:off x="498472" y="1846731"/>
            <a:ext cx="7556313" cy="2516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b="1" dirty="0" smtClean="0">
                <a:solidFill>
                  <a:schemeClr val="accent1"/>
                </a:solidFill>
              </a:rPr>
              <a:t>Atributo: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Facilidade </a:t>
            </a:r>
            <a:r>
              <a:rPr lang="pt-PT" sz="1400" dirty="0"/>
              <a:t>em visualizar </a:t>
            </a:r>
            <a:r>
              <a:rPr lang="pt-PT" sz="1400" dirty="0" smtClean="0"/>
              <a:t>o perfil da sua conta.</a:t>
            </a:r>
            <a:endParaRPr lang="en-US" sz="1400" dirty="0" smtClean="0"/>
          </a:p>
          <a:p>
            <a:r>
              <a:rPr lang="pt-PT" sz="1400" b="1" dirty="0" smtClean="0">
                <a:solidFill>
                  <a:schemeClr val="accent1"/>
                </a:solidFill>
              </a:rPr>
              <a:t>Método da Medição: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Identificar o botão de “</a:t>
            </a:r>
            <a:r>
              <a:rPr lang="pt-PT" sz="1400" dirty="0"/>
              <a:t>Consultar Conta</a:t>
            </a:r>
            <a:r>
              <a:rPr lang="pt-PT" sz="1400" dirty="0" smtClean="0"/>
              <a:t>” e visualizar o seu perfil.</a:t>
            </a:r>
            <a:endParaRPr lang="en-US" sz="1400" dirty="0" smtClean="0"/>
          </a:p>
          <a:p>
            <a:endParaRPr lang="pt-BR" sz="14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05836"/>
              </p:ext>
            </p:extLst>
          </p:nvPr>
        </p:nvGraphicFramePr>
        <p:xfrm>
          <a:off x="599324" y="2792617"/>
          <a:ext cx="7354610" cy="3703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728"/>
                <a:gridCol w="1237129"/>
                <a:gridCol w="1264024"/>
                <a:gridCol w="739588"/>
                <a:gridCol w="995083"/>
                <a:gridCol w="874060"/>
                <a:gridCol w="1142998"/>
              </a:tblGrid>
              <a:tr h="140661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53541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1425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425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14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7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5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6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4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4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Professora</a:t>
                      </a:r>
                      <a:endParaRPr lang="pt-PT" sz="11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7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Estranho 1</a:t>
                      </a:r>
                      <a:endParaRPr lang="pt-PT" sz="11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7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Estranho 2</a:t>
                      </a:r>
                      <a:endParaRPr lang="pt-PT" sz="11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6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</a:t>
            </a:r>
            <a:r>
              <a:rPr lang="pt-PT" dirty="0" smtClean="0"/>
              <a:t>6/7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30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puu.sh/lR5qW/719f862e29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54" y="848582"/>
            <a:ext cx="7116441" cy="492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317896" y="735671"/>
            <a:ext cx="779417" cy="4442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433136" y="848582"/>
            <a:ext cx="3097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smtClean="0"/>
              <a:t>1</a:t>
            </a:r>
            <a:endParaRPr lang="pt-PT" b="1"/>
          </a:p>
        </p:txBody>
      </p:sp>
      <p:pic>
        <p:nvPicPr>
          <p:cNvPr id="6146" name="Picture 2" descr="http://puu.sh/lR4aE/723b1d9c48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20" y="2197277"/>
            <a:ext cx="6671576" cy="423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084720" y="2197277"/>
            <a:ext cx="31130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2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52580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Adicionar aulas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 noGrp="1"/>
          </p:cNvSpPr>
          <p:nvPr>
            <p:ph idx="1"/>
          </p:nvPr>
        </p:nvSpPr>
        <p:spPr>
          <a:xfrm>
            <a:off x="498472" y="1846731"/>
            <a:ext cx="7556313" cy="2516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b="1" dirty="0" smtClean="0">
                <a:solidFill>
                  <a:schemeClr val="accent1"/>
                </a:solidFill>
              </a:rPr>
              <a:t>Atributo: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Facilidade </a:t>
            </a:r>
            <a:r>
              <a:rPr lang="pt-PT" sz="1400" dirty="0"/>
              <a:t>em </a:t>
            </a:r>
            <a:r>
              <a:rPr lang="pt-PT" sz="1400" dirty="0" smtClean="0"/>
              <a:t>criar um curso novo.</a:t>
            </a:r>
            <a:endParaRPr lang="en-US" sz="1400" dirty="0" smtClean="0"/>
          </a:p>
          <a:p>
            <a:r>
              <a:rPr lang="pt-PT" sz="1400" b="1" dirty="0" smtClean="0">
                <a:solidFill>
                  <a:schemeClr val="accent1"/>
                </a:solidFill>
              </a:rPr>
              <a:t>Método da Medição: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BR" sz="1400" dirty="0"/>
              <a:t> Criar um curso dedicado ao campo de Agricultura. Devem de ser </a:t>
            </a:r>
            <a:r>
              <a:rPr lang="pt-BR" sz="1400" dirty="0" smtClean="0"/>
              <a:t>dadas informações </a:t>
            </a:r>
            <a:r>
              <a:rPr lang="pt-BR" sz="1400" dirty="0"/>
              <a:t>quanto ao número de aulas, custo do curso e informação sobre o </a:t>
            </a:r>
            <a:r>
              <a:rPr lang="pt-BR" sz="1400" dirty="0" smtClean="0"/>
              <a:t>curso</a:t>
            </a:r>
            <a:r>
              <a:rPr lang="pt-PT" sz="1400" dirty="0" smtClean="0"/>
              <a:t>.</a:t>
            </a:r>
            <a:endParaRPr lang="en-US" sz="1400" dirty="0" smtClean="0"/>
          </a:p>
          <a:p>
            <a:endParaRPr lang="pt-BR" sz="14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328898"/>
              </p:ext>
            </p:extLst>
          </p:nvPr>
        </p:nvGraphicFramePr>
        <p:xfrm>
          <a:off x="599324" y="3040267"/>
          <a:ext cx="7354610" cy="3703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728"/>
                <a:gridCol w="1237129"/>
                <a:gridCol w="1264024"/>
                <a:gridCol w="739588"/>
                <a:gridCol w="995083"/>
                <a:gridCol w="874060"/>
                <a:gridCol w="1142998"/>
              </a:tblGrid>
              <a:tr h="140661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53541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1425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5 minutos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14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425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r>
                        <a:rPr lang="pt-PT" sz="1200" baseline="0" dirty="0" smtClean="0"/>
                        <a:t> minutos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1 minuto 30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9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r>
                        <a:rPr lang="pt-PT" sz="1100" baseline="0" dirty="0" smtClean="0"/>
                        <a:t> minuto 43 segundos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r>
                        <a:rPr lang="pt-PT" sz="1100" baseline="0" dirty="0" smtClean="0"/>
                        <a:t> minuto 2 segundos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r>
                        <a:rPr lang="pt-PT" sz="1100" baseline="0" dirty="0" smtClean="0"/>
                        <a:t> minuto 20 segundos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55 segundos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1 minuto 3 segundos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32 segundos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Professora</a:t>
                      </a:r>
                      <a:endParaRPr lang="pt-PT" sz="11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38 segundos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Estranho 1</a:t>
                      </a:r>
                      <a:endParaRPr lang="pt-PT" sz="11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49</a:t>
                      </a:r>
                      <a:r>
                        <a:rPr lang="pt-PT" sz="1100" baseline="0" dirty="0" smtClean="0"/>
                        <a:t> segundos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36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Estranho 2</a:t>
                      </a:r>
                      <a:endParaRPr lang="pt-PT" sz="11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1 minuto 9 segundos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</a:t>
            </a:r>
            <a:r>
              <a:rPr lang="pt-PT" dirty="0" smtClean="0"/>
              <a:t>7</a:t>
            </a:r>
            <a:r>
              <a:rPr lang="pt-PT" dirty="0" smtClean="0"/>
              <a:t>/7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44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://puu.sh/lR6Ry/459811d42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6" y="848582"/>
            <a:ext cx="7366438" cy="496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3536596" y="5355420"/>
            <a:ext cx="779417" cy="4442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433136" y="848582"/>
            <a:ext cx="3097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smtClean="0"/>
              <a:t>1</a:t>
            </a:r>
            <a:endParaRPr lang="pt-PT" b="1"/>
          </a:p>
        </p:txBody>
      </p:sp>
    </p:spTree>
    <p:extLst>
      <p:ext uri="{BB962C8B-B14F-4D97-AF65-F5344CB8AC3E}">
        <p14:creationId xmlns:p14="http://schemas.microsoft.com/office/powerpoint/2010/main" val="2148114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puu.sh/lR6Z5/ee6a06e727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5" y="848582"/>
            <a:ext cx="7534341" cy="519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3337388" y="5320269"/>
            <a:ext cx="1180578" cy="4442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433136" y="848582"/>
            <a:ext cx="3097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2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045164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Algumas </a:t>
            </a: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sugestões </a:t>
            </a: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feitas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 noGrp="1"/>
          </p:cNvSpPr>
          <p:nvPr>
            <p:ph idx="1"/>
          </p:nvPr>
        </p:nvSpPr>
        <p:spPr>
          <a:xfrm>
            <a:off x="498472" y="2330823"/>
            <a:ext cx="7556313" cy="4050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pt-BR" sz="1800" b="1" dirty="0" smtClean="0"/>
              <a:t>Haver uma separação mais óbvia entre as secções de texto e elementos gráficos (barras verticas e horizontais, por exemplo).</a:t>
            </a:r>
            <a:endParaRPr lang="pt-BR" sz="1800" b="1" dirty="0"/>
          </a:p>
          <a:p>
            <a:pPr>
              <a:spcBef>
                <a:spcPts val="1800"/>
              </a:spcBef>
            </a:pPr>
            <a:r>
              <a:rPr lang="pt-BR" sz="1800" b="1" dirty="0" smtClean="0"/>
              <a:t>Mais cor (por exemplo, o verde, como escolhido pelos idosos anteriormente).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pt-PT" dirty="0"/>
              <a:t>Testes de </a:t>
            </a:r>
            <a:r>
              <a:rPr lang="pt-PT" dirty="0" smtClean="0"/>
              <a:t>Usabilidade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76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25788" y="4760259"/>
            <a:ext cx="4213412" cy="1627093"/>
          </a:xfrm>
        </p:spPr>
        <p:txBody>
          <a:bodyPr>
            <a:normAutofit/>
          </a:bodyPr>
          <a:lstStyle/>
          <a:p>
            <a:r>
              <a:rPr lang="pt-PT" dirty="0" smtClean="0"/>
              <a:t>Resultados dos testes de usabilidade para cada tarefa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88" y="2353235"/>
            <a:ext cx="2084294" cy="2084294"/>
          </a:xfrm>
          <a:prstGeom prst="rect">
            <a:avLst/>
          </a:prstGeom>
        </p:spPr>
      </p:pic>
      <p:sp>
        <p:nvSpPr>
          <p:cNvPr id="6" name="Marcador de Posição do Texto 5"/>
          <p:cNvSpPr txBox="1">
            <a:spLocks/>
          </p:cNvSpPr>
          <p:nvPr/>
        </p:nvSpPr>
        <p:spPr>
          <a:xfrm>
            <a:off x="271389" y="1417185"/>
            <a:ext cx="4199021" cy="1978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5400" smtClean="0">
                <a:solidFill>
                  <a:schemeClr val="bg1"/>
                </a:solidFill>
              </a:rPr>
              <a:t>Testes de usabilidade</a:t>
            </a:r>
            <a:endParaRPr lang="pt-PT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Testes de Usabilidade	</a:t>
            </a:r>
            <a:r>
              <a:rPr lang="pt-PT" smtClean="0"/>
              <a:t>	</a:t>
            </a:r>
            <a:r>
              <a:rPr lang="pt-PT" smtClean="0"/>
              <a:t>1/7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Criar conta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82274"/>
              </p:ext>
            </p:extLst>
          </p:nvPr>
        </p:nvGraphicFramePr>
        <p:xfrm>
          <a:off x="825980" y="2957564"/>
          <a:ext cx="7127796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765"/>
                <a:gridCol w="968189"/>
                <a:gridCol w="968189"/>
                <a:gridCol w="880782"/>
                <a:gridCol w="995971"/>
                <a:gridCol w="952587"/>
                <a:gridCol w="1087313"/>
              </a:tblGrid>
              <a:tr h="242004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 minutos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 minuto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 minuto </a:t>
                      </a:r>
                      <a:r>
                        <a:rPr lang="pt-PT" sz="1200" dirty="0" smtClean="0"/>
                        <a:t>15 </a:t>
                      </a:r>
                      <a:r>
                        <a:rPr lang="pt-PT" sz="1200" dirty="0" smtClean="0"/>
                        <a:t>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58 </a:t>
                      </a:r>
                      <a:r>
                        <a:rPr lang="pt-PT" sz="1200" dirty="0" smtClean="0"/>
                        <a:t>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4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40 </a:t>
                      </a:r>
                      <a:r>
                        <a:rPr lang="pt-PT" sz="1200" dirty="0" smtClean="0"/>
                        <a:t>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38 </a:t>
                      </a:r>
                      <a:r>
                        <a:rPr lang="pt-PT" sz="1200" dirty="0" smtClean="0"/>
                        <a:t>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16 </a:t>
                      </a:r>
                      <a:r>
                        <a:rPr lang="pt-PT" sz="1200" dirty="0" smtClean="0"/>
                        <a:t>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17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Professora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Estranho 1</a:t>
                      </a:r>
                      <a:endParaRPr lang="pt-PT" sz="12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22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004"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 smtClean="0"/>
                        <a:t>Estranho 2</a:t>
                      </a:r>
                      <a:endParaRPr lang="pt-PT" sz="12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18</a:t>
                      </a:r>
                      <a:r>
                        <a:rPr lang="pt-PT" sz="1200" baseline="0" dirty="0" smtClean="0"/>
                        <a:t>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1949823"/>
            <a:ext cx="8349692" cy="2716305"/>
          </a:xfrm>
        </p:spPr>
        <p:txBody>
          <a:bodyPr>
            <a:noAutofit/>
          </a:bodyPr>
          <a:lstStyle/>
          <a:p>
            <a:r>
              <a:rPr lang="pt-PT" sz="1400" b="1" dirty="0" smtClean="0">
                <a:solidFill>
                  <a:schemeClr val="accent1"/>
                </a:solidFill>
              </a:rPr>
              <a:t>Atributo: 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/>
              <a:t>Facilidade em criar conta com pouca experiência</a:t>
            </a:r>
            <a:endParaRPr lang="en-US" sz="1400" dirty="0"/>
          </a:p>
          <a:p>
            <a:r>
              <a:rPr lang="pt-PT" sz="1400" b="1" dirty="0" smtClean="0">
                <a:solidFill>
                  <a:schemeClr val="accent1"/>
                </a:solidFill>
              </a:rPr>
              <a:t>Método de medição: </a:t>
            </a:r>
            <a:r>
              <a:rPr lang="pt-PT" sz="1400" dirty="0" smtClean="0"/>
              <a:t> Criar uma conta de aluno para o </a:t>
            </a:r>
            <a:r>
              <a:rPr lang="pt-PT" sz="1400" dirty="0" smtClean="0"/>
              <a:t>Júlio César</a:t>
            </a:r>
            <a:r>
              <a:rPr lang="pt-PT" sz="1400" dirty="0" smtClean="0"/>
              <a:t>, </a:t>
            </a:r>
            <a:r>
              <a:rPr lang="pt-PT" sz="1400" dirty="0" smtClean="0"/>
              <a:t>com o nome de utilizador </a:t>
            </a:r>
            <a:r>
              <a:rPr lang="pt-PT" sz="1400" i="1" dirty="0" smtClean="0"/>
              <a:t>“imperador”</a:t>
            </a:r>
            <a:r>
              <a:rPr lang="pt-PT" sz="1400" dirty="0" smtClean="0"/>
              <a:t>, </a:t>
            </a:r>
            <a:r>
              <a:rPr lang="pt-PT" sz="1400" dirty="0" smtClean="0"/>
              <a:t>password </a:t>
            </a:r>
            <a:r>
              <a:rPr lang="pt-PT" sz="1400" i="1" dirty="0" smtClean="0"/>
              <a:t>“avémoi”</a:t>
            </a:r>
            <a:r>
              <a:rPr lang="pt-PT" sz="1400" dirty="0" smtClean="0"/>
              <a:t>, </a:t>
            </a:r>
            <a:r>
              <a:rPr lang="pt-PT" sz="1400" dirty="0" smtClean="0"/>
              <a:t>e como método de contacto o e-mail </a:t>
            </a:r>
            <a:r>
              <a:rPr lang="pt-PT" sz="1400" dirty="0" smtClean="0"/>
              <a:t>“roma@imperio.it”.</a:t>
            </a:r>
            <a:endParaRPr lang="pt-PT" sz="1400" dirty="0" smtClean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145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uu.sh/lR1Sz/6a1dbd509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" y="501584"/>
            <a:ext cx="6966197" cy="489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6961675" y="467625"/>
            <a:ext cx="692524" cy="3990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/>
          <p:cNvSpPr txBox="1"/>
          <p:nvPr/>
        </p:nvSpPr>
        <p:spPr>
          <a:xfrm>
            <a:off x="240327" y="501584"/>
            <a:ext cx="313123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b="1" smtClean="0"/>
              <a:t>1</a:t>
            </a:r>
            <a:endParaRPr lang="pt-PT" b="1"/>
          </a:p>
        </p:txBody>
      </p:sp>
      <p:pic>
        <p:nvPicPr>
          <p:cNvPr id="1028" name="Picture 4" descr="http://puu.sh/lR20C/e8b9cf7c4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88" y="2343150"/>
            <a:ext cx="6267010" cy="437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833200" y="2429213"/>
            <a:ext cx="31130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244144" y="4819648"/>
            <a:ext cx="830358" cy="3827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70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</a:t>
            </a:r>
            <a:r>
              <a:rPr lang="pt-PT" dirty="0"/>
              <a:t>2</a:t>
            </a:r>
            <a:r>
              <a:rPr lang="pt-PT" dirty="0" smtClean="0"/>
              <a:t>/7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Inscrever no curso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1819836"/>
            <a:ext cx="8348992" cy="26042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pt-PT" sz="1400" b="1" dirty="0" smtClean="0">
                <a:solidFill>
                  <a:schemeClr val="accent1"/>
                </a:solidFill>
              </a:rPr>
              <a:t>Atributo: </a:t>
            </a:r>
            <a:r>
              <a:rPr lang="pt-PT" sz="1400" dirty="0"/>
              <a:t>Facilidade em inscrever num curso para o frequentar</a:t>
            </a:r>
            <a:endParaRPr lang="en-US" sz="1400" dirty="0"/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pt-PT" sz="1400" b="1" dirty="0" smtClean="0">
                <a:solidFill>
                  <a:schemeClr val="accent1"/>
                </a:solidFill>
              </a:rPr>
              <a:t>Método </a:t>
            </a:r>
            <a:r>
              <a:rPr lang="pt-PT" sz="1400" b="1" dirty="0">
                <a:solidFill>
                  <a:schemeClr val="accent1"/>
                </a:solidFill>
              </a:rPr>
              <a:t>de </a:t>
            </a:r>
            <a:r>
              <a:rPr lang="pt-PT" sz="1400" b="1" dirty="0" smtClean="0">
                <a:solidFill>
                  <a:schemeClr val="accent1"/>
                </a:solidFill>
              </a:rPr>
              <a:t>medição: </a:t>
            </a:r>
            <a:r>
              <a:rPr lang="pt-PT" sz="1400" dirty="0"/>
              <a:t>Estando na página de um curso (por exemplo, </a:t>
            </a:r>
            <a:r>
              <a:rPr lang="pt-PT" sz="1400" dirty="0" smtClean="0"/>
              <a:t>Agricultura), </a:t>
            </a:r>
            <a:r>
              <a:rPr lang="pt-PT" sz="1400" dirty="0"/>
              <a:t>clicar no botão </a:t>
            </a:r>
            <a:r>
              <a:rPr lang="pt-PT" sz="1400" dirty="0" smtClean="0"/>
              <a:t>“Inscrever no Curso”, </a:t>
            </a:r>
            <a:r>
              <a:rPr lang="pt-PT" sz="1400" dirty="0"/>
              <a:t>excluindo tempo de ler descrições ou ver vídeos de </a:t>
            </a:r>
            <a:r>
              <a:rPr lang="pt-PT" sz="1400" dirty="0" smtClean="0"/>
              <a:t>apresentação, tendo em conta que já entrou na sua conta , ou seja, tem o “login” feito.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42381"/>
              </p:ext>
            </p:extLst>
          </p:nvPr>
        </p:nvGraphicFramePr>
        <p:xfrm>
          <a:off x="700176" y="3105712"/>
          <a:ext cx="7354610" cy="3703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728"/>
                <a:gridCol w="1237129"/>
                <a:gridCol w="1264024"/>
                <a:gridCol w="739588"/>
                <a:gridCol w="995083"/>
                <a:gridCol w="874060"/>
                <a:gridCol w="1142998"/>
              </a:tblGrid>
              <a:tr h="148051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61607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15004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40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5004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15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7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9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Professora</a:t>
                      </a:r>
                      <a:endParaRPr lang="pt-PT" sz="11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Estranho 1</a:t>
                      </a:r>
                      <a:endParaRPr lang="pt-PT" sz="11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02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Estranho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8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9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uu.sh/lR31L/22a23cfea6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68" y="845124"/>
            <a:ext cx="8330794" cy="57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562849" y="1619250"/>
            <a:ext cx="1141985" cy="42311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65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</a:t>
            </a:r>
            <a:r>
              <a:rPr lang="pt-PT" dirty="0" smtClean="0"/>
              <a:t>3/7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Entrar na conta (login)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1905001"/>
            <a:ext cx="8349692" cy="2263588"/>
          </a:xfrm>
        </p:spPr>
        <p:txBody>
          <a:bodyPr>
            <a:noAutofit/>
          </a:bodyPr>
          <a:lstStyle/>
          <a:p>
            <a:pPr lvl="0"/>
            <a:r>
              <a:rPr lang="pt-PT" sz="1400" b="1" dirty="0">
                <a:solidFill>
                  <a:schemeClr val="accent1"/>
                </a:solidFill>
              </a:rPr>
              <a:t>Atributo: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/>
              <a:t>Facilidade em entrar na conta do utilizador (LOGIN)</a:t>
            </a:r>
            <a:endParaRPr lang="en-US" sz="1400" dirty="0"/>
          </a:p>
          <a:p>
            <a:pPr lvl="0"/>
            <a:r>
              <a:rPr lang="pt-PT" sz="1400" b="1" dirty="0" smtClean="0">
                <a:solidFill>
                  <a:schemeClr val="accent1"/>
                </a:solidFill>
              </a:rPr>
              <a:t>Método </a:t>
            </a:r>
            <a:r>
              <a:rPr lang="pt-PT" sz="1400" b="1" dirty="0">
                <a:solidFill>
                  <a:schemeClr val="accent1"/>
                </a:solidFill>
              </a:rPr>
              <a:t>da Medição: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/>
              <a:t>Carregar no botão “Entrar na Conta”, para entrar na sua conta e preencher os campos: “Nome de utilizador” e “Palavra Chave”.</a:t>
            </a:r>
            <a:endParaRPr lang="en-US" sz="1400" dirty="0"/>
          </a:p>
          <a:p>
            <a:endParaRPr lang="pt-BR" sz="14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9526"/>
              </p:ext>
            </p:extLst>
          </p:nvPr>
        </p:nvGraphicFramePr>
        <p:xfrm>
          <a:off x="700176" y="2924902"/>
          <a:ext cx="7354610" cy="3703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728"/>
                <a:gridCol w="1237129"/>
                <a:gridCol w="1264024"/>
                <a:gridCol w="739588"/>
                <a:gridCol w="995083"/>
                <a:gridCol w="874060"/>
                <a:gridCol w="1142998"/>
              </a:tblGrid>
              <a:tr h="160959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73359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1609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17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4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9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5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4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Professora</a:t>
                      </a:r>
                      <a:endParaRPr lang="pt-PT" sz="11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6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Estranho 1</a:t>
                      </a:r>
                      <a:endParaRPr lang="pt-PT" sz="11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4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789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Estranho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5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2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puu.sh/lR1Sz/6a1dbd509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" y="501584"/>
            <a:ext cx="6966197" cy="489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85011" y="367316"/>
            <a:ext cx="3097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smtClean="0"/>
              <a:t>1</a:t>
            </a:r>
            <a:endParaRPr lang="pt-PT" b="1"/>
          </a:p>
        </p:txBody>
      </p:sp>
      <p:sp>
        <p:nvSpPr>
          <p:cNvPr id="6" name="Oval 5"/>
          <p:cNvSpPr/>
          <p:nvPr/>
        </p:nvSpPr>
        <p:spPr>
          <a:xfrm>
            <a:off x="6098895" y="489051"/>
            <a:ext cx="868340" cy="4066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074" name="Picture 2" descr="http://puu.sh/lR39g/24da40ddbf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929563"/>
            <a:ext cx="6813227" cy="465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4854124" y="3227670"/>
            <a:ext cx="950911" cy="4451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2229849" y="2058875"/>
            <a:ext cx="309700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2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6865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</a:t>
            </a:r>
            <a:r>
              <a:rPr lang="pt-PT" dirty="0" smtClean="0"/>
              <a:t>4/7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7482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>
                <a:solidFill>
                  <a:schemeClr val="bg1">
                    <a:lumMod val="65000"/>
                  </a:schemeClr>
                </a:solidFill>
              </a:rPr>
              <a:t>Pesquisar curso </a:t>
            </a: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</a:rPr>
              <a:t>por </a:t>
            </a:r>
            <a:r>
              <a:rPr lang="pt-PT" sz="2400" dirty="0">
                <a:solidFill>
                  <a:schemeClr val="bg1">
                    <a:lumMod val="65000"/>
                  </a:schemeClr>
                </a:solidFill>
              </a:rPr>
              <a:t>nome</a:t>
            </a:r>
          </a:p>
        </p:txBody>
      </p:sp>
      <p:sp>
        <p:nvSpPr>
          <p:cNvPr id="10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1842247"/>
            <a:ext cx="8228668" cy="2757692"/>
          </a:xfrm>
        </p:spPr>
        <p:txBody>
          <a:bodyPr>
            <a:noAutofit/>
          </a:bodyPr>
          <a:lstStyle/>
          <a:p>
            <a:pPr lvl="0">
              <a:spcBef>
                <a:spcPts val="1400"/>
              </a:spcBef>
            </a:pPr>
            <a:r>
              <a:rPr lang="pt-PT" sz="1400" b="1" dirty="0">
                <a:solidFill>
                  <a:schemeClr val="accent1"/>
                </a:solidFill>
              </a:rPr>
              <a:t>Atributo: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/>
              <a:t>Facilidade em pesquisar um curso pelo nome</a:t>
            </a:r>
            <a:endParaRPr lang="en-US" sz="1400" dirty="0"/>
          </a:p>
          <a:p>
            <a:pPr lvl="0">
              <a:spcBef>
                <a:spcPts val="1400"/>
              </a:spcBef>
            </a:pPr>
            <a:r>
              <a:rPr lang="pt-PT" sz="1400" b="1" dirty="0" smtClean="0">
                <a:solidFill>
                  <a:schemeClr val="accent1"/>
                </a:solidFill>
              </a:rPr>
              <a:t>Método </a:t>
            </a:r>
            <a:r>
              <a:rPr lang="pt-PT" sz="1400" b="1" dirty="0">
                <a:solidFill>
                  <a:schemeClr val="accent1"/>
                </a:solidFill>
              </a:rPr>
              <a:t>da Medição: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/>
              <a:t>Identificar o local da “Pesquisa por nome” e colocar o nome do curso “Agricultura - Iniciantes” e selecionar no curso que aparece.</a:t>
            </a:r>
            <a:endParaRPr lang="en-US" sz="1400" dirty="0"/>
          </a:p>
          <a:p>
            <a:pPr>
              <a:spcBef>
                <a:spcPts val="1400"/>
              </a:spcBef>
            </a:pPr>
            <a:endParaRPr lang="pt-BR" sz="14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76047"/>
              </p:ext>
            </p:extLst>
          </p:nvPr>
        </p:nvGraphicFramePr>
        <p:xfrm>
          <a:off x="700176" y="2790190"/>
          <a:ext cx="7354610" cy="3703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728"/>
                <a:gridCol w="1237129"/>
                <a:gridCol w="1264024"/>
                <a:gridCol w="739588"/>
                <a:gridCol w="995083"/>
                <a:gridCol w="874060"/>
                <a:gridCol w="1142998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Tempo (Medida</a:t>
                      </a:r>
                      <a:r>
                        <a:rPr lang="pt-PT" sz="1200" baseline="0" dirty="0" smtClean="0"/>
                        <a:t> 1)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Erros (Medida</a:t>
                      </a:r>
                      <a:r>
                        <a:rPr lang="pt-PT" sz="1200" baseline="0" dirty="0" smtClean="0"/>
                        <a:t> 2)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Cliques (Medida</a:t>
                      </a:r>
                      <a:r>
                        <a:rPr lang="pt-PT" sz="1200" baseline="0" dirty="0" smtClean="0"/>
                        <a:t> 3)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27465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Professor</a:t>
                      </a:r>
                      <a:endParaRPr lang="pt-PT" sz="12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Aluno</a:t>
                      </a:r>
                      <a:endParaRPr lang="pt-PT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smtClean="0"/>
                        <a:t>Professor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11834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Aceitável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30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18348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 smtClean="0"/>
                        <a:t>Objectivo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15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Ideal</a:t>
                      </a:r>
                      <a:endParaRPr lang="pt-PT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5 segundos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0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smtClean="0"/>
                        <a:t>2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Tecnófobo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15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Médio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4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Experiente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7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Professora</a:t>
                      </a:r>
                      <a:endParaRPr lang="pt-PT" sz="11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6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Estranho 1</a:t>
                      </a:r>
                      <a:endParaRPr lang="pt-PT" sz="11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7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3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193">
                <a:tc>
                  <a:txBody>
                    <a:bodyPr/>
                    <a:lstStyle/>
                    <a:p>
                      <a:pPr algn="ctr"/>
                      <a:r>
                        <a:rPr lang="pt-PT" sz="1100" baseline="0" dirty="0" smtClean="0"/>
                        <a:t>Estranho 2</a:t>
                      </a:r>
                      <a:endParaRPr lang="pt-PT" sz="1100" baseline="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6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2</a:t>
                      </a:r>
                      <a:endParaRPr lang="pt-P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0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2493</TotalTime>
  <Words>1020</Words>
  <Application>Microsoft Office PowerPoint</Application>
  <PresentationFormat>On-screen Show (4:3)</PresentationFormat>
  <Paragraphs>450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Advantage</vt:lpstr>
      <vt:lpstr>Laboratório 11</vt:lpstr>
      <vt:lpstr>Resultados dos testes de usabilidade para cada tarefa</vt:lpstr>
      <vt:lpstr>Testes de Usabilidade  1/7</vt:lpstr>
      <vt:lpstr>PowerPoint Presentation</vt:lpstr>
      <vt:lpstr>Testes de Usabilidade   2/7</vt:lpstr>
      <vt:lpstr>PowerPoint Presentation</vt:lpstr>
      <vt:lpstr>Testes de Usabilidade   3/7</vt:lpstr>
      <vt:lpstr>PowerPoint Presentation</vt:lpstr>
      <vt:lpstr>Testes de Usabilidade   4/7</vt:lpstr>
      <vt:lpstr>PowerPoint Presentation</vt:lpstr>
      <vt:lpstr>Testes de Usabilidade   5/7</vt:lpstr>
      <vt:lpstr>PowerPoint Presentation</vt:lpstr>
      <vt:lpstr>Testes de Usabilidade   6/7</vt:lpstr>
      <vt:lpstr>PowerPoint Presentation</vt:lpstr>
      <vt:lpstr>Testes de Usabilidade   7/7</vt:lpstr>
      <vt:lpstr>PowerPoint Presentation</vt:lpstr>
      <vt:lpstr>PowerPoint Presentation</vt:lpstr>
      <vt:lpstr>Testes de Usabilidade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Admin</cp:lastModifiedBy>
  <cp:revision>266</cp:revision>
  <dcterms:created xsi:type="dcterms:W3CDTF">2015-09-22T22:39:51Z</dcterms:created>
  <dcterms:modified xsi:type="dcterms:W3CDTF">2015-12-11T02:53:41Z</dcterms:modified>
</cp:coreProperties>
</file>