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>
        <p:scale>
          <a:sx n="107" d="100"/>
          <a:sy n="107" d="100"/>
        </p:scale>
        <p:origin x="-85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29-10-2015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8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11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5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292" y="5562599"/>
            <a:ext cx="458923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Cenários e Requisitos iniciais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3				</a:t>
            </a:r>
            <a:r>
              <a:rPr lang="pt-PT" dirty="0"/>
              <a:t>	3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Sr. João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296885" y="2078181"/>
            <a:ext cx="8550232" cy="465512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</a:t>
            </a:r>
            <a:r>
              <a:rPr lang="pt-PT" sz="1400" dirty="0"/>
              <a:t>O Sr. João faz uma pesquisa e rapidamente encontra uma plataforma de aprendizagem, que explora, e verifica que oferece um curso de alemão. Embora tenha alguma experiência a fazer compras online, utiliza a janela de chat do ecrã inicial para averiguar a legitimidade da plataforma, quanto à informação de pagamento que deve inserir. Depois de satisfeito, vai ainda explorar outro problema: visto ter pouca disponibilidade para um curso intensivo, não lhe interessa aprender apenas algumas palavras numa sessão e depois não poder revê-las caso só volte na semana seguinte. Desta forma consulta a página principal do curso e verifica que o professor tem uma área onde coloca resumos. Satisfeito com o que vê verifica ainda que a página apresenta um vídeo introdutório com a explicação de como irá decorrer o curso e o material que o professor irá disponibilizar. Inteiramente convencido, efectua o pagamento do curso. A plataforma, antes do pagamento, pede para o Sr. João que se registe, e tal como está habituado, procede ao preenchimento do formulário de inscrição. Depois de preenchido o registo aparece a plataforma de pagamento, escolhe a opção de cartão de crédito, insere os dados e efectua o pagamento. Depois deste passos o Sr. João volta para a página do curso em que se inscreveu e vê que todos os conteúdos do curso estão já disponíveis. É então que inicia o seu curso, começando por visualizar o vídeo da lição nº1, presente na lista de vídeos das aulas.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3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97786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Descrição formal de alguns requisitos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Requisitos</a:t>
            </a:r>
            <a:endParaRPr lang="pt-PT" sz="6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5" y="2392261"/>
            <a:ext cx="2019627" cy="1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	1/2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5" y="1981200"/>
            <a:ext cx="8419895" cy="4692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Funcionais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Usabilidade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	2/2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5" y="1981200"/>
            <a:ext cx="8419895" cy="4692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Dados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Ambiente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Utilizador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Especificação de personas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Personas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1				</a:t>
            </a:r>
            <a:r>
              <a:rPr lang="pt-PT" dirty="0"/>
              <a:t>	</a:t>
            </a:r>
            <a:r>
              <a:rPr lang="pt-PT" dirty="0" smtClean="0"/>
              <a:t>1/4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Sr.Antunes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>
                <a:ea typeface="Cambria" charset="0"/>
                <a:cs typeface="Cambria" charset="0"/>
              </a:rPr>
              <a:t>Idoso </a:t>
            </a:r>
            <a:r>
              <a:rPr lang="pt-PT" sz="1400" dirty="0" err="1">
                <a:ea typeface="Cambria" charset="0"/>
                <a:cs typeface="Cambria" charset="0"/>
              </a:rPr>
              <a:t>tecnofóbico</a:t>
            </a:r>
            <a:endParaRPr lang="pt-PT" sz="1400" dirty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Aprender a jogar cartas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>
                <a:ea typeface="Cambria" charset="0"/>
                <a:cs typeface="Cambria" charset="0"/>
              </a:rPr>
              <a:t>Não adepto das tecnologias, </a:t>
            </a:r>
            <a:r>
              <a:rPr lang="pt-PT" sz="1400" dirty="0" smtClean="0">
                <a:ea typeface="Cambria" charset="0"/>
                <a:cs typeface="Cambria" charset="0"/>
              </a:rPr>
              <a:t>mas gosta </a:t>
            </a:r>
            <a:r>
              <a:rPr lang="pt-PT" sz="1400" dirty="0">
                <a:ea typeface="Cambria" charset="0"/>
                <a:cs typeface="Cambria" charset="0"/>
              </a:rPr>
              <a:t>de aprender e é curioso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Jogar cartas e pescar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O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Sr. Antunes é um idoso que não é muito adepto das tecnologias. Um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dos grandes problemas que tem é não conseguir ver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as letras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pequenas nos ecrãs.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Passa a maior parte do tempo a pescar e a jogar cartas com os amigos, mas perde quase sempre. Há pouco tempo, deixou caducar a sua carta de condução e viu-se obrigado a ir refazer o exame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código da estrada,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que é feito em computador. Sentiu-se um pouco inibido pois apenas tinha experiência a fazer chamadas pelo seu telemóvel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antigo (de teclas).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Sempre foi uma pessoa curiosa e com vontade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aprender, o que facilitou a aprendizagem da interação com o computador, para poder fazer o exame de código.</a:t>
            </a: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2				</a:t>
            </a:r>
            <a:r>
              <a:rPr lang="pt-PT" dirty="0"/>
              <a:t>	</a:t>
            </a:r>
            <a:r>
              <a:rPr lang="pt-PT" dirty="0" smtClean="0"/>
              <a:t>2/4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Mariana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empenhado (com alguma experiência)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 fazer videochamadas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Disposta a aprender mais sobre as novas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Passar tempo, em convívio, com as amigas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solidFill>
                  <a:schemeClr val="tx1"/>
                </a:solidFill>
              </a:rPr>
              <a:t>A D</a:t>
            </a:r>
            <a:r>
              <a:rPr lang="pt-PT" sz="1400" dirty="0" err="1">
                <a:solidFill>
                  <a:schemeClr val="tx1"/>
                </a:solidFill>
              </a:rPr>
              <a:t>ª</a:t>
            </a:r>
            <a:r>
              <a:rPr lang="pt-PT" sz="1400" dirty="0">
                <a:solidFill>
                  <a:schemeClr val="tx1"/>
                </a:solidFill>
              </a:rPr>
              <a:t> Mariana é uma idosa que costuma usar 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 para comunicar com os netos que estão no estrangeiro. Gosta muito de estar com as amigas no café e mostrar as fotos que os netos publicam no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. Apesar de </a:t>
            </a:r>
            <a:r>
              <a:rPr lang="pt-PT" sz="1400" dirty="0" smtClean="0">
                <a:solidFill>
                  <a:schemeClr val="tx1"/>
                </a:solidFill>
              </a:rPr>
              <a:t>comunicar  </a:t>
            </a:r>
            <a:r>
              <a:rPr lang="pt-PT" sz="1400" dirty="0">
                <a:solidFill>
                  <a:schemeClr val="tx1"/>
                </a:solidFill>
              </a:rPr>
              <a:t>para os netos </a:t>
            </a:r>
            <a:r>
              <a:rPr lang="pt-PT" sz="1400" dirty="0" smtClean="0">
                <a:solidFill>
                  <a:schemeClr val="tx1"/>
                </a:solidFill>
              </a:rPr>
              <a:t>todos </a:t>
            </a:r>
            <a:r>
              <a:rPr lang="pt-PT" sz="1400" dirty="0">
                <a:solidFill>
                  <a:schemeClr val="tx1"/>
                </a:solidFill>
              </a:rPr>
              <a:t>os </a:t>
            </a:r>
            <a:r>
              <a:rPr lang="pt-PT" sz="1400" dirty="0" smtClean="0">
                <a:solidFill>
                  <a:schemeClr val="tx1"/>
                </a:solidFill>
              </a:rPr>
              <a:t>dias</a:t>
            </a:r>
            <a:r>
              <a:rPr lang="pt-PT" sz="1400" dirty="0">
                <a:solidFill>
                  <a:schemeClr val="tx1"/>
                </a:solidFill>
              </a:rPr>
              <a:t>, pelo chat do </a:t>
            </a:r>
            <a:r>
              <a:rPr lang="pt-PT" sz="1400" dirty="0" err="1" smtClean="0">
                <a:solidFill>
                  <a:schemeClr val="tx1"/>
                </a:solidFill>
              </a:rPr>
              <a:t>Facebook</a:t>
            </a:r>
            <a:r>
              <a:rPr lang="pt-PT" sz="1400" dirty="0" smtClean="0">
                <a:solidFill>
                  <a:schemeClr val="tx1"/>
                </a:solidFill>
              </a:rPr>
              <a:t>, </a:t>
            </a:r>
            <a:r>
              <a:rPr lang="pt-PT" sz="1400" dirty="0">
                <a:solidFill>
                  <a:schemeClr val="tx1"/>
                </a:solidFill>
              </a:rPr>
              <a:t>já não os vê há muito </a:t>
            </a:r>
            <a:r>
              <a:rPr lang="pt-PT" sz="1400" dirty="0" smtClean="0">
                <a:solidFill>
                  <a:schemeClr val="tx1"/>
                </a:solidFill>
              </a:rPr>
              <a:t>tempo, </a:t>
            </a:r>
            <a:r>
              <a:rPr lang="pt-PT" sz="1400" dirty="0">
                <a:solidFill>
                  <a:schemeClr val="tx1"/>
                </a:solidFill>
              </a:rPr>
              <a:t>a não ser pelas </a:t>
            </a:r>
            <a:r>
              <a:rPr lang="pt-PT" sz="1400" dirty="0" smtClean="0">
                <a:solidFill>
                  <a:schemeClr val="tx1"/>
                </a:solidFill>
              </a:rPr>
              <a:t>fotos publicadas, </a:t>
            </a:r>
            <a:r>
              <a:rPr lang="pt-PT" sz="1400" dirty="0">
                <a:solidFill>
                  <a:schemeClr val="tx1"/>
                </a:solidFill>
              </a:rPr>
              <a:t>e gostava </a:t>
            </a:r>
            <a:r>
              <a:rPr lang="pt-PT" sz="1400" dirty="0" smtClean="0">
                <a:solidFill>
                  <a:schemeClr val="tx1"/>
                </a:solidFill>
              </a:rPr>
              <a:t> muito de </a:t>
            </a:r>
            <a:r>
              <a:rPr lang="pt-PT" sz="1400" dirty="0">
                <a:solidFill>
                  <a:schemeClr val="tx1"/>
                </a:solidFill>
              </a:rPr>
              <a:t>poder realizar videochamadas. No entanto, </a:t>
            </a:r>
            <a:r>
              <a:rPr lang="pt-PT" sz="1400" dirty="0" smtClean="0">
                <a:solidFill>
                  <a:schemeClr val="tx1"/>
                </a:solidFill>
              </a:rPr>
              <a:t>não sabe trabalhar muito bem com a aplicação de videochamadas do seu </a:t>
            </a:r>
            <a:r>
              <a:rPr lang="pt-PT" sz="1400" dirty="0" err="1" smtClean="0">
                <a:solidFill>
                  <a:schemeClr val="tx1"/>
                </a:solidFill>
              </a:rPr>
              <a:t>tablet</a:t>
            </a:r>
            <a:r>
              <a:rPr lang="pt-PT" sz="1400" dirty="0" smtClean="0">
                <a:solidFill>
                  <a:schemeClr val="tx1"/>
                </a:solidFill>
              </a:rPr>
              <a:t>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Persona 3</a:t>
            </a:r>
            <a:r>
              <a:rPr lang="pt-PT" dirty="0" smtClean="0"/>
              <a:t>				</a:t>
            </a:r>
            <a:r>
              <a:rPr lang="pt-PT"/>
              <a:t>	</a:t>
            </a:r>
            <a:r>
              <a:rPr lang="pt-PT" dirty="0"/>
              <a:t>3</a:t>
            </a:r>
            <a:r>
              <a:rPr lang="pt-PT" smtClean="0"/>
              <a:t>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 João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experiente no uso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alemão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Muito empenhado e adepto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Gerir o seu negócio de lãs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O Sr. </a:t>
            </a:r>
            <a:r>
              <a:rPr lang="pt-PT" sz="1400" dirty="0">
                <a:solidFill>
                  <a:schemeClr val="tx1"/>
                </a:solidFill>
              </a:rPr>
              <a:t>João é um idoso </a:t>
            </a:r>
            <a:r>
              <a:rPr lang="pt-PT" sz="1400" dirty="0" smtClean="0">
                <a:solidFill>
                  <a:schemeClr val="tx1"/>
                </a:solidFill>
              </a:rPr>
              <a:t>que é muito </a:t>
            </a:r>
            <a:r>
              <a:rPr lang="pt-PT" sz="1400" dirty="0">
                <a:solidFill>
                  <a:schemeClr val="tx1"/>
                </a:solidFill>
              </a:rPr>
              <a:t>adepto das tecnologias e empreendedor. Tem um negócio de </a:t>
            </a:r>
            <a:r>
              <a:rPr lang="pt-PT" sz="1400" dirty="0" smtClean="0">
                <a:solidFill>
                  <a:schemeClr val="tx1"/>
                </a:solidFill>
              </a:rPr>
              <a:t>lãs </a:t>
            </a:r>
            <a:r>
              <a:rPr lang="pt-PT" sz="1400" dirty="0">
                <a:solidFill>
                  <a:schemeClr val="tx1"/>
                </a:solidFill>
              </a:rPr>
              <a:t>em França. </a:t>
            </a:r>
            <a:r>
              <a:rPr lang="pt-PT" sz="1400" dirty="0" smtClean="0">
                <a:solidFill>
                  <a:schemeClr val="tx1"/>
                </a:solidFill>
              </a:rPr>
              <a:t>À pouco tempo, </a:t>
            </a:r>
            <a:r>
              <a:rPr lang="pt-PT" sz="1400" dirty="0">
                <a:solidFill>
                  <a:schemeClr val="tx1"/>
                </a:solidFill>
              </a:rPr>
              <a:t>surgiu-lhe uma proposta de parceria de uma empresa alemã. Embora saiba falar francês e inglês </a:t>
            </a:r>
            <a:r>
              <a:rPr lang="pt-PT" sz="1400" dirty="0" smtClean="0">
                <a:solidFill>
                  <a:schemeClr val="tx1"/>
                </a:solidFill>
              </a:rPr>
              <a:t>fluentemente, </a:t>
            </a:r>
            <a:r>
              <a:rPr lang="pt-PT" sz="1400" dirty="0">
                <a:solidFill>
                  <a:schemeClr val="tx1"/>
                </a:solidFill>
              </a:rPr>
              <a:t>o </a:t>
            </a:r>
            <a:r>
              <a:rPr lang="pt-PT" sz="1400" dirty="0" smtClean="0">
                <a:solidFill>
                  <a:schemeClr val="tx1"/>
                </a:solidFill>
              </a:rPr>
              <a:t>Sr. </a:t>
            </a:r>
            <a:r>
              <a:rPr lang="pt-PT" sz="1400" dirty="0">
                <a:solidFill>
                  <a:schemeClr val="tx1"/>
                </a:solidFill>
              </a:rPr>
              <a:t>João gostaria de poder comunicar com a outra empresa </a:t>
            </a:r>
            <a:r>
              <a:rPr lang="pt-PT" sz="1400" dirty="0" smtClean="0">
                <a:solidFill>
                  <a:schemeClr val="tx1"/>
                </a:solidFill>
              </a:rPr>
              <a:t>através da </a:t>
            </a:r>
            <a:r>
              <a:rPr lang="pt-PT" sz="1400" dirty="0">
                <a:solidFill>
                  <a:schemeClr val="tx1"/>
                </a:solidFill>
              </a:rPr>
              <a:t>língua deles. No entanto, não tem tempo para ir a cursos intensivos por estar sempre a viajar. Surge-lhe a ideia de fazer um curso online de </a:t>
            </a:r>
            <a:r>
              <a:rPr lang="pt-PT" sz="1400" dirty="0" smtClean="0">
                <a:solidFill>
                  <a:schemeClr val="tx1"/>
                </a:solidFill>
              </a:rPr>
              <a:t>alemão, uma vez que tem muita destreza a manipular dispositivos electrónicos.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4				</a:t>
            </a:r>
            <a:r>
              <a:rPr lang="pt-PT" dirty="0"/>
              <a:t>	</a:t>
            </a:r>
            <a:r>
              <a:rPr lang="pt-PT" dirty="0" smtClean="0"/>
              <a:t>4/4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Professora Teresa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Professora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os idosos a comunicar pela Internet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Empenhada em querer ensinar conhecimentos variados da informática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informática no secundário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A </a:t>
            </a:r>
            <a:r>
              <a:rPr lang="pt-PT" sz="1400" dirty="0">
                <a:solidFill>
                  <a:schemeClr val="tx1"/>
                </a:solidFill>
              </a:rPr>
              <a:t>menina Teresa é uma professora de informática de </a:t>
            </a:r>
            <a:r>
              <a:rPr lang="pt-PT" sz="1400" dirty="0" smtClean="0">
                <a:solidFill>
                  <a:schemeClr val="tx1"/>
                </a:solidFill>
              </a:rPr>
              <a:t>secundário. Tem uns </a:t>
            </a:r>
            <a:r>
              <a:rPr lang="pt-PT" sz="1400" dirty="0">
                <a:solidFill>
                  <a:schemeClr val="tx1"/>
                </a:solidFill>
              </a:rPr>
              <a:t>avós </a:t>
            </a:r>
            <a:r>
              <a:rPr lang="pt-PT" sz="1400" dirty="0" smtClean="0">
                <a:solidFill>
                  <a:schemeClr val="tx1"/>
                </a:solidFill>
              </a:rPr>
              <a:t>modernos, que </a:t>
            </a:r>
            <a:r>
              <a:rPr lang="pt-PT" sz="1400" dirty="0">
                <a:solidFill>
                  <a:schemeClr val="tx1"/>
                </a:solidFill>
              </a:rPr>
              <a:t>gostam muito das redes </a:t>
            </a:r>
            <a:r>
              <a:rPr lang="pt-PT" sz="1400" dirty="0" smtClean="0">
                <a:solidFill>
                  <a:schemeClr val="tx1"/>
                </a:solidFill>
              </a:rPr>
              <a:t>sociais, e que gostavam </a:t>
            </a:r>
            <a:r>
              <a:rPr lang="pt-PT" sz="1400" dirty="0">
                <a:solidFill>
                  <a:schemeClr val="tx1"/>
                </a:solidFill>
              </a:rPr>
              <a:t>de aprender mais sobre outros tipos de comunicação pela Internet. No entanto, a Teresa vive bastante longe e não tem disponibilidade para se deslocar até eles e ensiná-los. Como sabe que os amigos dos avós também gostariam de aprender mais sobre comunicação pela Internet, teve a ideia de fazer esse ensino numa plataforma online para chegar aos avós e seus </a:t>
            </a:r>
            <a:r>
              <a:rPr lang="pt-PT" sz="1400" dirty="0" smtClean="0">
                <a:solidFill>
                  <a:schemeClr val="tx1"/>
                </a:solidFill>
              </a:rPr>
              <a:t>amigos, uma vez que tem experiência em </a:t>
            </a:r>
            <a:r>
              <a:rPr lang="pt-PT" sz="1400" dirty="0" err="1" smtClean="0">
                <a:solidFill>
                  <a:schemeClr val="tx1"/>
                </a:solidFill>
              </a:rPr>
              <a:t>leccionar</a:t>
            </a:r>
            <a:r>
              <a:rPr lang="pt-PT" sz="1400" dirty="0" smtClean="0">
                <a:solidFill>
                  <a:schemeClr val="tx1"/>
                </a:solidFill>
              </a:rPr>
              <a:t> e com as novas tecnologias.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Elaboração de cenários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Cenários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1				</a:t>
            </a:r>
            <a:r>
              <a:rPr lang="pt-PT" dirty="0"/>
              <a:t>	</a:t>
            </a:r>
            <a:r>
              <a:rPr lang="pt-PT" dirty="0" smtClean="0"/>
              <a:t>1/3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Sr. Antunes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6808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</a:t>
            </a:r>
            <a:r>
              <a:rPr lang="pt-PT" sz="1400" dirty="0"/>
              <a:t>A filha do Sr. Antunes pensou que seria interessante o pai aprender técnicas para jogar cartas, com a esperança de que começasse a ganhar aos amigos e ficasse mais satisfeito.  Pensou em aulas pela internet, pois sabia que o pai já devia ter-se ambientado a navegar pelo computador, depois do exame de código que fez. Inscreveu-o numa plataforma de aprendizagem online, no curso de jogos de cartas. Inicialmente, o Sr. Antunes sentiu-se confuso, assustado e sem vontade de usar a plataforma, por esta pedir sempre para se identificar através do login. Decidiu falar sobre essa dificuldade com a filha, que lhe ligou o login automático. Depois disto, o Sr. Antunes começou a ficar mais interessado pela plataforma, mas continuava a ter dificuldades a ler as letras pequenas do resumo que o professor deixava na página, pois queria consultá-lo para rever as técnicas que foram ensinadas na aula. Novamente, a sua filha ajudou-o, apontando uma função que permite regular o tamanho das letras, junto da área dos resumos. Desta forma, o Sr. Antunes passou a conseguir ver os resumos disponíveis na página e utilizar a plataforma normalmente. Ainda assim o Sr. Antunes liga muitas vezes à sua filha para tirar dúvidas em relação à manipulação da interface da plataforma, com “medo de errar” ou “estragar o computador”.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332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2				</a:t>
            </a:r>
            <a:r>
              <a:rPr lang="pt-PT" dirty="0"/>
              <a:t>	2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tx1"/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 Mariana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Prof. Teresa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44094" y="1981200"/>
            <a:ext cx="8455521" cy="46096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</a:t>
            </a:r>
            <a:r>
              <a:rPr lang="pt-BR" sz="1400" dirty="0"/>
              <a:t>A Dª Mariana encontra uma plataforma de aprendizagem online e verifica que um dos cursos populares é sobre o uso do videochamadas. Verifica também que na página do curso existe uma janela de chat, onde pode falar com o instrutor. Como está habituada a usar o chat do Facebook, adapta-se facilmente e decide falar com o instrutor para o conhecer melhor e saber ao certo se o curso seria útil para as suas necessidades (de falar com os netos, que se encontram no estrangeiro). Esse instrutor é a professora Teresa, que responde quase de imediato, e deixa a Dª Mariana mais à vontade quando lhe explica que o seu curso também aborda aplicações de videochamadas para tablets. Explicou também que todas as semanas iria publicar dois vídeos referentes às aulas semanais, o que a Dª Mariana gostou, pois está habituada à interface dos vídeos, que vê no Facebook. 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BR" sz="1400" dirty="0" smtClean="0"/>
              <a:t>	A </a:t>
            </a:r>
            <a:r>
              <a:rPr lang="pt-BR" sz="1400" dirty="0"/>
              <a:t>Dª Mariana ficou bastante satisfeita e inscreveu-se logo no curso, que era gratuito, pois a professora Teresa pretende ajudar os idosos sem fins lucrativos, o que deixou a Dª Mariana ainda mais contente. Todas as semanas a Dª Mariana acede ao curso e vê os vídeos das aulas, acede ainda ao resumo das aulas, onde a Teresa coloca dicas para o melhor uso destas aplicações e para poder rever a matéria que já foi leccionada.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1478</TotalTime>
  <Words>660</Words>
  <Application>Microsoft Office PowerPoint</Application>
  <PresentationFormat>On-screen Show (4:3)</PresentationFormat>
  <Paragraphs>73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Laboratório 5</vt:lpstr>
      <vt:lpstr>Especificação de personas</vt:lpstr>
      <vt:lpstr>Persona 1     1/4</vt:lpstr>
      <vt:lpstr>Persona 2     2/4</vt:lpstr>
      <vt:lpstr>Persona 3     3/4</vt:lpstr>
      <vt:lpstr>Persona 4     4/4</vt:lpstr>
      <vt:lpstr>Elaboração de cenários</vt:lpstr>
      <vt:lpstr>Cenário 1     1/3</vt:lpstr>
      <vt:lpstr>Cenário 2     2/3</vt:lpstr>
      <vt:lpstr>Cenário 3     3/3</vt:lpstr>
      <vt:lpstr>Descrição formal de alguns requisitos</vt:lpstr>
      <vt:lpstr>Requisitos     1/2     </vt:lpstr>
      <vt:lpstr>Requisitos     2/2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137</cp:revision>
  <dcterms:created xsi:type="dcterms:W3CDTF">2015-09-22T22:39:51Z</dcterms:created>
  <dcterms:modified xsi:type="dcterms:W3CDTF">2015-10-29T12:20:28Z</dcterms:modified>
</cp:coreProperties>
</file>