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2" r:id="rId3"/>
    <p:sldId id="257" r:id="rId4"/>
    <p:sldId id="263" r:id="rId5"/>
    <p:sldId id="264" r:id="rId6"/>
    <p:sldId id="265" r:id="rId7"/>
    <p:sldId id="266" r:id="rId8"/>
    <p:sldId id="268" r:id="rId9"/>
    <p:sldId id="269" r:id="rId10"/>
    <p:sldId id="270" r:id="rId11"/>
    <p:sldId id="267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A3A100"/>
    <a:srgbClr val="663366"/>
    <a:srgbClr val="330F42"/>
    <a:srgbClr val="320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>
        <p:scale>
          <a:sx n="107" d="100"/>
          <a:sy n="107" d="100"/>
        </p:scale>
        <p:origin x="1760" y="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10F9C-3A27-C84F-B27D-9342140F08DB}" type="datetimeFigureOut">
              <a:rPr lang="pt-PT" smtClean="0"/>
              <a:t>29/10/15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6E254-ACB4-B240-BB93-3D6DFACA42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404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6E254-ACB4-B240-BB93-3D6DFACA42BA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422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6E254-ACB4-B240-BB93-3D6DFACA42BA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483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6E254-ACB4-B240-BB93-3D6DFACA42BA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9119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6E254-ACB4-B240-BB93-3D6DFACA42BA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09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4292" y="4629149"/>
            <a:ext cx="4038600" cy="933450"/>
          </a:xfrm>
        </p:spPr>
        <p:txBody>
          <a:bodyPr>
            <a:normAutofit/>
          </a:bodyPr>
          <a:lstStyle/>
          <a:p>
            <a:r>
              <a:rPr lang="pt-PT" sz="4000" dirty="0" smtClean="0"/>
              <a:t>Laboratório 5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74292" y="5562599"/>
            <a:ext cx="4589234" cy="838201"/>
          </a:xfrm>
        </p:spPr>
        <p:txBody>
          <a:bodyPr>
            <a:normAutofit/>
          </a:bodyPr>
          <a:lstStyle/>
          <a:p>
            <a:r>
              <a:rPr lang="pt-PT" sz="2400" dirty="0" smtClean="0">
                <a:latin typeface="+mj-lt"/>
              </a:rPr>
              <a:t>Cenários e Requisitos iniciais</a:t>
            </a:r>
            <a:endParaRPr lang="pt-PT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111" y="886558"/>
            <a:ext cx="3725332" cy="269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pt-PT" sz="4400" dirty="0" smtClean="0">
                <a:solidFill>
                  <a:schemeClr val="bg1"/>
                </a:solidFill>
                <a:latin typeface="+mj-lt"/>
              </a:rPr>
              <a:t>Concepção Centrada no Utilizador</a:t>
            </a:r>
            <a:endParaRPr lang="pt-PT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3181" y="2486980"/>
            <a:ext cx="2086725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 smtClean="0">
                <a:solidFill>
                  <a:schemeClr val="bg1"/>
                </a:solidFill>
              </a:rPr>
              <a:t>Grupo 10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Pedro Silva, 76066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Miguel Cruz, 76102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Inês Santos, 76334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Daniel Trindade, 76349</a:t>
            </a:r>
            <a:endParaRPr lang="pt-P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5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Cenário 3				</a:t>
            </a:r>
            <a:r>
              <a:rPr lang="pt-PT" dirty="0"/>
              <a:t>	3</a:t>
            </a:r>
            <a:r>
              <a:rPr lang="pt-PT" dirty="0" smtClean="0"/>
              <a:t>/3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Personas Participantes: </a:t>
            </a:r>
            <a:r>
              <a:rPr lang="pt-PT" sz="2400" dirty="0" smtClean="0">
                <a:solidFill>
                  <a:schemeClr val="tx1"/>
                </a:solidFill>
                <a:latin typeface="+mj-lt"/>
              </a:rPr>
              <a:t>Sr. João</a:t>
            </a:r>
            <a:endParaRPr lang="pt-PT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296885" y="2078181"/>
            <a:ext cx="8550232" cy="465512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r>
              <a:rPr lang="pt-PT" sz="1400" dirty="0" smtClean="0"/>
              <a:t>	</a:t>
            </a:r>
            <a:r>
              <a:rPr lang="pt-PT" sz="1300" dirty="0" smtClean="0"/>
              <a:t>O Sr. João faz uma </a:t>
            </a:r>
            <a:r>
              <a:rPr lang="pt-PT" sz="1300" dirty="0"/>
              <a:t>pesquisa e </a:t>
            </a:r>
            <a:r>
              <a:rPr lang="pt-PT" sz="1300" dirty="0" smtClean="0"/>
              <a:t>rapidamente encontra </a:t>
            </a:r>
            <a:r>
              <a:rPr lang="pt-PT" sz="1300" dirty="0"/>
              <a:t>uma plataforma de aprendizagem, que </a:t>
            </a:r>
            <a:r>
              <a:rPr lang="pt-PT" sz="1300" dirty="0" smtClean="0"/>
              <a:t>explora, </a:t>
            </a:r>
            <a:r>
              <a:rPr lang="pt-PT" sz="1300" dirty="0"/>
              <a:t>e verifica que oferece um curso de alemão. Embora tenha alguma experiência a fazer compras online, utiliza a janela de chat do ecrã inicial para averiguar a legitimidade da plataforma, </a:t>
            </a:r>
            <a:r>
              <a:rPr lang="pt-PT" sz="1300" dirty="0" smtClean="0"/>
              <a:t>quanto </a:t>
            </a:r>
            <a:r>
              <a:rPr lang="pt-PT" sz="1300" dirty="0"/>
              <a:t>à informação de pagamento </a:t>
            </a:r>
            <a:r>
              <a:rPr lang="pt-PT" sz="1300" dirty="0" smtClean="0"/>
              <a:t>que deve </a:t>
            </a:r>
            <a:r>
              <a:rPr lang="pt-PT" sz="1300" dirty="0"/>
              <a:t>inserir. Depois de satisfeito, </a:t>
            </a:r>
            <a:r>
              <a:rPr lang="pt-PT" sz="1300" dirty="0" smtClean="0"/>
              <a:t>vai ainda explorar outro </a:t>
            </a:r>
            <a:r>
              <a:rPr lang="pt-PT" sz="1300" dirty="0"/>
              <a:t>problema: visto ter pouca disponibilidade para um curso intensivo, não lhe interessa aprender apenas algumas palavras numa sessão e depois não poder revê-las caso só volte na semana seguinte. </a:t>
            </a:r>
            <a:r>
              <a:rPr lang="pt-PT" sz="1300" dirty="0" smtClean="0"/>
              <a:t>Desta forma consulta a página principal do curso e verifica que o professor tem uma área onde coloca resumos. Satisfeito com o que vê verifica ainda que a página apresenta um vídeo introdutório com a explicação de como irá decorrer o curso e o material que o professor irá disponibilizar. Inteiramente convencido, </a:t>
            </a:r>
            <a:r>
              <a:rPr lang="pt-PT" sz="1300" dirty="0" err="1" smtClean="0"/>
              <a:t>efectua</a:t>
            </a:r>
            <a:r>
              <a:rPr lang="pt-PT" sz="1300" dirty="0" smtClean="0"/>
              <a:t> o pagamento do curso. A plataforma, antes do pagamento pede para o Sr. João que se registe, e tal como está habituado, procede ao preenchimento do formulário de inscrição. </a:t>
            </a:r>
            <a:r>
              <a:rPr lang="pt-PT" sz="1300" dirty="0"/>
              <a:t>D</a:t>
            </a:r>
            <a:r>
              <a:rPr lang="pt-PT" sz="1300" dirty="0" smtClean="0"/>
              <a:t>epois de preenchido o registo aparece a plataforma de pagamento, escolhe a opção de cartão de crédito, insere os dados e </a:t>
            </a:r>
            <a:r>
              <a:rPr lang="pt-PT" sz="1300" dirty="0" err="1" smtClean="0"/>
              <a:t>efectua</a:t>
            </a:r>
            <a:r>
              <a:rPr lang="pt-PT" sz="1300" dirty="0" smtClean="0"/>
              <a:t> o pagamento. Depois deste passos o Sr. João volta para a página do curso em que se inscreveu e vê que todos os conteúdos do curso estão já disponíveis. É então que inicia o seu curso, começando por visualizar o vídeo da lição nº1, presente na lista de vídeos das aulas.</a:t>
            </a:r>
            <a:endParaRPr lang="pt-PT" sz="1300" dirty="0"/>
          </a:p>
          <a:p>
            <a:pPr>
              <a:lnSpc>
                <a:spcPct val="150000"/>
              </a:lnSpc>
              <a:spcBef>
                <a:spcPts val="800"/>
              </a:spcBef>
            </a:pPr>
            <a:endParaRPr lang="pt-PT" sz="1400" dirty="0">
              <a:solidFill>
                <a:srgbClr val="00000A"/>
              </a:solidFill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44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43252" y="4897786"/>
            <a:ext cx="4050332" cy="1448992"/>
          </a:xfrm>
        </p:spPr>
        <p:txBody>
          <a:bodyPr>
            <a:noAutofit/>
          </a:bodyPr>
          <a:lstStyle/>
          <a:p>
            <a:r>
              <a:rPr lang="pt-PT" sz="3200" dirty="0" smtClean="0"/>
              <a:t>Descrição formal de alguns requisitos</a:t>
            </a:r>
            <a:endParaRPr lang="pt-PT" sz="3200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half" idx="2"/>
          </p:nvPr>
        </p:nvSpPr>
        <p:spPr>
          <a:xfrm>
            <a:off x="325177" y="778476"/>
            <a:ext cx="4199021" cy="2557874"/>
          </a:xfrm>
        </p:spPr>
        <p:txBody>
          <a:bodyPr/>
          <a:lstStyle/>
          <a:p>
            <a:endParaRPr lang="pt-PT" sz="6000" dirty="0" smtClean="0"/>
          </a:p>
          <a:p>
            <a:r>
              <a:rPr lang="pt-PT" sz="6000" dirty="0" smtClean="0"/>
              <a:t>Requisitos</a:t>
            </a:r>
            <a:endParaRPr lang="pt-PT" sz="60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/>
          <a:srcRect l="6966"/>
          <a:stretch/>
        </p:blipFill>
        <p:spPr>
          <a:xfrm>
            <a:off x="4643252" y="360218"/>
            <a:ext cx="2045853" cy="189609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435" y="2392261"/>
            <a:ext cx="2019627" cy="198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7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					</a:t>
            </a:r>
            <a:r>
              <a:rPr lang="pt-PT" dirty="0" smtClean="0"/>
              <a:t>1/3</a:t>
            </a:r>
            <a:r>
              <a:rPr lang="pt-PT" dirty="0" smtClean="0"/>
              <a:t>				</a:t>
            </a:r>
            <a:r>
              <a:rPr lang="pt-PT" dirty="0"/>
              <a:t>	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498473" y="1803070"/>
            <a:ext cx="7968633" cy="46927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8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Funcionais</a:t>
            </a:r>
          </a:p>
          <a:p>
            <a:pPr lvl="1">
              <a:lnSpc>
                <a:spcPct val="150000"/>
              </a:lnSpc>
              <a:spcBef>
                <a:spcPts val="800"/>
              </a:spcBef>
            </a:pPr>
            <a:r>
              <a:rPr lang="pt-PT" sz="1600" dirty="0"/>
              <a:t>Possuir um chat que permita aos utilizadores interagirem com o professor(</a:t>
            </a:r>
            <a:r>
              <a:rPr lang="pt-PT" sz="1600" dirty="0" err="1"/>
              <a:t>es</a:t>
            </a:r>
            <a:r>
              <a:rPr lang="pt-PT" sz="1600" dirty="0"/>
              <a:t>).</a:t>
            </a:r>
          </a:p>
          <a:p>
            <a:pPr lvl="1">
              <a:lnSpc>
                <a:spcPct val="150000"/>
              </a:lnSpc>
            </a:pPr>
            <a:r>
              <a:rPr lang="pt-PT" sz="1600" dirty="0"/>
              <a:t>A página do curso deve conter uma área de resumos onde o docente poderá colocar resumos referentes aos conteúdos que está a </a:t>
            </a:r>
            <a:r>
              <a:rPr lang="pt-PT" sz="1600" dirty="0" err="1"/>
              <a:t>leccionar</a:t>
            </a:r>
            <a:r>
              <a:rPr lang="pt-PT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pt-PT" sz="1600" dirty="0"/>
              <a:t>Os conteúdos dos cursos (como resumos e os vídeos das aulas) devem estar disponíveis apenas para utilizadores que estejam inscritos nesse curso</a:t>
            </a:r>
            <a:r>
              <a:rPr lang="pt-PT" sz="1600" dirty="0" smtClean="0"/>
              <a:t>.</a:t>
            </a:r>
            <a:endParaRPr lang="pt-PT" sz="1600" dirty="0" smtClean="0">
              <a:solidFill>
                <a:srgbClr val="00000A"/>
              </a:solidFill>
              <a:ea typeface="Cambria" charset="0"/>
              <a:cs typeface="Cambria" charset="0"/>
            </a:endParaRP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800" dirty="0">
                <a:solidFill>
                  <a:srgbClr val="00000A"/>
                </a:solidFill>
                <a:ea typeface="Cambria" charset="0"/>
                <a:cs typeface="Cambria" charset="0"/>
              </a:rPr>
              <a:t>Utilizador</a:t>
            </a:r>
          </a:p>
          <a:p>
            <a:pPr lvl="1">
              <a:lnSpc>
                <a:spcPct val="150000"/>
              </a:lnSpc>
            </a:pPr>
            <a:r>
              <a:rPr lang="pt-PT" sz="1600" dirty="0"/>
              <a:t>Devem possuir um dispositivo </a:t>
            </a:r>
            <a:r>
              <a:rPr lang="pt-PT" sz="1600" dirty="0" err="1"/>
              <a:t>electrónico</a:t>
            </a:r>
            <a:r>
              <a:rPr lang="pt-PT" sz="1600" dirty="0"/>
              <a:t> que lhes permita aceder à plataforma (computador fixo ou portátil, </a:t>
            </a:r>
            <a:r>
              <a:rPr lang="pt-PT" sz="1600" dirty="0" err="1"/>
              <a:t>tablet</a:t>
            </a:r>
            <a:r>
              <a:rPr lang="pt-PT" sz="1600" dirty="0"/>
              <a:t> ou </a:t>
            </a:r>
            <a:r>
              <a:rPr lang="pt-PT" sz="1600" dirty="0" err="1"/>
              <a:t>smartphone</a:t>
            </a:r>
            <a:r>
              <a:rPr lang="pt-PT" sz="1600" dirty="0"/>
              <a:t>).</a:t>
            </a:r>
          </a:p>
          <a:p>
            <a:pPr lvl="1">
              <a:lnSpc>
                <a:spcPct val="150000"/>
              </a:lnSpc>
            </a:pPr>
            <a:r>
              <a:rPr lang="pt-PT" sz="1600" dirty="0"/>
              <a:t>O sistema deve ser </a:t>
            </a:r>
            <a:r>
              <a:rPr lang="pt-PT" sz="1600" dirty="0" err="1"/>
              <a:t>direccionado</a:t>
            </a:r>
            <a:r>
              <a:rPr lang="pt-PT" sz="1600" dirty="0"/>
              <a:t> para pessoas idosas (ver outros requisitos específicos mais abaixo).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endParaRPr lang="pt-PT" sz="1600" dirty="0" smtClean="0">
              <a:solidFill>
                <a:srgbClr val="00000A"/>
              </a:solidFill>
              <a:ea typeface="Cambria" charset="0"/>
              <a:cs typeface="Cambria" charset="0"/>
            </a:endParaRPr>
          </a:p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endParaRPr lang="pt-PT" sz="1600" dirty="0" smtClean="0">
              <a:solidFill>
                <a:srgbClr val="00000A"/>
              </a:solidFill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2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					</a:t>
            </a:r>
            <a:r>
              <a:rPr lang="pt-PT" dirty="0" smtClean="0"/>
              <a:t>2/3</a:t>
            </a:r>
            <a:r>
              <a:rPr lang="pt-PT" dirty="0" smtClean="0"/>
              <a:t>				</a:t>
            </a:r>
            <a:r>
              <a:rPr lang="pt-PT" dirty="0"/>
              <a:t>	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761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498473" y="1742704"/>
            <a:ext cx="8182390" cy="449795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8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Dados</a:t>
            </a:r>
            <a:endParaRPr lang="pt-PT" sz="1800" dirty="0">
              <a:solidFill>
                <a:srgbClr val="00000A"/>
              </a:solidFill>
              <a:ea typeface="Cambria" charset="0"/>
              <a:cs typeface="Cambria" charset="0"/>
            </a:endParaRPr>
          </a:p>
          <a:p>
            <a:pPr lvl="1">
              <a:lnSpc>
                <a:spcPct val="150000"/>
              </a:lnSpc>
              <a:spcBef>
                <a:spcPts val="800"/>
              </a:spcBef>
            </a:pPr>
            <a:r>
              <a:rPr lang="pt-PT" sz="1600" dirty="0"/>
              <a:t>Uma conta de um utilizador deve possuir informações sobre o nome de utilizador (único) e a password, e deve possuir um modo de contacto em caso de perda de password (telemóvel ou e-mail), e opcionalmente um nome, apelido e data de nascimento.</a:t>
            </a:r>
          </a:p>
          <a:p>
            <a:pPr lvl="1">
              <a:lnSpc>
                <a:spcPct val="150000"/>
              </a:lnSpc>
              <a:spcBef>
                <a:spcPts val="800"/>
              </a:spcBef>
            </a:pPr>
            <a:r>
              <a:rPr lang="pt-PT" sz="1600" dirty="0"/>
              <a:t>Os cursos devem estar organizados por categoria, para mais fácil acesso, como se ilustrássemos um </a:t>
            </a:r>
            <a:r>
              <a:rPr lang="pt-PT" sz="1600" dirty="0" err="1"/>
              <a:t>directório</a:t>
            </a:r>
            <a:r>
              <a:rPr lang="pt-PT" sz="1600" dirty="0"/>
              <a:t>: Categoria, </a:t>
            </a:r>
            <a:r>
              <a:rPr lang="pt-PT" sz="1600" dirty="0" err="1"/>
              <a:t>Sub-Categoria</a:t>
            </a:r>
            <a:r>
              <a:rPr lang="pt-PT" sz="1600" dirty="0"/>
              <a:t>, aula1. Exemplo: Tecnologia, Skype, aula 5</a:t>
            </a:r>
            <a:r>
              <a:rPr lang="pt-PT" sz="1600" dirty="0" smtClean="0"/>
              <a:t>.</a:t>
            </a:r>
            <a:endParaRPr lang="pt-PT" sz="1600" dirty="0"/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6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Ambiente</a:t>
            </a:r>
          </a:p>
          <a:p>
            <a:pPr lvl="1">
              <a:lnSpc>
                <a:spcPct val="150000"/>
              </a:lnSpc>
              <a:spcBef>
                <a:spcPts val="800"/>
              </a:spcBef>
            </a:pPr>
            <a:r>
              <a:rPr lang="pt-PT" sz="1600" dirty="0"/>
              <a:t>Método de visualização do website/plataforma deve ser idêntico para diferentes dispositivos electrónicos (computadores, </a:t>
            </a:r>
            <a:r>
              <a:rPr lang="pt-PT" sz="1600" dirty="0" err="1"/>
              <a:t>Tablets</a:t>
            </a:r>
            <a:r>
              <a:rPr lang="pt-PT" sz="1600" dirty="0"/>
              <a:t>, </a:t>
            </a:r>
            <a:r>
              <a:rPr lang="pt-PT" sz="1600" dirty="0" err="1"/>
              <a:t>Smartphones</a:t>
            </a:r>
            <a:r>
              <a:rPr lang="pt-PT" sz="1600" dirty="0"/>
              <a:t>). 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endParaRPr lang="pt-PT" sz="1600" dirty="0" smtClean="0">
              <a:solidFill>
                <a:srgbClr val="00000A"/>
              </a:solidFill>
              <a:ea typeface="Cambria" charset="0"/>
              <a:cs typeface="Cambria" charset="0"/>
            </a:endParaRPr>
          </a:p>
          <a:p>
            <a:pPr>
              <a:lnSpc>
                <a:spcPct val="150000"/>
              </a:lnSpc>
              <a:spcBef>
                <a:spcPts val="800"/>
              </a:spcBef>
            </a:pPr>
            <a:endParaRPr lang="pt-PT" sz="1600" dirty="0">
              <a:solidFill>
                <a:srgbClr val="00000A"/>
              </a:solidFill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8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					</a:t>
            </a:r>
            <a:r>
              <a:rPr lang="pt-PT" dirty="0"/>
              <a:t>3</a:t>
            </a:r>
            <a:r>
              <a:rPr lang="pt-PT" dirty="0" smtClean="0"/>
              <a:t>/3</a:t>
            </a:r>
            <a:r>
              <a:rPr lang="pt-PT" dirty="0" smtClean="0"/>
              <a:t>				</a:t>
            </a:r>
            <a:r>
              <a:rPr lang="pt-PT" dirty="0"/>
              <a:t>	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498473" y="1898073"/>
            <a:ext cx="7968633" cy="46927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800" dirty="0">
                <a:solidFill>
                  <a:srgbClr val="00000A"/>
                </a:solidFill>
                <a:ea typeface="Cambria" charset="0"/>
                <a:cs typeface="Cambria" charset="0"/>
              </a:rPr>
              <a:t>Usabilidade</a:t>
            </a:r>
          </a:p>
          <a:p>
            <a:pPr lvl="1">
              <a:lnSpc>
                <a:spcPct val="150000"/>
              </a:lnSpc>
              <a:spcBef>
                <a:spcPts val="800"/>
              </a:spcBef>
            </a:pPr>
            <a:r>
              <a:rPr lang="pt-PT" sz="1600" dirty="0"/>
              <a:t>O </a:t>
            </a:r>
            <a:r>
              <a:rPr lang="pt-PT" sz="1600" dirty="0" err="1"/>
              <a:t>aspecto</a:t>
            </a:r>
            <a:r>
              <a:rPr lang="pt-PT" sz="1600" dirty="0"/>
              <a:t> do texto em si deve facilitar a leitura, com tipos de letra simples e sem serifas, e com tamanho de letra que se adapte às várias capacidades visuais dos utilizadores.</a:t>
            </a:r>
          </a:p>
          <a:p>
            <a:pPr lvl="1">
              <a:lnSpc>
                <a:spcPct val="150000"/>
              </a:lnSpc>
            </a:pPr>
            <a:r>
              <a:rPr lang="pt-PT" sz="1600" dirty="0"/>
              <a:t>O vocabulário utilizado deve ser adequado aos utilizadores principais, com recorrência a expressões familiares e evitando estrangeirismos e palavras mais técnicas.</a:t>
            </a:r>
          </a:p>
          <a:p>
            <a:pPr lvl="1">
              <a:lnSpc>
                <a:spcPct val="150000"/>
              </a:lnSpc>
            </a:pPr>
            <a:r>
              <a:rPr lang="pt-PT" sz="1600" dirty="0"/>
              <a:t>O texto que acompanha elementos gráficos, por exemplo dentro botões ou as descrições de passos, deve ter a sua informação bem explicitada, sem ambiguidades (em vez de "Terminar", usar "Concluir o registo na plataforma").</a:t>
            </a:r>
            <a:endParaRPr lang="pt-PT" sz="1600" dirty="0">
              <a:solidFill>
                <a:srgbClr val="00000A"/>
              </a:solidFill>
              <a:ea typeface="Cambria" charset="0"/>
              <a:cs typeface="Cambria" charset="0"/>
            </a:endParaRPr>
          </a:p>
          <a:p>
            <a:pPr>
              <a:lnSpc>
                <a:spcPct val="150000"/>
              </a:lnSpc>
              <a:spcBef>
                <a:spcPts val="800"/>
              </a:spcBef>
            </a:pPr>
            <a:endParaRPr lang="pt-PT" sz="1600" dirty="0" smtClean="0">
              <a:solidFill>
                <a:srgbClr val="00000A"/>
              </a:solidFill>
              <a:ea typeface="Cambria" charset="0"/>
              <a:cs typeface="Cambria" charset="0"/>
            </a:endParaRPr>
          </a:p>
          <a:p>
            <a:pPr>
              <a:lnSpc>
                <a:spcPct val="150000"/>
              </a:lnSpc>
              <a:spcBef>
                <a:spcPts val="800"/>
              </a:spcBef>
            </a:pPr>
            <a:endParaRPr lang="pt-PT" sz="1600" dirty="0" smtClean="0">
              <a:solidFill>
                <a:srgbClr val="00000A"/>
              </a:solidFill>
              <a:ea typeface="Cambria" charset="0"/>
              <a:cs typeface="Cambria" charset="0"/>
            </a:endParaRPr>
          </a:p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endParaRPr lang="pt-PT" sz="1600" dirty="0" smtClean="0">
              <a:solidFill>
                <a:srgbClr val="00000A"/>
              </a:solidFill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6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43252" y="4862160"/>
            <a:ext cx="4050332" cy="1448992"/>
          </a:xfrm>
        </p:spPr>
        <p:txBody>
          <a:bodyPr>
            <a:noAutofit/>
          </a:bodyPr>
          <a:lstStyle/>
          <a:p>
            <a:r>
              <a:rPr lang="pt-PT" sz="3200" dirty="0" smtClean="0"/>
              <a:t>Especificação de personas</a:t>
            </a:r>
            <a:endParaRPr lang="pt-PT" sz="3200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half" idx="2"/>
          </p:nvPr>
        </p:nvSpPr>
        <p:spPr>
          <a:xfrm>
            <a:off x="325177" y="778476"/>
            <a:ext cx="4199021" cy="2557874"/>
          </a:xfrm>
        </p:spPr>
        <p:txBody>
          <a:bodyPr/>
          <a:lstStyle/>
          <a:p>
            <a:endParaRPr lang="pt-PT" sz="6000" dirty="0" smtClean="0"/>
          </a:p>
          <a:p>
            <a:r>
              <a:rPr lang="pt-PT" sz="6000" dirty="0" smtClean="0"/>
              <a:t>Personas</a:t>
            </a:r>
            <a:endParaRPr lang="pt-PT" sz="6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243" y="2378242"/>
            <a:ext cx="2081624" cy="208162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/>
          <a:srcRect l="6966"/>
          <a:stretch/>
        </p:blipFill>
        <p:spPr>
          <a:xfrm>
            <a:off x="4643252" y="360218"/>
            <a:ext cx="2045853" cy="189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2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Persona 1				</a:t>
            </a:r>
            <a:r>
              <a:rPr lang="pt-PT" dirty="0"/>
              <a:t>	</a:t>
            </a:r>
            <a:r>
              <a:rPr lang="pt-PT" dirty="0" smtClean="0"/>
              <a:t>1/4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Sr.Antunes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391596" y="1981200"/>
            <a:ext cx="8194264" cy="432459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>
                <a:solidFill>
                  <a:schemeClr val="accent1"/>
                </a:solidFill>
                <a:ea typeface="Cambria" charset="0"/>
                <a:cs typeface="Cambria" charset="0"/>
              </a:rPr>
              <a:t>Papel: </a:t>
            </a:r>
            <a:r>
              <a:rPr lang="pt-PT" sz="1400" dirty="0">
                <a:ea typeface="Cambria" charset="0"/>
                <a:cs typeface="Cambria" charset="0"/>
              </a:rPr>
              <a:t>Idoso </a:t>
            </a:r>
            <a:r>
              <a:rPr lang="pt-PT" sz="1400" dirty="0" err="1">
                <a:ea typeface="Cambria" charset="0"/>
                <a:cs typeface="Cambria" charset="0"/>
              </a:rPr>
              <a:t>tecnofóbico</a:t>
            </a:r>
            <a:endParaRPr lang="pt-PT" sz="1400" dirty="0">
              <a:ea typeface="Cambria" charset="0"/>
              <a:cs typeface="Cambria" charset="0"/>
            </a:endParaRP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err="1">
                <a:solidFill>
                  <a:schemeClr val="accent1"/>
                </a:solidFill>
                <a:ea typeface="Cambria" charset="0"/>
                <a:cs typeface="Cambria" charset="0"/>
              </a:rPr>
              <a:t>Objectivo</a:t>
            </a:r>
            <a:r>
              <a:rPr lang="pt-PT" sz="1400" b="1" dirty="0">
                <a:solidFill>
                  <a:schemeClr val="accent1"/>
                </a:solidFill>
                <a:ea typeface="Cambria" charset="0"/>
                <a:cs typeface="Cambria" charset="0"/>
              </a:rPr>
              <a:t>: </a:t>
            </a:r>
            <a:r>
              <a:rPr lang="pt-PT" sz="1400" dirty="0">
                <a:ea typeface="Cambria" charset="0"/>
                <a:cs typeface="Cambria" charset="0"/>
              </a:rPr>
              <a:t>Aprender a jogar cartas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>
                <a:solidFill>
                  <a:schemeClr val="accent1"/>
                </a:solidFill>
                <a:ea typeface="Cambria" charset="0"/>
                <a:cs typeface="Cambria" charset="0"/>
              </a:rPr>
              <a:t>Atitude: </a:t>
            </a:r>
            <a:r>
              <a:rPr lang="pt-PT" sz="1400" dirty="0">
                <a:ea typeface="Cambria" charset="0"/>
                <a:cs typeface="Cambria" charset="0"/>
              </a:rPr>
              <a:t>Não adepto das tecnologias, </a:t>
            </a:r>
            <a:r>
              <a:rPr lang="pt-PT" sz="1400" dirty="0" smtClean="0">
                <a:ea typeface="Cambria" charset="0"/>
                <a:cs typeface="Cambria" charset="0"/>
              </a:rPr>
              <a:t>mas gosta </a:t>
            </a:r>
            <a:r>
              <a:rPr lang="pt-PT" sz="1400" dirty="0">
                <a:ea typeface="Cambria" charset="0"/>
                <a:cs typeface="Cambria" charset="0"/>
              </a:rPr>
              <a:t>de aprender e é curioso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err="1">
                <a:solidFill>
                  <a:schemeClr val="accent1"/>
                </a:solidFill>
                <a:ea typeface="Cambria" charset="0"/>
                <a:cs typeface="Cambria" charset="0"/>
              </a:rPr>
              <a:t>Actividades</a:t>
            </a:r>
            <a:r>
              <a:rPr lang="pt-PT" sz="1400" b="1" dirty="0">
                <a:solidFill>
                  <a:schemeClr val="accent1"/>
                </a:solidFill>
                <a:ea typeface="Cambria" charset="0"/>
                <a:cs typeface="Cambria" charset="0"/>
              </a:rPr>
              <a:t>: </a:t>
            </a:r>
            <a:r>
              <a:rPr lang="pt-PT" sz="1400" dirty="0">
                <a:ea typeface="Cambria" charset="0"/>
                <a:cs typeface="Cambria" charset="0"/>
              </a:rPr>
              <a:t>Jogar cartas e pescar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Contextual:</a:t>
            </a:r>
          </a:p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r>
              <a:rPr lang="pt-PT" sz="14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O </a:t>
            </a:r>
            <a:r>
              <a:rPr lang="pt-PT" sz="1400" dirty="0">
                <a:solidFill>
                  <a:srgbClr val="00000A"/>
                </a:solidFill>
                <a:ea typeface="Cambria" charset="0"/>
                <a:cs typeface="Cambria" charset="0"/>
              </a:rPr>
              <a:t>Sr. Antunes é um idoso que não é muito adepto das tecnologias. Um </a:t>
            </a:r>
            <a:r>
              <a:rPr lang="pt-PT" sz="14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dos grandes problemas que tem é não conseguir ver </a:t>
            </a:r>
            <a:r>
              <a:rPr lang="pt-PT" sz="1400" dirty="0">
                <a:solidFill>
                  <a:srgbClr val="00000A"/>
                </a:solidFill>
                <a:ea typeface="Cambria" charset="0"/>
                <a:cs typeface="Cambria" charset="0"/>
              </a:rPr>
              <a:t>as letras </a:t>
            </a:r>
            <a:r>
              <a:rPr lang="pt-PT" sz="14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pequenas nos ecrãs. </a:t>
            </a:r>
            <a:r>
              <a:rPr lang="pt-PT" sz="1400" dirty="0">
                <a:solidFill>
                  <a:srgbClr val="00000A"/>
                </a:solidFill>
                <a:ea typeface="Cambria" charset="0"/>
                <a:cs typeface="Cambria" charset="0"/>
              </a:rPr>
              <a:t>Passa a maior parte do tempo a pescar e a jogar cartas com os amigos, mas perde quase sempre. Há pouco tempo, deixou caducar a sua carta de condução e viu-se obrigado a ir refazer o exame de </a:t>
            </a:r>
            <a:r>
              <a:rPr lang="pt-PT" sz="14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código da estrada, </a:t>
            </a:r>
            <a:r>
              <a:rPr lang="pt-PT" sz="1400" dirty="0">
                <a:solidFill>
                  <a:srgbClr val="00000A"/>
                </a:solidFill>
                <a:ea typeface="Cambria" charset="0"/>
                <a:cs typeface="Cambria" charset="0"/>
              </a:rPr>
              <a:t>que é feito em computador. Sentiu-se um pouco inibido pois apenas tinha experiência a fazer chamadas pelo seu telemóvel </a:t>
            </a:r>
            <a:r>
              <a:rPr lang="pt-PT" sz="14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antigo (de teclas). </a:t>
            </a:r>
            <a:r>
              <a:rPr lang="pt-PT" sz="1400" dirty="0">
                <a:solidFill>
                  <a:srgbClr val="00000A"/>
                </a:solidFill>
                <a:ea typeface="Cambria" charset="0"/>
                <a:cs typeface="Cambria" charset="0"/>
              </a:rPr>
              <a:t>Sempre foi uma pessoa curiosa e com vontade de </a:t>
            </a:r>
            <a:r>
              <a:rPr lang="pt-PT" sz="14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aprender, o que facilitou a aprendizagem da interação com o computador, para poder fazer o exame de código.</a:t>
            </a:r>
            <a:endParaRPr lang="pt-PT" sz="1400" dirty="0">
              <a:solidFill>
                <a:srgbClr val="00000A"/>
              </a:solidFill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54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Persona 2				</a:t>
            </a:r>
            <a:r>
              <a:rPr lang="pt-PT" dirty="0"/>
              <a:t>	</a:t>
            </a:r>
            <a:r>
              <a:rPr lang="pt-PT" dirty="0" smtClean="0"/>
              <a:t>2/4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D</a:t>
            </a:r>
            <a:r>
              <a:rPr lang="pt-PT" sz="24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ª</a:t>
            </a: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Mariana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498472" y="1981200"/>
            <a:ext cx="8194264" cy="4324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Papel: </a:t>
            </a:r>
            <a:r>
              <a:rPr lang="pt-PT" sz="1400" dirty="0" smtClean="0">
                <a:ea typeface="Cambria" charset="0"/>
                <a:cs typeface="Cambria" charset="0"/>
              </a:rPr>
              <a:t>Idoso empenhado (com alguma experiência)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err="1" smtClean="0">
                <a:solidFill>
                  <a:schemeClr val="accent1"/>
                </a:solidFill>
                <a:ea typeface="Cambria" charset="0"/>
                <a:cs typeface="Cambria" charset="0"/>
              </a:rPr>
              <a:t>Objectivo</a:t>
            </a: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: </a:t>
            </a:r>
            <a:r>
              <a:rPr lang="pt-PT" sz="1400" dirty="0" smtClean="0">
                <a:ea typeface="Cambria" charset="0"/>
                <a:cs typeface="Cambria" charset="0"/>
              </a:rPr>
              <a:t>Aprender a fazer videochamadas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Atitude: </a:t>
            </a:r>
            <a:r>
              <a:rPr lang="pt-PT" sz="1400" dirty="0" smtClean="0">
                <a:ea typeface="Cambria" charset="0"/>
                <a:cs typeface="Cambria" charset="0"/>
              </a:rPr>
              <a:t>Disposta a aprender mais sobre as novas tecnologias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err="1" smtClean="0">
                <a:solidFill>
                  <a:schemeClr val="accent1"/>
                </a:solidFill>
                <a:ea typeface="Cambria" charset="0"/>
                <a:cs typeface="Cambria" charset="0"/>
              </a:rPr>
              <a:t>Actividades</a:t>
            </a: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: </a:t>
            </a:r>
            <a:r>
              <a:rPr lang="pt-PT" sz="1400" dirty="0" smtClean="0">
                <a:ea typeface="Cambria" charset="0"/>
                <a:cs typeface="Cambria" charset="0"/>
              </a:rPr>
              <a:t>Passar tempo, em convívio, com as amigas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Contextual: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400" dirty="0">
                <a:solidFill>
                  <a:schemeClr val="tx1"/>
                </a:solidFill>
              </a:rPr>
              <a:t>A D</a:t>
            </a:r>
            <a:r>
              <a:rPr lang="pt-PT" sz="1400" dirty="0" err="1">
                <a:solidFill>
                  <a:schemeClr val="tx1"/>
                </a:solidFill>
              </a:rPr>
              <a:t>ª</a:t>
            </a:r>
            <a:r>
              <a:rPr lang="pt-PT" sz="1400" dirty="0">
                <a:solidFill>
                  <a:schemeClr val="tx1"/>
                </a:solidFill>
              </a:rPr>
              <a:t> Mariana é uma idosa que costuma usar o </a:t>
            </a:r>
            <a:r>
              <a:rPr lang="pt-PT" sz="1400" dirty="0" err="1">
                <a:solidFill>
                  <a:schemeClr val="tx1"/>
                </a:solidFill>
              </a:rPr>
              <a:t>Facebook</a:t>
            </a:r>
            <a:r>
              <a:rPr lang="pt-PT" sz="1400" dirty="0">
                <a:solidFill>
                  <a:schemeClr val="tx1"/>
                </a:solidFill>
              </a:rPr>
              <a:t> para comunicar com os netos que estão no estrangeiro. Gosta muito de estar com as amigas no café e mostrar as fotos que os netos publicam no </a:t>
            </a:r>
            <a:r>
              <a:rPr lang="pt-PT" sz="1400" dirty="0" err="1">
                <a:solidFill>
                  <a:schemeClr val="tx1"/>
                </a:solidFill>
              </a:rPr>
              <a:t>Facebook</a:t>
            </a:r>
            <a:r>
              <a:rPr lang="pt-PT" sz="1400" dirty="0">
                <a:solidFill>
                  <a:schemeClr val="tx1"/>
                </a:solidFill>
              </a:rPr>
              <a:t>. Apesar de </a:t>
            </a:r>
            <a:r>
              <a:rPr lang="pt-PT" sz="1400" dirty="0" smtClean="0">
                <a:solidFill>
                  <a:schemeClr val="tx1"/>
                </a:solidFill>
              </a:rPr>
              <a:t>comunicar  </a:t>
            </a:r>
            <a:r>
              <a:rPr lang="pt-PT" sz="1400" dirty="0">
                <a:solidFill>
                  <a:schemeClr val="tx1"/>
                </a:solidFill>
              </a:rPr>
              <a:t>para os netos </a:t>
            </a:r>
            <a:r>
              <a:rPr lang="pt-PT" sz="1400" dirty="0" smtClean="0">
                <a:solidFill>
                  <a:schemeClr val="tx1"/>
                </a:solidFill>
              </a:rPr>
              <a:t>todos </a:t>
            </a:r>
            <a:r>
              <a:rPr lang="pt-PT" sz="1400" dirty="0">
                <a:solidFill>
                  <a:schemeClr val="tx1"/>
                </a:solidFill>
              </a:rPr>
              <a:t>os </a:t>
            </a:r>
            <a:r>
              <a:rPr lang="pt-PT" sz="1400" dirty="0" smtClean="0">
                <a:solidFill>
                  <a:schemeClr val="tx1"/>
                </a:solidFill>
              </a:rPr>
              <a:t>dias</a:t>
            </a:r>
            <a:r>
              <a:rPr lang="pt-PT" sz="1400" dirty="0">
                <a:solidFill>
                  <a:schemeClr val="tx1"/>
                </a:solidFill>
              </a:rPr>
              <a:t>, pelo chat do </a:t>
            </a:r>
            <a:r>
              <a:rPr lang="pt-PT" sz="1400" dirty="0" err="1" smtClean="0">
                <a:solidFill>
                  <a:schemeClr val="tx1"/>
                </a:solidFill>
              </a:rPr>
              <a:t>Facebook</a:t>
            </a:r>
            <a:r>
              <a:rPr lang="pt-PT" sz="1400" dirty="0" smtClean="0">
                <a:solidFill>
                  <a:schemeClr val="tx1"/>
                </a:solidFill>
              </a:rPr>
              <a:t>, </a:t>
            </a:r>
            <a:r>
              <a:rPr lang="pt-PT" sz="1400" dirty="0">
                <a:solidFill>
                  <a:schemeClr val="tx1"/>
                </a:solidFill>
              </a:rPr>
              <a:t>já não os vê há muito </a:t>
            </a:r>
            <a:r>
              <a:rPr lang="pt-PT" sz="1400" dirty="0" smtClean="0">
                <a:solidFill>
                  <a:schemeClr val="tx1"/>
                </a:solidFill>
              </a:rPr>
              <a:t>tempo, </a:t>
            </a:r>
            <a:r>
              <a:rPr lang="pt-PT" sz="1400" dirty="0">
                <a:solidFill>
                  <a:schemeClr val="tx1"/>
                </a:solidFill>
              </a:rPr>
              <a:t>a não ser pelas </a:t>
            </a:r>
            <a:r>
              <a:rPr lang="pt-PT" sz="1400" dirty="0" smtClean="0">
                <a:solidFill>
                  <a:schemeClr val="tx1"/>
                </a:solidFill>
              </a:rPr>
              <a:t>fotos publicadas, </a:t>
            </a:r>
            <a:r>
              <a:rPr lang="pt-PT" sz="1400" dirty="0">
                <a:solidFill>
                  <a:schemeClr val="tx1"/>
                </a:solidFill>
              </a:rPr>
              <a:t>e gostava </a:t>
            </a:r>
            <a:r>
              <a:rPr lang="pt-PT" sz="1400" dirty="0" smtClean="0">
                <a:solidFill>
                  <a:schemeClr val="tx1"/>
                </a:solidFill>
              </a:rPr>
              <a:t> muito de </a:t>
            </a:r>
            <a:r>
              <a:rPr lang="pt-PT" sz="1400" dirty="0">
                <a:solidFill>
                  <a:schemeClr val="tx1"/>
                </a:solidFill>
              </a:rPr>
              <a:t>poder realizar videochamadas. No entanto, </a:t>
            </a:r>
            <a:r>
              <a:rPr lang="pt-PT" sz="1400" dirty="0" smtClean="0">
                <a:solidFill>
                  <a:schemeClr val="tx1"/>
                </a:solidFill>
              </a:rPr>
              <a:t>não sabe trabalhar muito bem com a aplicação de videochamadas do seu </a:t>
            </a:r>
            <a:r>
              <a:rPr lang="pt-PT" sz="1400" dirty="0" err="1" smtClean="0">
                <a:solidFill>
                  <a:schemeClr val="tx1"/>
                </a:solidFill>
              </a:rPr>
              <a:t>tablet</a:t>
            </a:r>
            <a:r>
              <a:rPr lang="pt-PT" sz="1400" dirty="0" smtClean="0">
                <a:solidFill>
                  <a:schemeClr val="tx1"/>
                </a:solidFill>
              </a:rPr>
              <a:t>.</a:t>
            </a:r>
            <a:endParaRPr lang="pt-PT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84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Persona 3</a:t>
            </a:r>
            <a:r>
              <a:rPr lang="pt-PT" dirty="0" smtClean="0"/>
              <a:t>				</a:t>
            </a:r>
            <a:r>
              <a:rPr lang="pt-PT"/>
              <a:t>	</a:t>
            </a:r>
            <a:r>
              <a:rPr lang="pt-PT" dirty="0"/>
              <a:t>3</a:t>
            </a:r>
            <a:r>
              <a:rPr lang="pt-PT" smtClean="0"/>
              <a:t>/4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Sr. João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498472" y="1981200"/>
            <a:ext cx="8194264" cy="4324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Papel: </a:t>
            </a:r>
            <a:r>
              <a:rPr lang="pt-PT" sz="1400" dirty="0" smtClean="0">
                <a:ea typeface="Cambria" charset="0"/>
                <a:cs typeface="Cambria" charset="0"/>
              </a:rPr>
              <a:t>Idoso experiente no uso das tecnologias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err="1" smtClean="0">
                <a:solidFill>
                  <a:schemeClr val="accent1"/>
                </a:solidFill>
                <a:ea typeface="Cambria" charset="0"/>
                <a:cs typeface="Cambria" charset="0"/>
              </a:rPr>
              <a:t>Objectivo</a:t>
            </a: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: </a:t>
            </a:r>
            <a:r>
              <a:rPr lang="pt-PT" sz="1400" dirty="0" smtClean="0">
                <a:ea typeface="Cambria" charset="0"/>
                <a:cs typeface="Cambria" charset="0"/>
              </a:rPr>
              <a:t>Aprender alemão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Atitude: </a:t>
            </a:r>
            <a:r>
              <a:rPr lang="pt-PT" sz="1400" dirty="0" smtClean="0">
                <a:ea typeface="Cambria" charset="0"/>
                <a:cs typeface="Cambria" charset="0"/>
              </a:rPr>
              <a:t>Muito empenhado e adepto das tecnologias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err="1" smtClean="0">
                <a:solidFill>
                  <a:schemeClr val="accent1"/>
                </a:solidFill>
                <a:ea typeface="Cambria" charset="0"/>
                <a:cs typeface="Cambria" charset="0"/>
              </a:rPr>
              <a:t>Actividades</a:t>
            </a: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: </a:t>
            </a:r>
            <a:r>
              <a:rPr lang="pt-PT" sz="1400" dirty="0" smtClean="0">
                <a:ea typeface="Cambria" charset="0"/>
                <a:cs typeface="Cambria" charset="0"/>
              </a:rPr>
              <a:t>Gerir o seu negócio de lãs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Contextual:</a:t>
            </a:r>
          </a:p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r>
              <a:rPr lang="pt-PT" sz="1400" dirty="0" smtClean="0">
                <a:solidFill>
                  <a:schemeClr val="tx1"/>
                </a:solidFill>
              </a:rPr>
              <a:t>O Sr. </a:t>
            </a:r>
            <a:r>
              <a:rPr lang="pt-PT" sz="1400" dirty="0">
                <a:solidFill>
                  <a:schemeClr val="tx1"/>
                </a:solidFill>
              </a:rPr>
              <a:t>João é um idoso </a:t>
            </a:r>
            <a:r>
              <a:rPr lang="pt-PT" sz="1400" dirty="0" smtClean="0">
                <a:solidFill>
                  <a:schemeClr val="tx1"/>
                </a:solidFill>
              </a:rPr>
              <a:t>que é muito </a:t>
            </a:r>
            <a:r>
              <a:rPr lang="pt-PT" sz="1400" dirty="0">
                <a:solidFill>
                  <a:schemeClr val="tx1"/>
                </a:solidFill>
              </a:rPr>
              <a:t>adepto das tecnologias e empreendedor. Tem um negócio de </a:t>
            </a:r>
            <a:r>
              <a:rPr lang="pt-PT" sz="1400" dirty="0" smtClean="0">
                <a:solidFill>
                  <a:schemeClr val="tx1"/>
                </a:solidFill>
              </a:rPr>
              <a:t>lãs </a:t>
            </a:r>
            <a:r>
              <a:rPr lang="pt-PT" sz="1400" dirty="0">
                <a:solidFill>
                  <a:schemeClr val="tx1"/>
                </a:solidFill>
              </a:rPr>
              <a:t>em França. </a:t>
            </a:r>
            <a:r>
              <a:rPr lang="pt-PT" sz="1400" dirty="0" smtClean="0">
                <a:solidFill>
                  <a:schemeClr val="tx1"/>
                </a:solidFill>
              </a:rPr>
              <a:t>À pouco tempo, </a:t>
            </a:r>
            <a:r>
              <a:rPr lang="pt-PT" sz="1400" dirty="0">
                <a:solidFill>
                  <a:schemeClr val="tx1"/>
                </a:solidFill>
              </a:rPr>
              <a:t>surgiu-lhe uma proposta de parceria de uma empresa alemã. Embora saiba falar francês e inglês </a:t>
            </a:r>
            <a:r>
              <a:rPr lang="pt-PT" sz="1400" dirty="0" smtClean="0">
                <a:solidFill>
                  <a:schemeClr val="tx1"/>
                </a:solidFill>
              </a:rPr>
              <a:t>fluentemente, </a:t>
            </a:r>
            <a:r>
              <a:rPr lang="pt-PT" sz="1400" dirty="0">
                <a:solidFill>
                  <a:schemeClr val="tx1"/>
                </a:solidFill>
              </a:rPr>
              <a:t>o </a:t>
            </a:r>
            <a:r>
              <a:rPr lang="pt-PT" sz="1400" dirty="0" smtClean="0">
                <a:solidFill>
                  <a:schemeClr val="tx1"/>
                </a:solidFill>
              </a:rPr>
              <a:t>Sr. </a:t>
            </a:r>
            <a:r>
              <a:rPr lang="pt-PT" sz="1400" dirty="0">
                <a:solidFill>
                  <a:schemeClr val="tx1"/>
                </a:solidFill>
              </a:rPr>
              <a:t>João gostaria de poder comunicar com a outra empresa </a:t>
            </a:r>
            <a:r>
              <a:rPr lang="pt-PT" sz="1400" dirty="0" smtClean="0">
                <a:solidFill>
                  <a:schemeClr val="tx1"/>
                </a:solidFill>
              </a:rPr>
              <a:t>através da </a:t>
            </a:r>
            <a:r>
              <a:rPr lang="pt-PT" sz="1400" dirty="0">
                <a:solidFill>
                  <a:schemeClr val="tx1"/>
                </a:solidFill>
              </a:rPr>
              <a:t>língua deles. No entanto, não tem tempo para ir a cursos intensivos por estar sempre a viajar. Surge-lhe a ideia de fazer um curso online de </a:t>
            </a:r>
            <a:r>
              <a:rPr lang="pt-PT" sz="1400" dirty="0" smtClean="0">
                <a:solidFill>
                  <a:schemeClr val="tx1"/>
                </a:solidFill>
              </a:rPr>
              <a:t>alemão, uma vez que tem muita destreza a manipular dispositivos electrónicos.</a:t>
            </a:r>
            <a:endParaRPr lang="pt-PT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93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Persona 4				</a:t>
            </a:r>
            <a:r>
              <a:rPr lang="pt-PT" dirty="0"/>
              <a:t>	</a:t>
            </a:r>
            <a:r>
              <a:rPr lang="pt-PT" dirty="0" smtClean="0"/>
              <a:t>4/4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Professora Teresa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498472" y="1981200"/>
            <a:ext cx="8194264" cy="4324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Papel: </a:t>
            </a:r>
            <a:r>
              <a:rPr lang="pt-PT" sz="1400" dirty="0" smtClean="0">
                <a:ea typeface="Cambria" charset="0"/>
                <a:cs typeface="Cambria" charset="0"/>
              </a:rPr>
              <a:t>Professora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err="1" smtClean="0">
                <a:solidFill>
                  <a:schemeClr val="accent1"/>
                </a:solidFill>
                <a:ea typeface="Cambria" charset="0"/>
                <a:cs typeface="Cambria" charset="0"/>
              </a:rPr>
              <a:t>Objectivo</a:t>
            </a: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: </a:t>
            </a:r>
            <a:r>
              <a:rPr lang="pt-PT" sz="1400" dirty="0" smtClean="0">
                <a:ea typeface="Cambria" charset="0"/>
                <a:cs typeface="Cambria" charset="0"/>
              </a:rPr>
              <a:t>Ensinar os idosos a comunicar pela Internet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Atitude: </a:t>
            </a:r>
            <a:r>
              <a:rPr lang="pt-PT" sz="1400" dirty="0" smtClean="0">
                <a:ea typeface="Cambria" charset="0"/>
                <a:cs typeface="Cambria" charset="0"/>
              </a:rPr>
              <a:t>Empenhada em querer ensinar conhecimentos variados da informática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err="1" smtClean="0">
                <a:solidFill>
                  <a:schemeClr val="accent1"/>
                </a:solidFill>
                <a:ea typeface="Cambria" charset="0"/>
                <a:cs typeface="Cambria" charset="0"/>
              </a:rPr>
              <a:t>Actividades</a:t>
            </a: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: </a:t>
            </a:r>
            <a:r>
              <a:rPr lang="pt-PT" sz="1400" dirty="0" smtClean="0">
                <a:ea typeface="Cambria" charset="0"/>
                <a:cs typeface="Cambria" charset="0"/>
              </a:rPr>
              <a:t>Ensinar informática no secundário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Contextual:</a:t>
            </a:r>
          </a:p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r>
              <a:rPr lang="pt-PT" sz="1400" dirty="0" smtClean="0">
                <a:solidFill>
                  <a:schemeClr val="tx1"/>
                </a:solidFill>
              </a:rPr>
              <a:t>A </a:t>
            </a:r>
            <a:r>
              <a:rPr lang="pt-PT" sz="1400" dirty="0">
                <a:solidFill>
                  <a:schemeClr val="tx1"/>
                </a:solidFill>
              </a:rPr>
              <a:t>menina Teresa é uma professora de informática de </a:t>
            </a:r>
            <a:r>
              <a:rPr lang="pt-PT" sz="1400" dirty="0" smtClean="0">
                <a:solidFill>
                  <a:schemeClr val="tx1"/>
                </a:solidFill>
              </a:rPr>
              <a:t>secundário. Tem uns </a:t>
            </a:r>
            <a:r>
              <a:rPr lang="pt-PT" sz="1400" dirty="0">
                <a:solidFill>
                  <a:schemeClr val="tx1"/>
                </a:solidFill>
              </a:rPr>
              <a:t>avós </a:t>
            </a:r>
            <a:r>
              <a:rPr lang="pt-PT" sz="1400" dirty="0" smtClean="0">
                <a:solidFill>
                  <a:schemeClr val="tx1"/>
                </a:solidFill>
              </a:rPr>
              <a:t>modernos, que </a:t>
            </a:r>
            <a:r>
              <a:rPr lang="pt-PT" sz="1400" dirty="0">
                <a:solidFill>
                  <a:schemeClr val="tx1"/>
                </a:solidFill>
              </a:rPr>
              <a:t>gostam muito das redes </a:t>
            </a:r>
            <a:r>
              <a:rPr lang="pt-PT" sz="1400" dirty="0" smtClean="0">
                <a:solidFill>
                  <a:schemeClr val="tx1"/>
                </a:solidFill>
              </a:rPr>
              <a:t>sociais, e que gostavam </a:t>
            </a:r>
            <a:r>
              <a:rPr lang="pt-PT" sz="1400" dirty="0">
                <a:solidFill>
                  <a:schemeClr val="tx1"/>
                </a:solidFill>
              </a:rPr>
              <a:t>de aprender mais sobre outros tipos de comunicação pela Internet. No entanto, a Teresa vive bastante longe e não tem disponibilidade para se deslocar até eles e ensiná-los. Como sabe que os amigos dos avós também gostariam de aprender mais sobre comunicação pela Internet, teve a ideia de fazer esse ensino numa plataforma online para chegar aos avós e seus </a:t>
            </a:r>
            <a:r>
              <a:rPr lang="pt-PT" sz="1400" dirty="0" smtClean="0">
                <a:solidFill>
                  <a:schemeClr val="tx1"/>
                </a:solidFill>
              </a:rPr>
              <a:t>amigos, uma vez que tem experiência em </a:t>
            </a:r>
            <a:r>
              <a:rPr lang="pt-PT" sz="1400" dirty="0" err="1" smtClean="0">
                <a:solidFill>
                  <a:schemeClr val="tx1"/>
                </a:solidFill>
              </a:rPr>
              <a:t>leccionar</a:t>
            </a:r>
            <a:r>
              <a:rPr lang="pt-PT" sz="1400" dirty="0" smtClean="0">
                <a:solidFill>
                  <a:schemeClr val="tx1"/>
                </a:solidFill>
              </a:rPr>
              <a:t> e com as novas tecnologias.</a:t>
            </a:r>
            <a:endParaRPr lang="pt-PT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7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43252" y="4862160"/>
            <a:ext cx="4050332" cy="1448992"/>
          </a:xfrm>
        </p:spPr>
        <p:txBody>
          <a:bodyPr>
            <a:noAutofit/>
          </a:bodyPr>
          <a:lstStyle/>
          <a:p>
            <a:r>
              <a:rPr lang="pt-PT" sz="3200" dirty="0" smtClean="0"/>
              <a:t>Elaboração de cenários</a:t>
            </a:r>
            <a:endParaRPr lang="pt-PT" sz="3200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half" idx="2"/>
          </p:nvPr>
        </p:nvSpPr>
        <p:spPr>
          <a:xfrm>
            <a:off x="325177" y="778476"/>
            <a:ext cx="4199021" cy="2557874"/>
          </a:xfrm>
        </p:spPr>
        <p:txBody>
          <a:bodyPr/>
          <a:lstStyle/>
          <a:p>
            <a:endParaRPr lang="pt-PT" sz="6000" dirty="0" smtClean="0"/>
          </a:p>
          <a:p>
            <a:r>
              <a:rPr lang="pt-PT" sz="6000" dirty="0" smtClean="0"/>
              <a:t>Cenários</a:t>
            </a:r>
            <a:endParaRPr lang="pt-PT" sz="6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243" y="2378242"/>
            <a:ext cx="2081624" cy="208162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/>
          <a:srcRect l="6966"/>
          <a:stretch/>
        </p:blipFill>
        <p:spPr>
          <a:xfrm>
            <a:off x="4643252" y="360218"/>
            <a:ext cx="2045853" cy="189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2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Cenário 1				</a:t>
            </a:r>
            <a:r>
              <a:rPr lang="pt-PT" dirty="0"/>
              <a:t>	</a:t>
            </a:r>
            <a:r>
              <a:rPr lang="pt-PT" dirty="0" smtClean="0"/>
              <a:t>1/3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Personas Participantes: </a:t>
            </a:r>
            <a:r>
              <a:rPr lang="pt-PT" sz="2400" dirty="0" smtClean="0">
                <a:solidFill>
                  <a:schemeClr val="tx1"/>
                </a:solidFill>
                <a:latin typeface="+mj-lt"/>
              </a:rPr>
              <a:t>Sr. Antunes</a:t>
            </a:r>
            <a:endParaRPr lang="pt-PT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391596" y="1981200"/>
            <a:ext cx="8194264" cy="468085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r>
              <a:rPr lang="pt-PT" sz="1400" dirty="0" smtClean="0"/>
              <a:t>	A filha </a:t>
            </a:r>
            <a:r>
              <a:rPr lang="pt-PT" sz="1400" dirty="0"/>
              <a:t>do </a:t>
            </a:r>
            <a:r>
              <a:rPr lang="pt-PT" sz="1400" dirty="0" smtClean="0"/>
              <a:t>Sr. </a:t>
            </a:r>
            <a:r>
              <a:rPr lang="pt-PT" sz="1400" dirty="0"/>
              <a:t>Antunes pensou que seria interessante o pai aprender técnicas para jogar </a:t>
            </a:r>
            <a:r>
              <a:rPr lang="pt-PT" sz="1400" dirty="0" smtClean="0"/>
              <a:t>cartas, com a </a:t>
            </a:r>
            <a:r>
              <a:rPr lang="pt-PT" sz="1400" dirty="0"/>
              <a:t>esperança de que começasse a ganhar aos amigos e </a:t>
            </a:r>
            <a:r>
              <a:rPr lang="pt-PT" sz="1400" dirty="0" smtClean="0"/>
              <a:t>fica-se </a:t>
            </a:r>
            <a:r>
              <a:rPr lang="pt-PT" sz="1400" dirty="0"/>
              <a:t>mais satisfeito, </a:t>
            </a:r>
            <a:r>
              <a:rPr lang="pt-PT" sz="1400" dirty="0" smtClean="0"/>
              <a:t> pensou em aulas pela internet, pois </a:t>
            </a:r>
            <a:r>
              <a:rPr lang="pt-PT" sz="1400" dirty="0"/>
              <a:t>sabia que o pai já devia ter-se ambientado a navegar pelo </a:t>
            </a:r>
            <a:r>
              <a:rPr lang="pt-PT" sz="1400" dirty="0" smtClean="0"/>
              <a:t>computador, depois do exame de código que fez. </a:t>
            </a:r>
            <a:r>
              <a:rPr lang="pt-PT" sz="1400" dirty="0"/>
              <a:t>Inscreveu-o numa plataforma de aprendizagem online, no curso de jogos de cartas. Inicialmente, o </a:t>
            </a:r>
            <a:r>
              <a:rPr lang="pt-PT" sz="1400" dirty="0" smtClean="0"/>
              <a:t>Sr. </a:t>
            </a:r>
            <a:r>
              <a:rPr lang="pt-PT" sz="1400" dirty="0"/>
              <a:t>Antunes sentiu-se confuso, assustado e sem vontade de usar a plataforma, por </a:t>
            </a:r>
            <a:r>
              <a:rPr lang="pt-PT" sz="1400" dirty="0" smtClean="0"/>
              <a:t>esta pedir </a:t>
            </a:r>
            <a:r>
              <a:rPr lang="pt-PT" sz="1400" dirty="0"/>
              <a:t>sempre </a:t>
            </a:r>
            <a:r>
              <a:rPr lang="pt-PT" sz="1400" dirty="0" smtClean="0"/>
              <a:t>para se identificar através do </a:t>
            </a:r>
            <a:r>
              <a:rPr lang="pt-PT" sz="1400" dirty="0"/>
              <a:t>login. Decidiu falar sobre essa dificuldade com a filha, que lhe ligou o login automático. Depois disto, o </a:t>
            </a:r>
            <a:r>
              <a:rPr lang="pt-PT" sz="1400" dirty="0" smtClean="0"/>
              <a:t>Sr. </a:t>
            </a:r>
            <a:r>
              <a:rPr lang="pt-PT" sz="1400" dirty="0"/>
              <a:t>Antunes começou a ficar mais interessado pela plataforma, mas continuava a ter dificuldades a ler as letras pequenas do resumo que o professor deixava na </a:t>
            </a:r>
            <a:r>
              <a:rPr lang="pt-PT" sz="1400" dirty="0" smtClean="0"/>
              <a:t>página, pois queria consultá-lo para rever as técnicas que foram ensinadas na aula. </a:t>
            </a:r>
            <a:r>
              <a:rPr lang="pt-PT" sz="1400" dirty="0"/>
              <a:t>Novamente, a sua filha ajudou-o, apontando uma função que permite regular o tamanho das </a:t>
            </a:r>
            <a:r>
              <a:rPr lang="pt-PT" sz="1400" dirty="0" smtClean="0"/>
              <a:t>letras, junto da área dos resumos. </a:t>
            </a:r>
            <a:r>
              <a:rPr lang="pt-PT" sz="1400" dirty="0"/>
              <a:t>Desta forma, o </a:t>
            </a:r>
            <a:r>
              <a:rPr lang="pt-PT" sz="1400" dirty="0" smtClean="0"/>
              <a:t>Sr. </a:t>
            </a:r>
            <a:r>
              <a:rPr lang="pt-PT" sz="1400" dirty="0"/>
              <a:t>Antunes passou a conseguir ver os resumos disponíveis na página e utilizar a plataforma </a:t>
            </a:r>
            <a:r>
              <a:rPr lang="pt-PT" sz="1400" dirty="0" smtClean="0"/>
              <a:t>normalmente. Ainda assim o Sr. Antunes liga muitas vezes à sua filha para tirar dúvidas em relação à manipulação da interface da plataforma, com “medo de errar” ou “estragar o computador”.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133235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Cenário 2				</a:t>
            </a:r>
            <a:r>
              <a:rPr lang="pt-PT" dirty="0"/>
              <a:t>	2</a:t>
            </a:r>
            <a:r>
              <a:rPr lang="pt-PT" dirty="0" smtClean="0"/>
              <a:t>/3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Personas Participantes: </a:t>
            </a:r>
            <a:r>
              <a:rPr lang="pt-PT" sz="2400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pt-PT" sz="2400" dirty="0" err="1" smtClean="0">
                <a:solidFill>
                  <a:schemeClr val="tx1"/>
                </a:solidFill>
                <a:latin typeface="+mj-lt"/>
              </a:rPr>
              <a:t>ª</a:t>
            </a:r>
            <a:r>
              <a:rPr lang="pt-PT" sz="2400" dirty="0" smtClean="0">
                <a:solidFill>
                  <a:schemeClr val="tx1"/>
                </a:solidFill>
                <a:latin typeface="+mj-lt"/>
              </a:rPr>
              <a:t> Mariana </a:t>
            </a: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e </a:t>
            </a:r>
            <a:r>
              <a:rPr lang="pt-PT" sz="2400" dirty="0" smtClean="0">
                <a:solidFill>
                  <a:schemeClr val="tx1"/>
                </a:solidFill>
                <a:latin typeface="+mj-lt"/>
              </a:rPr>
              <a:t>Prof. Teresa</a:t>
            </a:r>
            <a:endParaRPr lang="pt-PT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344094" y="1981200"/>
            <a:ext cx="8455521" cy="460960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r>
              <a:rPr lang="pt-PT" sz="1400" dirty="0" smtClean="0"/>
              <a:t>	A </a:t>
            </a:r>
            <a:r>
              <a:rPr lang="pt-PT" sz="1400" dirty="0"/>
              <a:t>D</a:t>
            </a:r>
            <a:r>
              <a:rPr lang="pt-PT" sz="1400" dirty="0" err="1"/>
              <a:t>ª</a:t>
            </a:r>
            <a:r>
              <a:rPr lang="pt-PT" sz="1400" dirty="0"/>
              <a:t> Mariana encontra uma plataforma de aprendizagem online e verifica que um dos cursos populares é sobre o uso do videochamadas. Verifica também que na página do curso existe uma janela de chat, onde pode falar com o instrutor. Como está habituada a usar o chat do </a:t>
            </a:r>
            <a:r>
              <a:rPr lang="pt-PT" sz="1400" dirty="0" err="1"/>
              <a:t>F</a:t>
            </a:r>
            <a:r>
              <a:rPr lang="pt-PT" sz="1400" dirty="0" err="1" smtClean="0"/>
              <a:t>acebook</a:t>
            </a:r>
            <a:r>
              <a:rPr lang="pt-PT" sz="1400" dirty="0"/>
              <a:t>, adapta-se facilmente e decide falar com o instrutor para o conhecer melhor e saber ao certo se o curso seria útil para </a:t>
            </a:r>
            <a:r>
              <a:rPr lang="pt-PT" sz="1400" dirty="0" smtClean="0"/>
              <a:t>as suas </a:t>
            </a:r>
            <a:r>
              <a:rPr lang="pt-PT" sz="1400" dirty="0"/>
              <a:t>necessidade </a:t>
            </a:r>
            <a:r>
              <a:rPr lang="pt-PT" sz="1400" dirty="0" smtClean="0"/>
              <a:t>(de </a:t>
            </a:r>
            <a:r>
              <a:rPr lang="pt-PT" sz="1400" dirty="0"/>
              <a:t>falar com os netos, que se encontram no </a:t>
            </a:r>
            <a:r>
              <a:rPr lang="pt-PT" sz="1400" dirty="0" smtClean="0"/>
              <a:t>estrangeiro). </a:t>
            </a:r>
            <a:r>
              <a:rPr lang="pt-PT" sz="1400" dirty="0"/>
              <a:t>Esse instrutor é a professora Teresa, que responde quase de imediato, e deixa a D</a:t>
            </a:r>
            <a:r>
              <a:rPr lang="pt-PT" sz="1400" dirty="0" err="1"/>
              <a:t>ª</a:t>
            </a:r>
            <a:r>
              <a:rPr lang="pt-PT" sz="1400" dirty="0"/>
              <a:t> Mariana mais à vontade quando lhe explica que o seu curso também aborda aplicações de videochamadas para </a:t>
            </a:r>
            <a:r>
              <a:rPr lang="pt-PT" sz="1400" dirty="0" err="1"/>
              <a:t>tablets</a:t>
            </a:r>
            <a:r>
              <a:rPr lang="pt-PT" sz="1400" dirty="0"/>
              <a:t>. Explicou também que todas as semanas iria publicar dois vídeos referentes ás aulas </a:t>
            </a:r>
            <a:r>
              <a:rPr lang="pt-PT" sz="1400" dirty="0" smtClean="0"/>
              <a:t>semanais, o que a D</a:t>
            </a:r>
            <a:r>
              <a:rPr lang="pt-PT" sz="1400" dirty="0" err="1" smtClean="0"/>
              <a:t>ª</a:t>
            </a:r>
            <a:r>
              <a:rPr lang="pt-PT" sz="1400" dirty="0" smtClean="0"/>
              <a:t> Mariana gostou, pois está habituada à interface dos vídeos, que vê no </a:t>
            </a:r>
            <a:r>
              <a:rPr lang="pt-PT" sz="1400" dirty="0" err="1" smtClean="0"/>
              <a:t>Facebook</a:t>
            </a:r>
            <a:r>
              <a:rPr lang="pt-PT" sz="1400" dirty="0" smtClean="0"/>
              <a:t>. </a:t>
            </a:r>
          </a:p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r>
              <a:rPr lang="pt-PT" sz="1400" dirty="0" smtClean="0"/>
              <a:t>	A </a:t>
            </a:r>
            <a:r>
              <a:rPr lang="pt-PT" sz="1400" dirty="0"/>
              <a:t>D</a:t>
            </a:r>
            <a:r>
              <a:rPr lang="pt-PT" sz="1400" dirty="0" err="1"/>
              <a:t>ª</a:t>
            </a:r>
            <a:r>
              <a:rPr lang="pt-PT" sz="1400" dirty="0"/>
              <a:t> Mariana ficou bastante satisfeita e inscreveu-se logo no curso, que era gratuito, pois a professora Teresa pretende ajudar os idosos sem fins </a:t>
            </a:r>
            <a:r>
              <a:rPr lang="pt-PT" sz="1400" dirty="0" smtClean="0"/>
              <a:t>lucrativos, o que deixou a D</a:t>
            </a:r>
            <a:r>
              <a:rPr lang="pt-PT" sz="1400" dirty="0" err="1" smtClean="0"/>
              <a:t>ª</a:t>
            </a:r>
            <a:r>
              <a:rPr lang="pt-PT" sz="1400" dirty="0" smtClean="0"/>
              <a:t> Mariana ainda mais contente. </a:t>
            </a:r>
            <a:r>
              <a:rPr lang="pt-PT" sz="1400" dirty="0"/>
              <a:t>Todas as semanas a D</a:t>
            </a:r>
            <a:r>
              <a:rPr lang="pt-PT" sz="1400" dirty="0" err="1"/>
              <a:t>ª</a:t>
            </a:r>
            <a:r>
              <a:rPr lang="pt-PT" sz="1400" dirty="0"/>
              <a:t> Mariana acede ao curso e vê os vídeos das aulas, acede ainda ao resumo das aulas, onde a Teresa coloca dicas para o melhor uso destas aplicações e para poder rever a matéria que </a:t>
            </a:r>
            <a:r>
              <a:rPr lang="pt-PT" sz="1400" dirty="0" smtClean="0"/>
              <a:t>já foi </a:t>
            </a:r>
            <a:r>
              <a:rPr lang="pt-PT" sz="1400" dirty="0" err="1" smtClean="0"/>
              <a:t>leccionada</a:t>
            </a:r>
            <a:r>
              <a:rPr lang="pt-PT" sz="1400" dirty="0" smtClean="0"/>
              <a:t>.</a:t>
            </a:r>
            <a:endParaRPr lang="pt-PT" sz="1400" dirty="0"/>
          </a:p>
          <a:p>
            <a:pPr>
              <a:lnSpc>
                <a:spcPct val="150000"/>
              </a:lnSpc>
              <a:spcBef>
                <a:spcPts val="800"/>
              </a:spcBef>
            </a:pPr>
            <a:endParaRPr lang="pt-PT" sz="1400" dirty="0">
              <a:solidFill>
                <a:srgbClr val="00000A"/>
              </a:solidFill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42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1528</TotalTime>
  <Words>961</Words>
  <Application>Microsoft Macintosh PowerPoint</Application>
  <PresentationFormat>Apresentação no Ecrã (4:3)</PresentationFormat>
  <Paragraphs>83</Paragraphs>
  <Slides>14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9" baseType="lpstr">
      <vt:lpstr>Calibri</vt:lpstr>
      <vt:lpstr>Cambria</vt:lpstr>
      <vt:lpstr>Rockwell</vt:lpstr>
      <vt:lpstr>Wingdings</vt:lpstr>
      <vt:lpstr>Advantage</vt:lpstr>
      <vt:lpstr>Laboratório 5</vt:lpstr>
      <vt:lpstr>Especificação de personas</vt:lpstr>
      <vt:lpstr>Persona 1     1/4</vt:lpstr>
      <vt:lpstr>Persona 2     2/4</vt:lpstr>
      <vt:lpstr>Persona 3     3/4</vt:lpstr>
      <vt:lpstr>Persona 4     4/4</vt:lpstr>
      <vt:lpstr>Elaboração de cenários</vt:lpstr>
      <vt:lpstr>Cenário 1     1/3</vt:lpstr>
      <vt:lpstr>Cenário 2     2/3</vt:lpstr>
      <vt:lpstr>Cenário 3     3/3</vt:lpstr>
      <vt:lpstr>Descrição formal de alguns requisitos</vt:lpstr>
      <vt:lpstr>Requisitos     1/3     </vt:lpstr>
      <vt:lpstr>Requisitos     2/3     </vt:lpstr>
      <vt:lpstr>Requisitos     3/3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1</dc:title>
  <dc:creator>Inês</dc:creator>
  <cp:lastModifiedBy>Inês Filipa Coelho dos Santos</cp:lastModifiedBy>
  <cp:revision>138</cp:revision>
  <dcterms:created xsi:type="dcterms:W3CDTF">2015-09-22T22:39:51Z</dcterms:created>
  <dcterms:modified xsi:type="dcterms:W3CDTF">2015-10-29T23:53:55Z</dcterms:modified>
</cp:coreProperties>
</file>