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1096" r:id="rId4"/>
    <p:sldId id="1110" r:id="rId5"/>
    <p:sldId id="1130" r:id="rId6"/>
    <p:sldId id="1109" r:id="rId7"/>
    <p:sldId id="1111" r:id="rId8"/>
    <p:sldId id="1097" r:id="rId9"/>
    <p:sldId id="1105" r:id="rId10"/>
    <p:sldId id="1116" r:id="rId11"/>
    <p:sldId id="1117" r:id="rId12"/>
    <p:sldId id="1098" r:id="rId13"/>
    <p:sldId id="1112" r:id="rId14"/>
    <p:sldId id="1119" r:id="rId15"/>
    <p:sldId id="1113" r:id="rId16"/>
    <p:sldId id="1120" r:id="rId17"/>
    <p:sldId id="1121" r:id="rId18"/>
    <p:sldId id="1099" r:id="rId19"/>
    <p:sldId id="1131" r:id="rId20"/>
    <p:sldId id="1132" r:id="rId21"/>
    <p:sldId id="1133" r:id="rId22"/>
    <p:sldId id="1134" r:id="rId23"/>
    <p:sldId id="1135" r:id="rId24"/>
    <p:sldId id="1136" r:id="rId25"/>
    <p:sldId id="1137" r:id="rId26"/>
    <p:sldId id="1138" r:id="rId27"/>
    <p:sldId id="1139" r:id="rId28"/>
    <p:sldId id="1140" r:id="rId29"/>
    <p:sldId id="1141" r:id="rId30"/>
    <p:sldId id="1142" r:id="rId31"/>
    <p:sldId id="1143" r:id="rId32"/>
    <p:sldId id="1144" r:id="rId33"/>
    <p:sldId id="1145" r:id="rId34"/>
    <p:sldId id="1101" r:id="rId35"/>
    <p:sldId id="1102" r:id="rId36"/>
    <p:sldId id="1108" r:id="rId37"/>
    <p:sldId id="1122" r:id="rId38"/>
    <p:sldId id="1123" r:id="rId39"/>
    <p:sldId id="1124" r:id="rId40"/>
    <p:sldId id="1125" r:id="rId41"/>
    <p:sldId id="1126" r:id="rId42"/>
    <p:sldId id="1127" r:id="rId43"/>
    <p:sldId id="1128" r:id="rId44"/>
    <p:sldId id="1103" r:id="rId45"/>
    <p:sldId id="1104" r:id="rId46"/>
    <p:sldId id="1129" r:id="rId4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9" autoAdjust="0"/>
    <p:restoredTop sz="91637" autoAdjust="0"/>
  </p:normalViewPr>
  <p:slideViewPr>
    <p:cSldViewPr>
      <p:cViewPr varScale="1">
        <p:scale>
          <a:sx n="67" d="100"/>
          <a:sy n="67" d="100"/>
        </p:scale>
        <p:origin x="-14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OG – Olympic 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OG – Olympic 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OG – </a:t>
            </a:r>
            <a:r>
              <a:rPr lang="en-US" baseline="0" dirty="0" err="1" smtClean="0"/>
              <a:t>Olimpic</a:t>
            </a:r>
            <a:r>
              <a:rPr lang="en-US" baseline="0" dirty="0" smtClean="0"/>
              <a:t> 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OG – </a:t>
            </a:r>
            <a:r>
              <a:rPr lang="en-US" baseline="0" dirty="0" err="1" smtClean="0"/>
              <a:t>Olimpic</a:t>
            </a:r>
            <a:r>
              <a:rPr lang="en-US" baseline="0" dirty="0" smtClean="0"/>
              <a:t> 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Porque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assim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possível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ideia</a:t>
            </a:r>
            <a:r>
              <a:rPr lang="en-US" baseline="0" dirty="0" smtClean="0"/>
              <a:t> se o </a:t>
            </a:r>
            <a:r>
              <a:rPr lang="en-US" baseline="0" dirty="0" err="1" smtClean="0"/>
              <a:t>conceito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população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influencia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vencedores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olimpicos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Porque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assim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possível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ideia</a:t>
            </a:r>
            <a:r>
              <a:rPr lang="en-US" baseline="0" dirty="0" smtClean="0"/>
              <a:t> se o </a:t>
            </a:r>
            <a:r>
              <a:rPr lang="en-US" baseline="0" dirty="0" err="1" smtClean="0"/>
              <a:t>conceito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população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influencia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vencedores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olimpicos</a:t>
            </a:r>
            <a:r>
              <a:rPr lang="en-US" baseline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OG – </a:t>
            </a:r>
            <a:r>
              <a:rPr lang="en-US" baseline="0" dirty="0" err="1" smtClean="0"/>
              <a:t>Olimpic</a:t>
            </a:r>
            <a:r>
              <a:rPr lang="en-US" baseline="0" dirty="0" smtClean="0"/>
              <a:t> 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19/10/2015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 smtClean="0"/>
              <a:t>Information</a:t>
            </a:r>
            <a:r>
              <a:rPr lang="pt-PT" sz="4800" b="1" dirty="0" smtClean="0"/>
              <a:t> </a:t>
            </a:r>
            <a:r>
              <a:rPr lang="pt-PT" sz="4800" b="1" dirty="0" err="1" smtClean="0"/>
              <a:t>Visualization</a:t>
            </a:r>
            <a:r>
              <a:rPr lang="pt-PT" sz="4800" b="1" dirty="0" smtClean="0"/>
              <a:t/>
            </a:r>
            <a:br>
              <a:rPr lang="pt-PT" sz="4800" b="1" dirty="0" smtClean="0"/>
            </a:br>
            <a:r>
              <a:rPr lang="pt-PT" sz="4800" dirty="0" err="1" smtClean="0"/>
              <a:t>Project</a:t>
            </a:r>
            <a:r>
              <a:rPr lang="pt-PT" sz="4800" dirty="0" smtClean="0"/>
              <a:t> </a:t>
            </a:r>
            <a:r>
              <a:rPr lang="pt-PT" sz="4800" dirty="0" err="1" smtClean="0"/>
              <a:t>Proposal</a:t>
            </a:r>
            <a:r>
              <a:rPr lang="pt-PT" sz="4800" dirty="0" smtClean="0"/>
              <a:t> </a:t>
            </a:r>
            <a:r>
              <a:rPr lang="pt-PT" sz="4800" dirty="0" err="1" smtClean="0"/>
              <a:t>and</a:t>
            </a:r>
            <a:r>
              <a:rPr lang="pt-PT" sz="4800" dirty="0" smtClean="0"/>
              <a:t> </a:t>
            </a:r>
            <a:r>
              <a:rPr lang="pt-PT" sz="4800" dirty="0" err="1" smtClean="0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 smtClean="0">
                <a:solidFill>
                  <a:schemeClr val="bg2"/>
                </a:solidFill>
              </a:rPr>
              <a:t>G01-A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835696" y="4571984"/>
            <a:ext cx="3816424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>
                <a:solidFill>
                  <a:schemeClr val="bg2"/>
                </a:solidFill>
              </a:rPr>
              <a:t>70493 – Tiago Nascimento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76102 – Miguel Cruz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76394 – Daniel Trindade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data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2195736" y="1340768"/>
            <a:ext cx="439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000" b="1" dirty="0" err="1" smtClean="0">
                <a:solidFill>
                  <a:schemeClr val="tx2"/>
                </a:solidFill>
              </a:rPr>
              <a:t>Why</a:t>
            </a:r>
            <a:r>
              <a:rPr lang="pt-PT" sz="6000" b="1" dirty="0" smtClean="0">
                <a:solidFill>
                  <a:schemeClr val="tx2"/>
                </a:solidFill>
              </a:rPr>
              <a:t>?</a:t>
            </a:r>
            <a:endParaRPr lang="pt-PT" sz="6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65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92896"/>
            <a:ext cx="8229600" cy="4087356"/>
          </a:xfrm>
        </p:spPr>
        <p:txBody>
          <a:bodyPr>
            <a:noAutofit/>
          </a:bodyPr>
          <a:lstStyle/>
          <a:p>
            <a:pPr lvl="1"/>
            <a:r>
              <a:rPr lang="en-US" dirty="0" smtClean="0"/>
              <a:t>Answer: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Is it possible that, the more population a country has, the more probability is to have more winners in the </a:t>
            </a:r>
            <a:r>
              <a:rPr lang="en-US" dirty="0" err="1" smtClean="0"/>
              <a:t>olympic</a:t>
            </a:r>
            <a:r>
              <a:rPr lang="en-US" dirty="0" smtClean="0"/>
              <a:t> games?</a:t>
            </a:r>
            <a:endParaRPr lang="en-US" dirty="0"/>
          </a:p>
          <a:p>
            <a:pPr lvl="1" algn="ctr"/>
            <a:endParaRPr lang="en-US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2195736" y="1340768"/>
            <a:ext cx="43924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6000" b="1" dirty="0" err="1" smtClean="0">
                <a:solidFill>
                  <a:schemeClr val="tx2"/>
                </a:solidFill>
              </a:rPr>
              <a:t>Why</a:t>
            </a:r>
            <a:r>
              <a:rPr lang="pt-PT" sz="6000" b="1" dirty="0" smtClean="0">
                <a:solidFill>
                  <a:schemeClr val="tx2"/>
                </a:solidFill>
              </a:rPr>
              <a:t>?</a:t>
            </a:r>
            <a:endParaRPr lang="pt-PT" sz="6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17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 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US" sz="4000" dirty="0" smtClean="0"/>
              <a:t>1) </a:t>
            </a:r>
            <a:r>
              <a:rPr lang="pt-PT" sz="3200" dirty="0" err="1" smtClean="0"/>
              <a:t>From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“</a:t>
            </a:r>
            <a:r>
              <a:rPr lang="pt-PT" sz="3200" dirty="0" err="1" smtClean="0"/>
              <a:t>All</a:t>
            </a:r>
            <a:r>
              <a:rPr lang="pt-PT" sz="3200" dirty="0" smtClean="0"/>
              <a:t> Winners” </a:t>
            </a:r>
            <a:r>
              <a:rPr lang="pt-PT" sz="3200" dirty="0" err="1" smtClean="0"/>
              <a:t>dataset</a:t>
            </a:r>
            <a:r>
              <a:rPr lang="pt-PT" sz="3200" dirty="0" smtClean="0"/>
              <a:t>, </a:t>
            </a:r>
            <a:r>
              <a:rPr lang="pt-PT" sz="3200" dirty="0" err="1" smtClean="0"/>
              <a:t>we</a:t>
            </a:r>
            <a:r>
              <a:rPr lang="pt-PT" sz="3200" dirty="0" smtClean="0"/>
              <a:t> </a:t>
            </a:r>
            <a:r>
              <a:rPr lang="pt-PT" sz="3200" dirty="0" err="1" smtClean="0"/>
              <a:t>wanted</a:t>
            </a:r>
            <a:r>
              <a:rPr lang="pt-PT" sz="3200" dirty="0" smtClean="0"/>
              <a:t>: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OG edition;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Sport;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winning medal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NOC code</a:t>
            </a:r>
            <a:endParaRPr lang="en-US" sz="3200" dirty="0"/>
          </a:p>
          <a:p>
            <a:endParaRPr lang="en-US" sz="40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 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US" sz="4000" dirty="0" smtClean="0"/>
              <a:t>1) </a:t>
            </a:r>
            <a:r>
              <a:rPr lang="pt-PT" sz="3200" dirty="0" err="1" smtClean="0"/>
              <a:t>From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“</a:t>
            </a:r>
            <a:r>
              <a:rPr lang="pt-PT" sz="3200" dirty="0" err="1" smtClean="0"/>
              <a:t>All</a:t>
            </a:r>
            <a:r>
              <a:rPr lang="pt-PT" sz="3200" dirty="0" smtClean="0"/>
              <a:t> Winners” </a:t>
            </a:r>
            <a:r>
              <a:rPr lang="pt-PT" sz="3200" dirty="0" err="1" smtClean="0"/>
              <a:t>dataset</a:t>
            </a:r>
            <a:r>
              <a:rPr lang="pt-PT" sz="3200" dirty="0" smtClean="0"/>
              <a:t>, </a:t>
            </a:r>
            <a:r>
              <a:rPr lang="pt-PT" sz="3200" dirty="0" err="1" smtClean="0"/>
              <a:t>we</a:t>
            </a:r>
            <a:r>
              <a:rPr lang="pt-PT" sz="3200" dirty="0" smtClean="0"/>
              <a:t> </a:t>
            </a:r>
            <a:r>
              <a:rPr lang="pt-PT" sz="3200" dirty="0" err="1" smtClean="0"/>
              <a:t>wanted</a:t>
            </a:r>
            <a:r>
              <a:rPr lang="pt-PT" sz="3200" dirty="0" smtClean="0"/>
              <a:t>: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OG edition;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Sport;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winning medal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NOC code</a:t>
            </a:r>
            <a:endParaRPr lang="en-US" sz="3200" dirty="0"/>
          </a:p>
          <a:p>
            <a:endParaRPr lang="en-US" sz="4000" dirty="0" smtClean="0"/>
          </a:p>
          <a:p>
            <a:pPr lvl="1"/>
            <a:endParaRPr lang="en-US" dirty="0" smtClean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302017"/>
              </p:ext>
            </p:extLst>
          </p:nvPr>
        </p:nvGraphicFramePr>
        <p:xfrm>
          <a:off x="5550570" y="4437112"/>
          <a:ext cx="3083420" cy="1334780"/>
        </p:xfrm>
        <a:graphic>
          <a:graphicData uri="http://schemas.openxmlformats.org/drawingml/2006/table">
            <a:tbl>
              <a:tblPr/>
              <a:tblGrid>
                <a:gridCol w="540465"/>
                <a:gridCol w="1233368"/>
                <a:gridCol w="405348"/>
                <a:gridCol w="904239"/>
              </a:tblGrid>
              <a:tr h="333695"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Edition</a:t>
                      </a:r>
                      <a:endParaRPr lang="pt-PT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Sport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NOC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Medal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Aquatics</a:t>
                      </a:r>
                      <a:endParaRPr lang="pt-PT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HUN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Gold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Aquatics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AUT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Silver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Aquatics</a:t>
                      </a:r>
                      <a:endParaRPr lang="pt-PT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GRE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Bronze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eta em curva 3"/>
          <p:cNvSpPr/>
          <p:nvPr/>
        </p:nvSpPr>
        <p:spPr>
          <a:xfrm rot="5400000">
            <a:off x="5652120" y="3284984"/>
            <a:ext cx="1008112" cy="7200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 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US" sz="4000" dirty="0" smtClean="0"/>
              <a:t>1) </a:t>
            </a:r>
            <a:r>
              <a:rPr lang="pt-PT" sz="3200" dirty="0" err="1" smtClean="0"/>
              <a:t>From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“</a:t>
            </a:r>
            <a:r>
              <a:rPr lang="pt-PT" sz="3200" dirty="0" err="1" smtClean="0"/>
              <a:t>All</a:t>
            </a:r>
            <a:r>
              <a:rPr lang="pt-PT" sz="3200" dirty="0" smtClean="0"/>
              <a:t> Winners” </a:t>
            </a:r>
            <a:r>
              <a:rPr lang="pt-PT" sz="3200" dirty="0" err="1" smtClean="0"/>
              <a:t>dataset</a:t>
            </a:r>
            <a:r>
              <a:rPr lang="pt-PT" sz="3200" dirty="0" smtClean="0"/>
              <a:t>, </a:t>
            </a:r>
            <a:r>
              <a:rPr lang="pt-PT" sz="3200" dirty="0" err="1" smtClean="0"/>
              <a:t>we</a:t>
            </a:r>
            <a:r>
              <a:rPr lang="pt-PT" sz="3200" dirty="0" smtClean="0"/>
              <a:t> </a:t>
            </a:r>
            <a:r>
              <a:rPr lang="pt-PT" sz="3200" dirty="0" err="1" smtClean="0"/>
              <a:t>wanted</a:t>
            </a:r>
            <a:r>
              <a:rPr lang="pt-PT" sz="3200" dirty="0" smtClean="0"/>
              <a:t>: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OG edition;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Sport;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winning medal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NOC code</a:t>
            </a:r>
            <a:endParaRPr lang="en-US" sz="3200" dirty="0"/>
          </a:p>
          <a:p>
            <a:endParaRPr lang="en-US" sz="4000" dirty="0" smtClean="0"/>
          </a:p>
          <a:p>
            <a:pPr lvl="1"/>
            <a:endParaRPr lang="en-US" dirty="0" smtClean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863350"/>
              </p:ext>
            </p:extLst>
          </p:nvPr>
        </p:nvGraphicFramePr>
        <p:xfrm>
          <a:off x="5550570" y="4437112"/>
          <a:ext cx="2261790" cy="1334780"/>
        </p:xfrm>
        <a:graphic>
          <a:graphicData uri="http://schemas.openxmlformats.org/drawingml/2006/table">
            <a:tbl>
              <a:tblPr/>
              <a:tblGrid>
                <a:gridCol w="660748"/>
                <a:gridCol w="495560"/>
                <a:gridCol w="1105482"/>
              </a:tblGrid>
              <a:tr h="333695"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Edition</a:t>
                      </a:r>
                      <a:endParaRPr lang="pt-PT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NOC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Medal</a:t>
                      </a:r>
                      <a:endParaRPr lang="pt-PT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HUN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Gold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AUT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Silver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695">
                <a:tc>
                  <a:txBody>
                    <a:bodyPr/>
                    <a:lstStyle/>
                    <a:p>
                      <a:pPr algn="ctr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1896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GRE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Bronze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eta em curva 3"/>
          <p:cNvSpPr/>
          <p:nvPr/>
        </p:nvSpPr>
        <p:spPr>
          <a:xfrm rot="5400000">
            <a:off x="5652120" y="3284984"/>
            <a:ext cx="1008112" cy="7200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7" name="Multiplicar 6"/>
          <p:cNvSpPr/>
          <p:nvPr/>
        </p:nvSpPr>
        <p:spPr>
          <a:xfrm>
            <a:off x="1835696" y="3588444"/>
            <a:ext cx="216024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213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 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US" sz="4000" dirty="0" smtClean="0"/>
              <a:t>2)</a:t>
            </a:r>
            <a:r>
              <a:rPr lang="en-US" sz="4000" dirty="0"/>
              <a:t> </a:t>
            </a:r>
            <a:r>
              <a:rPr lang="pt-PT" sz="3200" dirty="0" err="1" smtClean="0"/>
              <a:t>From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“</a:t>
            </a:r>
            <a:r>
              <a:rPr lang="pt-PT" sz="3200" dirty="0" err="1" smtClean="0"/>
              <a:t>Population</a:t>
            </a:r>
            <a:r>
              <a:rPr lang="pt-PT" sz="3200" dirty="0" smtClean="0"/>
              <a:t>” </a:t>
            </a:r>
            <a:r>
              <a:rPr lang="pt-PT" sz="3200" dirty="0" err="1" smtClean="0"/>
              <a:t>dataset</a:t>
            </a:r>
            <a:r>
              <a:rPr lang="pt-PT" sz="3200" dirty="0" smtClean="0"/>
              <a:t>, </a:t>
            </a:r>
            <a:r>
              <a:rPr lang="pt-PT" sz="3200" dirty="0" err="1" smtClean="0"/>
              <a:t>we</a:t>
            </a:r>
            <a:r>
              <a:rPr lang="pt-PT" sz="3200" dirty="0" smtClean="0"/>
              <a:t> </a:t>
            </a:r>
            <a:r>
              <a:rPr lang="pt-PT" sz="3200" dirty="0" err="1" smtClean="0"/>
              <a:t>wanted</a:t>
            </a:r>
            <a:r>
              <a:rPr lang="pt-PT" sz="3200" dirty="0" smtClean="0"/>
              <a:t>: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The ISO Code,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 smtClean="0"/>
              <a:t>Years (that contained the population)</a:t>
            </a:r>
            <a:endParaRPr lang="en-US" sz="3200" dirty="0"/>
          </a:p>
          <a:p>
            <a:endParaRPr lang="en-US" sz="40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369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Data 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US" sz="4000" dirty="0"/>
              <a:t>2) </a:t>
            </a:r>
            <a:r>
              <a:rPr lang="pt-PT" sz="3200" dirty="0" err="1"/>
              <a:t>From</a:t>
            </a:r>
            <a:r>
              <a:rPr lang="pt-PT" sz="3200" dirty="0"/>
              <a:t> </a:t>
            </a:r>
            <a:r>
              <a:rPr lang="pt-PT" sz="3200" dirty="0" err="1"/>
              <a:t>the</a:t>
            </a:r>
            <a:r>
              <a:rPr lang="pt-PT" sz="3200" dirty="0"/>
              <a:t> “</a:t>
            </a:r>
            <a:r>
              <a:rPr lang="pt-PT" sz="3200" dirty="0" err="1"/>
              <a:t>Population</a:t>
            </a:r>
            <a:r>
              <a:rPr lang="pt-PT" sz="3200" dirty="0"/>
              <a:t>” </a:t>
            </a:r>
            <a:r>
              <a:rPr lang="pt-PT" sz="3200" dirty="0" err="1"/>
              <a:t>dataset</a:t>
            </a:r>
            <a:r>
              <a:rPr lang="pt-PT" sz="3200" dirty="0"/>
              <a:t>, </a:t>
            </a:r>
            <a:r>
              <a:rPr lang="pt-PT" sz="3200" dirty="0" err="1"/>
              <a:t>we</a:t>
            </a:r>
            <a:r>
              <a:rPr lang="pt-PT" sz="3200" dirty="0"/>
              <a:t> </a:t>
            </a:r>
            <a:r>
              <a:rPr lang="pt-PT" sz="3200" dirty="0" err="1"/>
              <a:t>wanted</a:t>
            </a:r>
            <a:r>
              <a:rPr lang="pt-PT" sz="3200" dirty="0"/>
              <a:t>: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The ISO Code,</a:t>
            </a:r>
          </a:p>
          <a:p>
            <a:pPr marL="1428750" lvl="3" indent="-5715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Years (that contained the population)</a:t>
            </a:r>
          </a:p>
          <a:p>
            <a:endParaRPr lang="en-US" sz="4000" dirty="0" smtClean="0"/>
          </a:p>
          <a:p>
            <a:pPr lvl="1"/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581128"/>
            <a:ext cx="7311492" cy="174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85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Our</a:t>
            </a:r>
            <a:r>
              <a:rPr lang="pt-PT" dirty="0" smtClean="0"/>
              <a:t> </a:t>
            </a:r>
            <a:r>
              <a:rPr lang="pt-PT" dirty="0" err="1" smtClean="0"/>
              <a:t>Result</a:t>
            </a:r>
            <a:r>
              <a:rPr lang="pt-PT" dirty="0" smtClean="0"/>
              <a:t>…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1711092"/>
          </a:xfrm>
        </p:spPr>
        <p:txBody>
          <a:bodyPr/>
          <a:lstStyle/>
          <a:p>
            <a:r>
              <a:rPr lang="pt-PT" dirty="0" smtClean="0"/>
              <a:t>For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year</a:t>
            </a:r>
            <a:r>
              <a:rPr lang="pt-PT" dirty="0" smtClean="0"/>
              <a:t> 1960: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20000" y="3356992"/>
            <a:ext cx="756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/>
              <a:t>X =</a:t>
            </a:r>
            <a:endParaRPr lang="pt-PT" sz="3600" dirty="0"/>
          </a:p>
          <a:p>
            <a:endParaRPr lang="pt-PT" dirty="0"/>
          </a:p>
        </p:txBody>
      </p:sp>
      <p:sp>
        <p:nvSpPr>
          <p:cNvPr id="5" name="CaixaDeTexto 4"/>
          <p:cNvSpPr txBox="1"/>
          <p:nvPr/>
        </p:nvSpPr>
        <p:spPr>
          <a:xfrm>
            <a:off x="2686091" y="3140967"/>
            <a:ext cx="5787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/>
              <a:t>Total </a:t>
            </a:r>
            <a:r>
              <a:rPr lang="pt-PT" sz="3200" dirty="0" err="1" smtClean="0"/>
              <a:t>Medals</a:t>
            </a:r>
            <a:r>
              <a:rPr lang="pt-PT" sz="3200" dirty="0" smtClean="0"/>
              <a:t> </a:t>
            </a:r>
            <a:r>
              <a:rPr lang="pt-PT" sz="3200" dirty="0" err="1" smtClean="0"/>
              <a:t>of</a:t>
            </a:r>
            <a:r>
              <a:rPr lang="pt-PT" sz="3200" dirty="0" smtClean="0"/>
              <a:t> a Country in 1960</a:t>
            </a:r>
            <a:endParaRPr lang="pt-PT" sz="3200" dirty="0"/>
          </a:p>
        </p:txBody>
      </p:sp>
      <p:cxnSp>
        <p:nvCxnSpPr>
          <p:cNvPr id="7" name="Conexão recta 6"/>
          <p:cNvCxnSpPr/>
          <p:nvPr/>
        </p:nvCxnSpPr>
        <p:spPr>
          <a:xfrm>
            <a:off x="2843808" y="3725742"/>
            <a:ext cx="5472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2708961" y="3855796"/>
            <a:ext cx="5832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err="1" smtClean="0"/>
              <a:t>Population</a:t>
            </a:r>
            <a:r>
              <a:rPr lang="pt-PT" sz="3200" dirty="0" smtClean="0"/>
              <a:t>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Country in 1960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20911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03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Data </a:t>
            </a:r>
            <a:r>
              <a:rPr lang="pt-PT" sz="6000" dirty="0" err="1" smtClean="0"/>
              <a:t>abstraction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Description:</a:t>
            </a:r>
          </a:p>
          <a:p>
            <a:pPr lvl="1"/>
            <a:r>
              <a:rPr lang="en-GB" sz="3200" dirty="0" smtClean="0"/>
              <a:t>All Winners – A table </a:t>
            </a:r>
            <a:r>
              <a:rPr lang="en-GB" sz="3200" dirty="0"/>
              <a:t>containing all the podium finishes of the countries since 1896 until 2008.</a:t>
            </a:r>
            <a:endParaRPr lang="en-US" sz="3200" dirty="0" smtClean="0"/>
          </a:p>
          <a:p>
            <a:r>
              <a:rPr lang="en-US" sz="3600" dirty="0" smtClean="0"/>
              <a:t>Dataset type:</a:t>
            </a:r>
          </a:p>
          <a:p>
            <a:pPr lvl="1"/>
            <a:r>
              <a:rPr lang="pt-PT" sz="3200" dirty="0" smtClean="0"/>
              <a:t>Organized as a tree, first by the year, then the sport and then the NOC country code and the medal.</a:t>
            </a:r>
            <a:endParaRPr lang="en-US" sz="3600" dirty="0" smtClean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9385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01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smtClean="0"/>
              <a:t>INITIAL DATASET</a:t>
            </a:r>
            <a:endParaRPr lang="pt-PT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 (attribute types)</a:t>
            </a:r>
            <a:endParaRPr lang="pt-P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7180729" cy="2522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haveta à direita 12"/>
          <p:cNvSpPr/>
          <p:nvPr/>
        </p:nvSpPr>
        <p:spPr>
          <a:xfrm rot="5400000">
            <a:off x="5491591" y="1861513"/>
            <a:ext cx="360040" cy="5105450"/>
          </a:xfrm>
          <a:prstGeom prst="rightBrace">
            <a:avLst>
              <a:gd name="adj1" fmla="val 14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Chaveta à direita 14"/>
          <p:cNvSpPr/>
          <p:nvPr/>
        </p:nvSpPr>
        <p:spPr>
          <a:xfrm rot="5400000">
            <a:off x="1871700" y="3395675"/>
            <a:ext cx="360040" cy="2016224"/>
          </a:xfrm>
          <a:prstGeom prst="rightBrace">
            <a:avLst>
              <a:gd name="adj1" fmla="val 14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1396989" y="4805376"/>
            <a:ext cx="1397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Quantitative</a:t>
            </a:r>
            <a:endParaRPr lang="pt-PT" dirty="0" smtClean="0"/>
          </a:p>
          <a:p>
            <a:r>
              <a:rPr lang="pt-PT" dirty="0" smtClean="0"/>
              <a:t>(Continuous)</a:t>
            </a:r>
            <a:br>
              <a:rPr lang="pt-PT" dirty="0" smtClean="0"/>
            </a:br>
            <a:endParaRPr lang="pt-PT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182534" y="488856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Nominal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5546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 (semantics)</a:t>
            </a:r>
            <a:endParaRPr lang="pt-P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7180729" cy="2522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haveta à direita 8"/>
          <p:cNvSpPr/>
          <p:nvPr/>
        </p:nvSpPr>
        <p:spPr>
          <a:xfrm rot="5400000">
            <a:off x="7118249" y="3477719"/>
            <a:ext cx="360040" cy="1852136"/>
          </a:xfrm>
          <a:prstGeom prst="rightBrace">
            <a:avLst>
              <a:gd name="adj1" fmla="val 14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haveta à direita 12"/>
          <p:cNvSpPr/>
          <p:nvPr/>
        </p:nvSpPr>
        <p:spPr>
          <a:xfrm rot="5400000">
            <a:off x="3773435" y="3579669"/>
            <a:ext cx="360040" cy="1669137"/>
          </a:xfrm>
          <a:prstGeom prst="rightBrace">
            <a:avLst>
              <a:gd name="adj1" fmla="val 14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haveta à direita 13"/>
          <p:cNvSpPr/>
          <p:nvPr/>
        </p:nvSpPr>
        <p:spPr>
          <a:xfrm rot="5400000">
            <a:off x="5400093" y="3622150"/>
            <a:ext cx="360040" cy="1584175"/>
          </a:xfrm>
          <a:prstGeom prst="rightBrace">
            <a:avLst>
              <a:gd name="adj1" fmla="val 14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Chaveta à direita 14"/>
          <p:cNvSpPr/>
          <p:nvPr/>
        </p:nvSpPr>
        <p:spPr>
          <a:xfrm rot="5400000">
            <a:off x="1871700" y="3395675"/>
            <a:ext cx="360040" cy="2016224"/>
          </a:xfrm>
          <a:prstGeom prst="rightBrace">
            <a:avLst>
              <a:gd name="adj1" fmla="val 14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1396989" y="4805376"/>
            <a:ext cx="13944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Independent</a:t>
            </a:r>
            <a:endParaRPr lang="pt-PT" dirty="0" smtClean="0"/>
          </a:p>
          <a:p>
            <a:r>
              <a:rPr lang="pt-PT" dirty="0" err="1" smtClean="0"/>
              <a:t>Discrete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Temporal</a:t>
            </a:r>
            <a:br>
              <a:rPr lang="pt-PT" dirty="0" smtClean="0"/>
            </a:br>
            <a:r>
              <a:rPr lang="pt-PT" dirty="0" smtClean="0"/>
              <a:t>Non </a:t>
            </a:r>
            <a:r>
              <a:rPr lang="pt-PT" dirty="0" err="1" smtClean="0"/>
              <a:t>Spatial</a:t>
            </a:r>
            <a:r>
              <a:rPr lang="pt-PT" dirty="0" smtClean="0"/>
              <a:t/>
            </a:r>
            <a:br>
              <a:rPr lang="pt-PT" dirty="0" smtClean="0"/>
            </a:br>
            <a:endParaRPr lang="pt-PT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464378" y="4821992"/>
            <a:ext cx="1259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Dependent</a:t>
            </a:r>
            <a:endParaRPr lang="pt-PT" dirty="0" smtClean="0"/>
          </a:p>
          <a:p>
            <a:r>
              <a:rPr lang="pt-PT" dirty="0" err="1" smtClean="0"/>
              <a:t>Discrete</a:t>
            </a:r>
            <a:endParaRPr lang="pt-PT" dirty="0" smtClean="0"/>
          </a:p>
          <a:p>
            <a:r>
              <a:rPr lang="pt-PT" dirty="0" smtClean="0"/>
              <a:t>Temporal</a:t>
            </a:r>
          </a:p>
          <a:p>
            <a:r>
              <a:rPr lang="pt-PT" dirty="0" smtClean="0"/>
              <a:t>Non </a:t>
            </a:r>
            <a:r>
              <a:rPr lang="pt-PT" dirty="0" err="1" smtClean="0"/>
              <a:t>Spatial</a:t>
            </a:r>
            <a:endParaRPr lang="pt-PT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113712" y="4825729"/>
            <a:ext cx="1235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Dependent</a:t>
            </a:r>
            <a:endParaRPr lang="pt-PT" dirty="0" smtClean="0"/>
          </a:p>
          <a:p>
            <a:r>
              <a:rPr lang="pt-PT" dirty="0" err="1" smtClean="0"/>
              <a:t>Discrete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Temporal</a:t>
            </a:r>
          </a:p>
          <a:p>
            <a:r>
              <a:rPr lang="pt-PT" dirty="0" err="1" smtClean="0"/>
              <a:t>Spatial</a:t>
            </a:r>
            <a:endParaRPr lang="pt-PT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668385" y="4825729"/>
            <a:ext cx="1259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Dependent</a:t>
            </a:r>
            <a:endParaRPr lang="pt-PT" dirty="0" smtClean="0"/>
          </a:p>
          <a:p>
            <a:r>
              <a:rPr lang="pt-PT" dirty="0" err="1" smtClean="0"/>
              <a:t>Discrete</a:t>
            </a:r>
            <a:endParaRPr lang="pt-PT" dirty="0" smtClean="0"/>
          </a:p>
          <a:p>
            <a:r>
              <a:rPr lang="pt-PT" dirty="0" smtClean="0"/>
              <a:t>Temporal</a:t>
            </a:r>
          </a:p>
          <a:p>
            <a:r>
              <a:rPr lang="pt-PT" dirty="0" smtClean="0"/>
              <a:t>Non </a:t>
            </a:r>
            <a:r>
              <a:rPr lang="pt-PT" dirty="0" err="1" smtClean="0"/>
              <a:t>Spatial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6894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Description:</a:t>
            </a:r>
          </a:p>
          <a:p>
            <a:pPr lvl="1"/>
            <a:r>
              <a:rPr lang="en-GB" sz="3200" dirty="0"/>
              <a:t>Total </a:t>
            </a:r>
            <a:r>
              <a:rPr lang="en-GB" sz="3200" dirty="0" smtClean="0"/>
              <a:t> – A table </a:t>
            </a:r>
            <a:r>
              <a:rPr lang="en-GB" sz="3200" dirty="0"/>
              <a:t>containing </a:t>
            </a:r>
            <a:r>
              <a:rPr lang="pt-PT" sz="3200" dirty="0" err="1" smtClean="0"/>
              <a:t>the</a:t>
            </a:r>
            <a:r>
              <a:rPr lang="pt-PT" sz="3200" dirty="0" smtClean="0"/>
              <a:t> total </a:t>
            </a:r>
            <a:r>
              <a:rPr lang="pt-PT" sz="3200" dirty="0" err="1" smtClean="0"/>
              <a:t>number</a:t>
            </a:r>
            <a:r>
              <a:rPr lang="pt-PT" sz="3200" dirty="0" smtClean="0"/>
              <a:t>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medals</a:t>
            </a:r>
            <a:r>
              <a:rPr lang="pt-PT" sz="3200" dirty="0" smtClean="0"/>
              <a:t> won </a:t>
            </a:r>
            <a:r>
              <a:rPr lang="pt-PT" sz="3200" dirty="0" err="1" smtClean="0"/>
              <a:t>and</a:t>
            </a:r>
            <a:r>
              <a:rPr lang="pt-PT" sz="3200" dirty="0" smtClean="0"/>
              <a:t> for </a:t>
            </a:r>
            <a:r>
              <a:rPr lang="pt-PT" sz="3200" dirty="0" err="1" smtClean="0"/>
              <a:t>each</a:t>
            </a:r>
            <a:r>
              <a:rPr lang="pt-PT" sz="3200" dirty="0" smtClean="0"/>
              <a:t> </a:t>
            </a:r>
            <a:r>
              <a:rPr lang="pt-PT" sz="3200" dirty="0" err="1" smtClean="0"/>
              <a:t>type</a:t>
            </a:r>
            <a:r>
              <a:rPr lang="pt-PT" sz="3200" dirty="0" smtClean="0"/>
              <a:t>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medal</a:t>
            </a:r>
            <a:r>
              <a:rPr lang="pt-PT" sz="3200" dirty="0" smtClean="0"/>
              <a:t>. </a:t>
            </a:r>
            <a:endParaRPr lang="en-US" sz="3200" dirty="0" smtClean="0"/>
          </a:p>
          <a:p>
            <a:r>
              <a:rPr lang="en-US" sz="3600" dirty="0" smtClean="0"/>
              <a:t>Dataset type:</a:t>
            </a:r>
          </a:p>
          <a:p>
            <a:pPr lvl="1"/>
            <a:r>
              <a:rPr lang="pt-PT" sz="3200" dirty="0" err="1" smtClean="0"/>
              <a:t>Organized</a:t>
            </a:r>
            <a:r>
              <a:rPr lang="pt-PT" sz="3200" dirty="0" smtClean="0"/>
              <a:t> as a tree, </a:t>
            </a:r>
            <a:r>
              <a:rPr lang="pt-PT" sz="3200" dirty="0" err="1" smtClean="0"/>
              <a:t>first</a:t>
            </a:r>
            <a:r>
              <a:rPr lang="pt-PT" sz="3200" dirty="0" smtClean="0"/>
              <a:t> </a:t>
            </a:r>
            <a:r>
              <a:rPr lang="pt-PT" sz="3200" dirty="0" err="1" smtClean="0"/>
              <a:t>by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country, </a:t>
            </a:r>
            <a:r>
              <a:rPr lang="pt-PT" sz="3200" dirty="0" err="1" smtClean="0"/>
              <a:t>then</a:t>
            </a:r>
            <a:r>
              <a:rPr lang="pt-PT" sz="3200" dirty="0" smtClean="0"/>
              <a:t> </a:t>
            </a:r>
            <a:r>
              <a:rPr lang="pt-PT" sz="3200" dirty="0" err="1" smtClean="0"/>
              <a:t>its</a:t>
            </a:r>
            <a:r>
              <a:rPr lang="pt-PT" sz="3200" dirty="0" smtClean="0"/>
              <a:t> NOC </a:t>
            </a:r>
            <a:r>
              <a:rPr lang="pt-PT" sz="3200" dirty="0" err="1" smtClean="0"/>
              <a:t>code</a:t>
            </a:r>
            <a:r>
              <a:rPr lang="pt-PT" sz="3200" dirty="0" smtClean="0"/>
              <a:t>, </a:t>
            </a:r>
            <a:r>
              <a:rPr lang="pt-PT" sz="3200" dirty="0" err="1" smtClean="0"/>
              <a:t>then</a:t>
            </a:r>
            <a:r>
              <a:rPr lang="pt-PT" sz="3200" dirty="0" smtClean="0"/>
              <a:t> </a:t>
            </a:r>
            <a:r>
              <a:rPr lang="pt-PT" sz="3200" dirty="0" err="1" smtClean="0"/>
              <a:t>by</a:t>
            </a:r>
            <a:r>
              <a:rPr lang="pt-PT" sz="3200" dirty="0" smtClean="0"/>
              <a:t> total </a:t>
            </a:r>
            <a:r>
              <a:rPr lang="pt-PT" sz="3200" dirty="0" err="1" smtClean="0"/>
              <a:t>Medals</a:t>
            </a:r>
            <a:r>
              <a:rPr lang="pt-PT" sz="3200" dirty="0" smtClean="0"/>
              <a:t> won, </a:t>
            </a:r>
            <a:r>
              <a:rPr lang="pt-PT" sz="3200" dirty="0" err="1" smtClean="0"/>
              <a:t>and</a:t>
            </a:r>
            <a:r>
              <a:rPr lang="pt-PT" sz="3200" dirty="0" smtClean="0"/>
              <a:t> </a:t>
            </a:r>
            <a:r>
              <a:rPr lang="pt-PT" sz="3200" dirty="0" err="1" smtClean="0"/>
              <a:t>then</a:t>
            </a:r>
            <a:r>
              <a:rPr lang="pt-PT" sz="3200" dirty="0" smtClean="0"/>
              <a:t> </a:t>
            </a:r>
            <a:r>
              <a:rPr lang="pt-PT" sz="3200" dirty="0" err="1" smtClean="0"/>
              <a:t>Medal</a:t>
            </a:r>
            <a:r>
              <a:rPr lang="pt-PT" sz="3200" dirty="0" smtClean="0"/>
              <a:t> </a:t>
            </a:r>
            <a:r>
              <a:rPr lang="pt-PT" sz="3200" dirty="0" err="1" smtClean="0"/>
              <a:t>specific</a:t>
            </a:r>
            <a:r>
              <a:rPr lang="pt-PT" sz="3200" dirty="0" smtClean="0"/>
              <a:t> (</a:t>
            </a:r>
            <a:r>
              <a:rPr lang="pt-PT" sz="3200" dirty="0" err="1" smtClean="0"/>
              <a:t>Gold,Silver,Bronze</a:t>
            </a:r>
            <a:r>
              <a:rPr lang="pt-PT" sz="3200" dirty="0" smtClean="0"/>
              <a:t>)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00265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 (attribute types)</a:t>
            </a:r>
            <a:endParaRPr lang="pt-PT" dirty="0"/>
          </a:p>
        </p:txBody>
      </p:sp>
      <p:sp>
        <p:nvSpPr>
          <p:cNvPr id="15" name="Chaveta à direita 14"/>
          <p:cNvSpPr/>
          <p:nvPr/>
        </p:nvSpPr>
        <p:spPr>
          <a:xfrm rot="5400000">
            <a:off x="1692607" y="2782679"/>
            <a:ext cx="360040" cy="2378119"/>
          </a:xfrm>
          <a:prstGeom prst="rightBrace">
            <a:avLst>
              <a:gd name="adj1" fmla="val 7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/>
          <p:cNvSpPr txBox="1"/>
          <p:nvPr/>
        </p:nvSpPr>
        <p:spPr>
          <a:xfrm>
            <a:off x="1383550" y="4477762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Nominal</a:t>
            </a:r>
            <a:endParaRPr lang="pt-P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294090" cy="2234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haveta à direita 16"/>
          <p:cNvSpPr/>
          <p:nvPr/>
        </p:nvSpPr>
        <p:spPr>
          <a:xfrm rot="5400000">
            <a:off x="5340580" y="1561225"/>
            <a:ext cx="360040" cy="4917826"/>
          </a:xfrm>
          <a:prstGeom prst="rightBrace">
            <a:avLst>
              <a:gd name="adj1" fmla="val 14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CaixaDeTexto 2"/>
          <p:cNvSpPr txBox="1"/>
          <p:nvPr/>
        </p:nvSpPr>
        <p:spPr>
          <a:xfrm>
            <a:off x="4818164" y="4490917"/>
            <a:ext cx="1404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Quantitative</a:t>
            </a:r>
            <a:r>
              <a:rPr lang="pt-PT" dirty="0" smtClean="0"/>
              <a:t> </a:t>
            </a:r>
            <a:br>
              <a:rPr lang="pt-PT" dirty="0" smtClean="0"/>
            </a:br>
            <a:r>
              <a:rPr lang="pt-PT" dirty="0" smtClean="0"/>
              <a:t>     (Ratio)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5055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 (semantics)</a:t>
            </a:r>
            <a:endParaRPr lang="pt-PT" dirty="0"/>
          </a:p>
        </p:txBody>
      </p:sp>
      <p:sp>
        <p:nvSpPr>
          <p:cNvPr id="15" name="Chaveta à direita 14"/>
          <p:cNvSpPr/>
          <p:nvPr/>
        </p:nvSpPr>
        <p:spPr>
          <a:xfrm rot="5400000">
            <a:off x="1692607" y="2782679"/>
            <a:ext cx="360040" cy="2378119"/>
          </a:xfrm>
          <a:prstGeom prst="rightBrace">
            <a:avLst>
              <a:gd name="adj1" fmla="val 7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294090" cy="2234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haveta à direita 16"/>
          <p:cNvSpPr/>
          <p:nvPr/>
        </p:nvSpPr>
        <p:spPr>
          <a:xfrm rot="5400000">
            <a:off x="5340580" y="1561225"/>
            <a:ext cx="360040" cy="4917826"/>
          </a:xfrm>
          <a:prstGeom prst="rightBrace">
            <a:avLst>
              <a:gd name="adj1" fmla="val 14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CaixaDeTexto 19"/>
          <p:cNvSpPr txBox="1"/>
          <p:nvPr/>
        </p:nvSpPr>
        <p:spPr>
          <a:xfrm>
            <a:off x="1254765" y="4653136"/>
            <a:ext cx="1504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Independent</a:t>
            </a:r>
            <a:endParaRPr lang="pt-PT" dirty="0" smtClean="0"/>
          </a:p>
          <a:p>
            <a:r>
              <a:rPr lang="pt-PT" dirty="0" err="1" smtClean="0"/>
              <a:t>Discrete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Non Temporal</a:t>
            </a:r>
          </a:p>
          <a:p>
            <a:r>
              <a:rPr lang="pt-PT" dirty="0" err="1" smtClean="0"/>
              <a:t>Spatial</a:t>
            </a:r>
            <a:endParaRPr lang="pt-PT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4802452" y="4653136"/>
            <a:ext cx="1504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Independent</a:t>
            </a:r>
            <a:endParaRPr lang="pt-PT" dirty="0" smtClean="0"/>
          </a:p>
          <a:p>
            <a:r>
              <a:rPr lang="pt-PT" dirty="0" err="1" smtClean="0"/>
              <a:t>Discrete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Non Temporal</a:t>
            </a:r>
          </a:p>
          <a:p>
            <a:r>
              <a:rPr lang="pt-PT" dirty="0" smtClean="0"/>
              <a:t>Non </a:t>
            </a:r>
            <a:r>
              <a:rPr lang="pt-PT" dirty="0" err="1" smtClean="0"/>
              <a:t>Spatial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9156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Description:</a:t>
            </a:r>
          </a:p>
          <a:p>
            <a:pPr lvl="1"/>
            <a:r>
              <a:rPr lang="en-GB" sz="3200" dirty="0" smtClean="0"/>
              <a:t>Codes – A table </a:t>
            </a:r>
            <a:r>
              <a:rPr lang="en-GB" sz="3200" dirty="0"/>
              <a:t>containing all </a:t>
            </a:r>
            <a:r>
              <a:rPr lang="en-GB" sz="3200" dirty="0" smtClean="0"/>
              <a:t>countries and for each its IOC and its 2letter ISO code</a:t>
            </a:r>
            <a:endParaRPr lang="en-GB" sz="3200" dirty="0"/>
          </a:p>
          <a:p>
            <a:pPr lvl="1"/>
            <a:endParaRPr lang="en-GB" sz="3200" dirty="0" smtClean="0"/>
          </a:p>
          <a:p>
            <a:pPr lvl="1"/>
            <a:r>
              <a:rPr lang="en-US" sz="3600" dirty="0" smtClean="0"/>
              <a:t>Dataset type:</a:t>
            </a:r>
          </a:p>
          <a:p>
            <a:pPr lvl="1"/>
            <a:r>
              <a:rPr lang="en-US" sz="3600" dirty="0" smtClean="0"/>
              <a:t>Sets of 3 strings Country, IOC , 2 letter ISO code</a:t>
            </a:r>
          </a:p>
        </p:txBody>
      </p:sp>
    </p:spTree>
    <p:extLst>
      <p:ext uri="{BB962C8B-B14F-4D97-AF65-F5344CB8AC3E}">
        <p14:creationId xmlns:p14="http://schemas.microsoft.com/office/powerpoint/2010/main" val="154487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 (attribute types)</a:t>
            </a:r>
            <a:endParaRPr lang="pt-PT" dirty="0"/>
          </a:p>
        </p:txBody>
      </p:sp>
      <p:sp>
        <p:nvSpPr>
          <p:cNvPr id="15" name="Chaveta à direita 14"/>
          <p:cNvSpPr/>
          <p:nvPr/>
        </p:nvSpPr>
        <p:spPr>
          <a:xfrm rot="5400000">
            <a:off x="4175956" y="1523468"/>
            <a:ext cx="360040" cy="5616624"/>
          </a:xfrm>
          <a:prstGeom prst="rightBrace">
            <a:avLst>
              <a:gd name="adj1" fmla="val 7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/>
          <p:cNvSpPr txBox="1"/>
          <p:nvPr/>
        </p:nvSpPr>
        <p:spPr>
          <a:xfrm>
            <a:off x="3866899" y="484709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Nominal</a:t>
            </a:r>
            <a:endParaRPr lang="pt-P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33111"/>
            <a:ext cx="5616624" cy="2718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31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 (semantics)</a:t>
            </a:r>
            <a:endParaRPr lang="pt-PT" dirty="0"/>
          </a:p>
        </p:txBody>
      </p:sp>
      <p:sp>
        <p:nvSpPr>
          <p:cNvPr id="17" name="Chaveta à direita 16"/>
          <p:cNvSpPr/>
          <p:nvPr/>
        </p:nvSpPr>
        <p:spPr>
          <a:xfrm rot="5400000">
            <a:off x="4252661" y="1120687"/>
            <a:ext cx="360040" cy="5751246"/>
          </a:xfrm>
          <a:prstGeom prst="rightBrace">
            <a:avLst>
              <a:gd name="adj1" fmla="val 14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CaixaDeTexto 19"/>
          <p:cNvSpPr txBox="1"/>
          <p:nvPr/>
        </p:nvSpPr>
        <p:spPr>
          <a:xfrm>
            <a:off x="3779912" y="4509119"/>
            <a:ext cx="1504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Independent</a:t>
            </a:r>
            <a:endParaRPr lang="pt-PT" dirty="0" smtClean="0"/>
          </a:p>
          <a:p>
            <a:r>
              <a:rPr lang="pt-PT" dirty="0" err="1" smtClean="0"/>
              <a:t>Discrete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Non Temporal</a:t>
            </a:r>
          </a:p>
          <a:p>
            <a:r>
              <a:rPr lang="pt-PT" dirty="0" err="1" smtClean="0"/>
              <a:t>Spatial</a:t>
            </a:r>
            <a:endParaRPr lang="pt-PT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058" y="1069245"/>
            <a:ext cx="5616624" cy="2718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254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Description:</a:t>
            </a:r>
          </a:p>
          <a:p>
            <a:pPr lvl="1"/>
            <a:r>
              <a:rPr lang="en-GB" sz="3200" dirty="0" smtClean="0"/>
              <a:t>Population – </a:t>
            </a:r>
            <a:r>
              <a:rPr lang="en-US" sz="3200" dirty="0"/>
              <a:t>A table </a:t>
            </a:r>
            <a:r>
              <a:rPr lang="pt-PT" sz="3200" dirty="0" err="1" smtClean="0"/>
              <a:t>that</a:t>
            </a:r>
            <a:r>
              <a:rPr lang="pt-PT" sz="3200" dirty="0" smtClean="0"/>
              <a:t> for </a:t>
            </a:r>
            <a:r>
              <a:rPr lang="pt-PT" sz="3200" dirty="0" err="1" smtClean="0"/>
              <a:t>each</a:t>
            </a:r>
            <a:r>
              <a:rPr lang="pt-PT" sz="3200" dirty="0" smtClean="0"/>
              <a:t> country </a:t>
            </a:r>
            <a:r>
              <a:rPr lang="pt-PT" sz="3200" dirty="0" err="1" smtClean="0"/>
              <a:t>has</a:t>
            </a:r>
            <a:r>
              <a:rPr lang="pt-PT" sz="3200" dirty="0" smtClean="0"/>
              <a:t> </a:t>
            </a:r>
            <a:r>
              <a:rPr lang="pt-PT" sz="3200" dirty="0" err="1" smtClean="0"/>
              <a:t>its</a:t>
            </a:r>
            <a:r>
              <a:rPr lang="pt-PT" sz="3200" dirty="0" smtClean="0"/>
              <a:t> </a:t>
            </a:r>
            <a:r>
              <a:rPr lang="pt-PT" sz="3200" dirty="0" err="1" smtClean="0"/>
              <a:t>population</a:t>
            </a:r>
            <a:r>
              <a:rPr lang="pt-PT" sz="3200" dirty="0" smtClean="0"/>
              <a:t> </a:t>
            </a:r>
            <a:r>
              <a:rPr lang="pt-PT" sz="3200" dirty="0" err="1" smtClean="0"/>
              <a:t>since</a:t>
            </a:r>
            <a:r>
              <a:rPr lang="pt-PT" sz="3200" dirty="0" smtClean="0"/>
              <a:t> 1960.</a:t>
            </a:r>
          </a:p>
          <a:p>
            <a:pPr lvl="1"/>
            <a:endParaRPr lang="en-GB" sz="3200" dirty="0" smtClean="0"/>
          </a:p>
          <a:p>
            <a:pPr lvl="1"/>
            <a:r>
              <a:rPr lang="en-US" sz="3600" dirty="0"/>
              <a:t>Dataset type</a:t>
            </a:r>
            <a:r>
              <a:rPr lang="en-US" sz="3600" dirty="0" smtClean="0"/>
              <a:t>: A </a:t>
            </a:r>
            <a:r>
              <a:rPr lang="en-US" sz="3600" dirty="0"/>
              <a:t>table with a 3-letter ISO country code matching the </a:t>
            </a:r>
            <a:r>
              <a:rPr lang="en-US" sz="3600" dirty="0" smtClean="0"/>
              <a:t>IOC, and </a:t>
            </a:r>
            <a:r>
              <a:rPr lang="en-US" sz="3600" dirty="0"/>
              <a:t>a set of columns each pertaining to every fourth year between 1960 and 2008, containing the population of the </a:t>
            </a:r>
            <a:r>
              <a:rPr lang="en-US" sz="3600" dirty="0" smtClean="0"/>
              <a:t>country in </a:t>
            </a:r>
            <a:r>
              <a:rPr lang="en-US" sz="3600" dirty="0"/>
              <a:t>that year.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63812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 (attribute types)</a:t>
            </a:r>
            <a:endParaRPr lang="pt-PT" dirty="0"/>
          </a:p>
        </p:txBody>
      </p:sp>
      <p:sp>
        <p:nvSpPr>
          <p:cNvPr id="15" name="Chaveta à direita 14"/>
          <p:cNvSpPr/>
          <p:nvPr/>
        </p:nvSpPr>
        <p:spPr>
          <a:xfrm rot="5400000">
            <a:off x="2164302" y="2432776"/>
            <a:ext cx="360040" cy="4167324"/>
          </a:xfrm>
          <a:prstGeom prst="rightBrace">
            <a:avLst>
              <a:gd name="adj1" fmla="val 7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/>
          <p:cNvSpPr txBox="1"/>
          <p:nvPr/>
        </p:nvSpPr>
        <p:spPr>
          <a:xfrm>
            <a:off x="1855245" y="5216426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Nominal</a:t>
            </a:r>
            <a:endParaRPr lang="pt-P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60" y="2017205"/>
            <a:ext cx="86296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haveta à direita 6"/>
          <p:cNvSpPr/>
          <p:nvPr/>
        </p:nvSpPr>
        <p:spPr>
          <a:xfrm rot="5400000">
            <a:off x="6479127" y="2277220"/>
            <a:ext cx="360040" cy="4462326"/>
          </a:xfrm>
          <a:prstGeom prst="rightBrace">
            <a:avLst>
              <a:gd name="adj1" fmla="val 7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/>
          <p:cNvSpPr txBox="1"/>
          <p:nvPr/>
        </p:nvSpPr>
        <p:spPr>
          <a:xfrm>
            <a:off x="5983160" y="5216425"/>
            <a:ext cx="135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Quantitative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     (Ratio)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957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  <a:endParaRPr lang="en-US" sz="3600" dirty="0"/>
          </a:p>
          <a:p>
            <a:pPr lvl="1"/>
            <a:r>
              <a:rPr lang="en-GB" sz="3200" dirty="0" smtClean="0"/>
              <a:t>All Winners – contains </a:t>
            </a:r>
            <a:r>
              <a:rPr lang="en-GB" sz="3200" dirty="0"/>
              <a:t>the podium </a:t>
            </a:r>
            <a:r>
              <a:rPr lang="en-GB" sz="3200" dirty="0" smtClean="0"/>
              <a:t>finishers of all time, for each edition and for each sport</a:t>
            </a:r>
            <a:endParaRPr lang="en-US" sz="4000" dirty="0" smtClean="0"/>
          </a:p>
          <a:p>
            <a:r>
              <a:rPr lang="en-US" sz="4000" dirty="0" smtClean="0"/>
              <a:t>Data sample</a:t>
            </a:r>
          </a:p>
          <a:p>
            <a:endParaRPr lang="en-US" sz="4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103900"/>
              </p:ext>
            </p:extLst>
          </p:nvPr>
        </p:nvGraphicFramePr>
        <p:xfrm>
          <a:off x="539552" y="4653136"/>
          <a:ext cx="7992889" cy="576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0802"/>
                <a:gridCol w="703956"/>
                <a:gridCol w="679541"/>
                <a:gridCol w="806406"/>
                <a:gridCol w="1052883"/>
                <a:gridCol w="527968"/>
                <a:gridCol w="776157"/>
                <a:gridCol w="1136249"/>
                <a:gridCol w="1060132"/>
                <a:gridCol w="678795"/>
              </a:tblGrid>
              <a:tr h="28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Edition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Sport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Discipline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Athlete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NOC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Gender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Event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Event_gender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Medal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</a:tr>
              <a:tr h="288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Athens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1896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Aquatics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Swimming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HAJOS, Alfred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HUN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Men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100m freestyle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Gold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 (semantics)</a:t>
            </a:r>
            <a:endParaRPr lang="pt-PT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592160" y="4941168"/>
            <a:ext cx="1504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Independent</a:t>
            </a:r>
            <a:endParaRPr lang="pt-PT" dirty="0" smtClean="0"/>
          </a:p>
          <a:p>
            <a:r>
              <a:rPr lang="pt-PT" dirty="0" err="1" smtClean="0"/>
              <a:t>Discrete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Non Temporal</a:t>
            </a:r>
          </a:p>
          <a:p>
            <a:r>
              <a:rPr lang="pt-PT" dirty="0" err="1" smtClean="0"/>
              <a:t>Spatial</a:t>
            </a:r>
            <a:endParaRPr lang="pt-PT" dirty="0"/>
          </a:p>
        </p:txBody>
      </p:sp>
      <p:sp>
        <p:nvSpPr>
          <p:cNvPr id="6" name="Chaveta à direita 5"/>
          <p:cNvSpPr/>
          <p:nvPr/>
        </p:nvSpPr>
        <p:spPr>
          <a:xfrm rot="5400000">
            <a:off x="2164302" y="2432776"/>
            <a:ext cx="360040" cy="4167324"/>
          </a:xfrm>
          <a:prstGeom prst="rightBrace">
            <a:avLst>
              <a:gd name="adj1" fmla="val 7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60" y="2017205"/>
            <a:ext cx="86296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haveta à direita 8"/>
          <p:cNvSpPr/>
          <p:nvPr/>
        </p:nvSpPr>
        <p:spPr>
          <a:xfrm rot="5400000">
            <a:off x="6479127" y="2277220"/>
            <a:ext cx="360040" cy="4462326"/>
          </a:xfrm>
          <a:prstGeom prst="rightBrace">
            <a:avLst>
              <a:gd name="adj1" fmla="val 7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/>
          <p:cNvSpPr txBox="1"/>
          <p:nvPr/>
        </p:nvSpPr>
        <p:spPr>
          <a:xfrm>
            <a:off x="6041285" y="4947580"/>
            <a:ext cx="1259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D</a:t>
            </a:r>
            <a:r>
              <a:rPr lang="pt-PT" dirty="0" err="1" smtClean="0"/>
              <a:t>ependent</a:t>
            </a:r>
            <a:endParaRPr lang="pt-PT" dirty="0" smtClean="0"/>
          </a:p>
          <a:p>
            <a:r>
              <a:rPr lang="pt-PT" dirty="0" err="1" smtClean="0"/>
              <a:t>Discrete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Temporal</a:t>
            </a:r>
          </a:p>
          <a:p>
            <a:r>
              <a:rPr lang="pt-PT" dirty="0" smtClean="0"/>
              <a:t>Non </a:t>
            </a:r>
            <a:r>
              <a:rPr lang="pt-PT" dirty="0" err="1" smtClean="0"/>
              <a:t>Spatial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0400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 smtClean="0"/>
              <a:t>Description:</a:t>
            </a:r>
          </a:p>
          <a:p>
            <a:pPr lvl="1"/>
            <a:r>
              <a:rPr lang="en-GB" sz="3200" dirty="0" smtClean="0"/>
              <a:t>Coordinates – </a:t>
            </a:r>
            <a:r>
              <a:rPr lang="en-US" sz="3200" dirty="0"/>
              <a:t>A table </a:t>
            </a:r>
            <a:r>
              <a:rPr lang="pt-PT" sz="3200" dirty="0" err="1" smtClean="0"/>
              <a:t>that</a:t>
            </a:r>
            <a:r>
              <a:rPr lang="pt-PT" sz="3200" dirty="0" smtClean="0"/>
              <a:t> for </a:t>
            </a:r>
            <a:r>
              <a:rPr lang="pt-PT" sz="3200" dirty="0" err="1" smtClean="0"/>
              <a:t>each</a:t>
            </a:r>
            <a:r>
              <a:rPr lang="pt-PT" sz="3200" dirty="0" smtClean="0"/>
              <a:t> country </a:t>
            </a:r>
            <a:r>
              <a:rPr lang="pt-PT" sz="3200" dirty="0" err="1" smtClean="0"/>
              <a:t>has</a:t>
            </a:r>
            <a:r>
              <a:rPr lang="pt-PT" sz="3200" dirty="0" smtClean="0"/>
              <a:t> </a:t>
            </a:r>
            <a:r>
              <a:rPr lang="pt-PT" sz="3200" dirty="0" err="1" smtClean="0"/>
              <a:t>its</a:t>
            </a:r>
            <a:r>
              <a:rPr lang="pt-PT" sz="3200" dirty="0" smtClean="0"/>
              <a:t> longitude </a:t>
            </a:r>
            <a:r>
              <a:rPr lang="pt-PT" sz="3200" dirty="0" err="1" smtClean="0"/>
              <a:t>and</a:t>
            </a:r>
            <a:r>
              <a:rPr lang="pt-PT" sz="3200" dirty="0" smtClean="0"/>
              <a:t> latitude </a:t>
            </a:r>
            <a:r>
              <a:rPr lang="pt-PT" sz="3200" dirty="0" err="1" smtClean="0"/>
              <a:t>coordinates</a:t>
            </a:r>
            <a:r>
              <a:rPr lang="pt-PT" sz="3200" dirty="0" smtClean="0"/>
              <a:t>.</a:t>
            </a:r>
          </a:p>
          <a:p>
            <a:pPr lvl="1"/>
            <a:endParaRPr lang="en-GB" sz="3200" dirty="0" smtClean="0"/>
          </a:p>
          <a:p>
            <a:pPr lvl="1"/>
            <a:r>
              <a:rPr lang="en-US" sz="3600" dirty="0"/>
              <a:t>Dataset type</a:t>
            </a:r>
            <a:r>
              <a:rPr lang="en-US" sz="3600" dirty="0" smtClean="0"/>
              <a:t>: </a:t>
            </a:r>
            <a:r>
              <a:rPr lang="en-GB" sz="3600" dirty="0"/>
              <a:t>A table with a </a:t>
            </a:r>
            <a:r>
              <a:rPr lang="en-GB" sz="3600" b="1" dirty="0"/>
              <a:t>2-letter ISO</a:t>
            </a:r>
            <a:r>
              <a:rPr lang="en-GB" sz="3600" dirty="0"/>
              <a:t> country code for each country </a:t>
            </a:r>
            <a:r>
              <a:rPr lang="en-GB" sz="3600" dirty="0" smtClean="0"/>
              <a:t>and </a:t>
            </a:r>
            <a:r>
              <a:rPr lang="en-GB" sz="3600" dirty="0"/>
              <a:t>a latitude and longitude for that </a:t>
            </a:r>
            <a:r>
              <a:rPr lang="en-GB" sz="3600" dirty="0" smtClean="0"/>
              <a:t>country.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14790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 (attribute types)</a:t>
            </a:r>
            <a:endParaRPr lang="pt-PT" dirty="0"/>
          </a:p>
        </p:txBody>
      </p:sp>
      <p:sp>
        <p:nvSpPr>
          <p:cNvPr id="15" name="Chaveta à direita 14"/>
          <p:cNvSpPr/>
          <p:nvPr/>
        </p:nvSpPr>
        <p:spPr>
          <a:xfrm rot="5400000">
            <a:off x="1998104" y="3607720"/>
            <a:ext cx="360040" cy="1457395"/>
          </a:xfrm>
          <a:prstGeom prst="rightBrace">
            <a:avLst>
              <a:gd name="adj1" fmla="val 7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/>
          <p:cNvSpPr txBox="1"/>
          <p:nvPr/>
        </p:nvSpPr>
        <p:spPr>
          <a:xfrm>
            <a:off x="1689047" y="489326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Nominal</a:t>
            </a:r>
            <a:endParaRPr lang="pt-PT" dirty="0"/>
          </a:p>
        </p:txBody>
      </p:sp>
      <p:sp>
        <p:nvSpPr>
          <p:cNvPr id="7" name="Chaveta à direita 6"/>
          <p:cNvSpPr/>
          <p:nvPr/>
        </p:nvSpPr>
        <p:spPr>
          <a:xfrm rot="5400000">
            <a:off x="4135455" y="2927764"/>
            <a:ext cx="360040" cy="2817307"/>
          </a:xfrm>
          <a:prstGeom prst="rightBrace">
            <a:avLst>
              <a:gd name="adj1" fmla="val 7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/>
          <p:cNvSpPr txBox="1"/>
          <p:nvPr/>
        </p:nvSpPr>
        <p:spPr>
          <a:xfrm>
            <a:off x="3639488" y="4754761"/>
            <a:ext cx="1450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 </a:t>
            </a:r>
            <a:r>
              <a:rPr lang="pt-PT" dirty="0" err="1" smtClean="0"/>
              <a:t>Quantitative</a:t>
            </a:r>
            <a:endParaRPr lang="pt-PT" dirty="0"/>
          </a:p>
          <a:p>
            <a:r>
              <a:rPr lang="pt-PT" dirty="0" smtClean="0"/>
              <a:t> (Continuous)</a:t>
            </a:r>
            <a:endParaRPr lang="pt-P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6199889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haveta à direita 8"/>
          <p:cNvSpPr/>
          <p:nvPr/>
        </p:nvSpPr>
        <p:spPr>
          <a:xfrm rot="5400000">
            <a:off x="6555821" y="3324706"/>
            <a:ext cx="360040" cy="2023423"/>
          </a:xfrm>
          <a:prstGeom prst="rightBrace">
            <a:avLst>
              <a:gd name="adj1" fmla="val 7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6246764" y="489326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Nominal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2209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 (semantics)</a:t>
            </a:r>
            <a:endParaRPr lang="pt-PT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563313" y="4869160"/>
            <a:ext cx="1504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Dependent</a:t>
            </a:r>
            <a:endParaRPr lang="pt-PT" dirty="0" smtClean="0"/>
          </a:p>
          <a:p>
            <a:r>
              <a:rPr lang="pt-PT" dirty="0" smtClean="0"/>
              <a:t>Continuous</a:t>
            </a:r>
            <a:br>
              <a:rPr lang="pt-PT" dirty="0" smtClean="0"/>
            </a:br>
            <a:r>
              <a:rPr lang="pt-PT" dirty="0" smtClean="0"/>
              <a:t>Non Temporal</a:t>
            </a:r>
          </a:p>
          <a:p>
            <a:r>
              <a:rPr lang="pt-PT" dirty="0" err="1" smtClean="0"/>
              <a:t>Spatial</a:t>
            </a:r>
            <a:endParaRPr lang="pt-PT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041285" y="4947580"/>
            <a:ext cx="1504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Independent</a:t>
            </a:r>
            <a:endParaRPr lang="pt-PT" dirty="0" smtClean="0"/>
          </a:p>
          <a:p>
            <a:r>
              <a:rPr lang="pt-PT" dirty="0" err="1" smtClean="0"/>
              <a:t>Discrete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Non Temporal</a:t>
            </a:r>
          </a:p>
          <a:p>
            <a:r>
              <a:rPr lang="pt-PT" dirty="0" err="1" smtClean="0"/>
              <a:t>Spatial</a:t>
            </a:r>
            <a:endParaRPr lang="pt-PT" dirty="0"/>
          </a:p>
        </p:txBody>
      </p:sp>
      <p:sp>
        <p:nvSpPr>
          <p:cNvPr id="8" name="Chaveta à direita 7"/>
          <p:cNvSpPr/>
          <p:nvPr/>
        </p:nvSpPr>
        <p:spPr>
          <a:xfrm rot="5400000">
            <a:off x="1998104" y="3607720"/>
            <a:ext cx="360040" cy="1457395"/>
          </a:xfrm>
          <a:prstGeom prst="rightBrace">
            <a:avLst>
              <a:gd name="adj1" fmla="val 7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haveta à direita 9"/>
          <p:cNvSpPr/>
          <p:nvPr/>
        </p:nvSpPr>
        <p:spPr>
          <a:xfrm rot="5400000">
            <a:off x="4135455" y="2927764"/>
            <a:ext cx="360040" cy="2817307"/>
          </a:xfrm>
          <a:prstGeom prst="rightBrace">
            <a:avLst>
              <a:gd name="adj1" fmla="val 7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6199889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haveta à direita 12"/>
          <p:cNvSpPr/>
          <p:nvPr/>
        </p:nvSpPr>
        <p:spPr>
          <a:xfrm rot="5400000">
            <a:off x="6555821" y="3324706"/>
            <a:ext cx="360040" cy="2023423"/>
          </a:xfrm>
          <a:prstGeom prst="rightBrace">
            <a:avLst>
              <a:gd name="adj1" fmla="val 70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/>
          <p:cNvSpPr txBox="1"/>
          <p:nvPr/>
        </p:nvSpPr>
        <p:spPr>
          <a:xfrm>
            <a:off x="1449426" y="4934647"/>
            <a:ext cx="1504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Independent</a:t>
            </a:r>
            <a:endParaRPr lang="pt-PT" dirty="0" smtClean="0"/>
          </a:p>
          <a:p>
            <a:r>
              <a:rPr lang="pt-PT" dirty="0" err="1" smtClean="0"/>
              <a:t>Discrete</a:t>
            </a:r>
            <a:r>
              <a:rPr lang="pt-PT" dirty="0" smtClean="0"/>
              <a:t/>
            </a:r>
            <a:br>
              <a:rPr lang="pt-PT" dirty="0" smtClean="0"/>
            </a:br>
            <a:r>
              <a:rPr lang="pt-PT" dirty="0" smtClean="0"/>
              <a:t>Non Temporal</a:t>
            </a:r>
          </a:p>
          <a:p>
            <a:r>
              <a:rPr lang="pt-PT" dirty="0" err="1" smtClean="0"/>
              <a:t>Spatial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961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04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Dataset</a:t>
            </a:r>
            <a:r>
              <a:rPr lang="pt-PT" sz="6000" dirty="0" smtClean="0"/>
              <a:t> </a:t>
            </a:r>
            <a:r>
              <a:rPr lang="pt-PT" sz="6000" dirty="0" err="1" smtClean="0"/>
              <a:t>processing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Dataset cleaning description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Did all IOC values existed?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Were </a:t>
            </a:r>
            <a:r>
              <a:rPr lang="en-US" sz="3600" dirty="0"/>
              <a:t>the IOC codes the same </a:t>
            </a:r>
            <a:r>
              <a:rPr lang="en-US" sz="3600" dirty="0" smtClean="0"/>
              <a:t>as NOC </a:t>
            </a:r>
            <a:r>
              <a:rPr lang="en-US" sz="3600" dirty="0"/>
              <a:t>codes?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What to do with ISO codes with 3 letters?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(Parte do Miguel)</a:t>
            </a:r>
            <a:endParaRPr lang="en-US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Problem found</a:t>
            </a:r>
          </a:p>
          <a:p>
            <a:pPr lvl="1"/>
            <a:r>
              <a:rPr lang="en-US" sz="3600" dirty="0" smtClean="0"/>
              <a:t>IOC Values didn’t exist</a:t>
            </a:r>
          </a:p>
          <a:p>
            <a:pPr lvl="1"/>
            <a:endParaRPr lang="en-US" sz="3600" dirty="0" smtClean="0"/>
          </a:p>
          <a:p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2564904"/>
            <a:ext cx="1872208" cy="112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3933056"/>
            <a:ext cx="1872208" cy="112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4" y="5301208"/>
            <a:ext cx="1842517" cy="110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43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Problem found</a:t>
            </a:r>
          </a:p>
          <a:p>
            <a:pPr lvl="1"/>
            <a:r>
              <a:rPr lang="en-US" sz="3600" dirty="0" smtClean="0"/>
              <a:t>IOC Values don’t exist anymore</a:t>
            </a:r>
          </a:p>
          <a:p>
            <a:pPr lvl="1"/>
            <a:endParaRPr lang="en-US" sz="3600" dirty="0" smtClean="0"/>
          </a:p>
          <a:p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2564904"/>
            <a:ext cx="1872208" cy="112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3933056"/>
            <a:ext cx="1872208" cy="112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4" y="5301208"/>
            <a:ext cx="1842517" cy="110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haveta à direita 3"/>
          <p:cNvSpPr/>
          <p:nvPr/>
        </p:nvSpPr>
        <p:spPr>
          <a:xfrm>
            <a:off x="3203848" y="2564904"/>
            <a:ext cx="2088232" cy="38418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059" y="3269761"/>
            <a:ext cx="3273339" cy="196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768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Solution for Problem 1:</a:t>
            </a:r>
          </a:p>
          <a:p>
            <a:pPr lvl="1"/>
            <a:r>
              <a:rPr lang="en-US" sz="3600" dirty="0" smtClean="0"/>
              <a:t>Gave the medals they won to the actual Germany</a:t>
            </a:r>
          </a:p>
          <a:p>
            <a:endParaRPr lang="en-US" sz="40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45024"/>
            <a:ext cx="3273339" cy="1964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40741"/>
              </p:ext>
            </p:extLst>
          </p:nvPr>
        </p:nvGraphicFramePr>
        <p:xfrm>
          <a:off x="4499992" y="3903125"/>
          <a:ext cx="4025901" cy="723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8999"/>
                <a:gridCol w="697950"/>
                <a:gridCol w="697950"/>
                <a:gridCol w="1361002"/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 err="1">
                          <a:effectLst/>
                        </a:rPr>
                        <a:t>Germany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GER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DE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Germany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Germany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EUA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DE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Germany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Germany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FRG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DE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Germany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Germany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GDR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DE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 err="1">
                          <a:effectLst/>
                        </a:rPr>
                        <a:t>Germany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7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Problem found</a:t>
            </a:r>
          </a:p>
          <a:p>
            <a:pPr lvl="1"/>
            <a:r>
              <a:rPr lang="en-US" sz="3600" dirty="0" smtClean="0"/>
              <a:t>IOC = NOC ?</a:t>
            </a:r>
            <a:endParaRPr lang="en-US" sz="36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35" y="2708920"/>
            <a:ext cx="3168352" cy="211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35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GB" sz="3200" dirty="0" smtClean="0"/>
              <a:t>Population – </a:t>
            </a:r>
            <a:r>
              <a:rPr lang="en-GB" sz="3200" dirty="0"/>
              <a:t>contains </a:t>
            </a:r>
            <a:r>
              <a:rPr lang="en-GB" sz="3200" dirty="0" smtClean="0"/>
              <a:t>the country name, their ISO codes (with 3 letters) and their population between 1960 and 2014. </a:t>
            </a:r>
            <a:endParaRPr lang="en-US" sz="4000" dirty="0" smtClean="0"/>
          </a:p>
          <a:p>
            <a:r>
              <a:rPr lang="en-US" sz="4000" dirty="0" smtClean="0"/>
              <a:t>Data sample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335713"/>
              </p:ext>
            </p:extLst>
          </p:nvPr>
        </p:nvGraphicFramePr>
        <p:xfrm>
          <a:off x="755576" y="5010247"/>
          <a:ext cx="6912768" cy="576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2220"/>
                <a:gridCol w="1653053"/>
                <a:gridCol w="1463930"/>
                <a:gridCol w="1165925"/>
                <a:gridCol w="1427640"/>
              </a:tblGrid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Country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Country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Indicator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Indicator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1960</a:t>
                      </a:r>
                    </a:p>
                  </a:txBody>
                  <a:tcPr marL="5935" marR="5935" marT="5935" marB="0"/>
                </a:tc>
              </a:tr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Aruba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ABW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Population, total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SP.POP.TOTL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54208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7668344" y="4869160"/>
            <a:ext cx="7200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5000" dirty="0" smtClean="0"/>
              <a:t>…</a:t>
            </a:r>
            <a:endParaRPr lang="pt-PT" sz="5000" dirty="0"/>
          </a:p>
        </p:txBody>
      </p:sp>
    </p:spTree>
    <p:extLst>
      <p:ext uri="{BB962C8B-B14F-4D97-AF65-F5344CB8AC3E}">
        <p14:creationId xmlns:p14="http://schemas.microsoft.com/office/powerpoint/2010/main" val="15604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Problem found</a:t>
            </a:r>
          </a:p>
          <a:p>
            <a:pPr lvl="1"/>
            <a:r>
              <a:rPr lang="en-US" sz="3600" dirty="0" smtClean="0"/>
              <a:t>IOC = NOC ?</a:t>
            </a:r>
            <a:endParaRPr lang="en-US" sz="36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35" y="2708920"/>
            <a:ext cx="3168352" cy="211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292080" y="2703215"/>
            <a:ext cx="3088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/>
              <a:t>IOC </a:t>
            </a:r>
            <a:r>
              <a:rPr lang="pt-PT" sz="3200" dirty="0" err="1" smtClean="0"/>
              <a:t>Code</a:t>
            </a:r>
            <a:r>
              <a:rPr lang="pt-PT" sz="3200" dirty="0" smtClean="0"/>
              <a:t> -&gt; ROM</a:t>
            </a:r>
            <a:endParaRPr lang="pt-PT" sz="3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321200" y="4235851"/>
            <a:ext cx="3160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/>
              <a:t>NOC </a:t>
            </a:r>
            <a:r>
              <a:rPr lang="pt-PT" sz="3200" dirty="0" err="1" smtClean="0"/>
              <a:t>Code</a:t>
            </a:r>
            <a:r>
              <a:rPr lang="pt-PT" sz="3200" dirty="0" smtClean="0"/>
              <a:t> -&gt; ROU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171031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Solution for problem 2</a:t>
            </a:r>
            <a:endParaRPr lang="en-US" sz="4000" dirty="0"/>
          </a:p>
          <a:p>
            <a:pPr lvl="1"/>
            <a:r>
              <a:rPr lang="en-US" sz="3600" dirty="0" smtClean="0"/>
              <a:t>Give to the IOC attribute, the values of NOC and IOC values </a:t>
            </a:r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51077"/>
              </p:ext>
            </p:extLst>
          </p:nvPr>
        </p:nvGraphicFramePr>
        <p:xfrm>
          <a:off x="899592" y="3717032"/>
          <a:ext cx="4749254" cy="8613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7006"/>
                <a:gridCol w="823354"/>
                <a:gridCol w="823354"/>
                <a:gridCol w="1605540"/>
              </a:tblGrid>
              <a:tr h="430672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Romania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ROM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RO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Romania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430672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Romania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ROU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RO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Romania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9" name="Conexão em ângulos rectos 8"/>
          <p:cNvCxnSpPr/>
          <p:nvPr/>
        </p:nvCxnSpPr>
        <p:spPr>
          <a:xfrm>
            <a:off x="2051720" y="4797152"/>
            <a:ext cx="1728192" cy="1080120"/>
          </a:xfrm>
          <a:prstGeom prst="bentConnector3">
            <a:avLst>
              <a:gd name="adj1" fmla="val -4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211960" y="5608404"/>
            <a:ext cx="4294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err="1" smtClean="0"/>
              <a:t>They</a:t>
            </a:r>
            <a:r>
              <a:rPr lang="pt-PT" sz="2800" dirty="0" smtClean="0"/>
              <a:t> </a:t>
            </a:r>
            <a:r>
              <a:rPr lang="pt-PT" sz="2800" dirty="0" err="1" smtClean="0"/>
              <a:t>were</a:t>
            </a:r>
            <a:r>
              <a:rPr lang="pt-PT" sz="2800" dirty="0" smtClean="0"/>
              <a:t> </a:t>
            </a:r>
            <a:r>
              <a:rPr lang="pt-PT" sz="2800" dirty="0" err="1" smtClean="0"/>
              <a:t>always</a:t>
            </a:r>
            <a:r>
              <a:rPr lang="pt-PT" sz="2800" dirty="0" smtClean="0"/>
              <a:t> </a:t>
            </a:r>
            <a:r>
              <a:rPr lang="pt-PT" sz="2800" dirty="0" err="1" smtClean="0"/>
              <a:t>the</a:t>
            </a:r>
            <a:r>
              <a:rPr lang="pt-PT" sz="2800" dirty="0" smtClean="0"/>
              <a:t> </a:t>
            </a:r>
            <a:r>
              <a:rPr lang="pt-PT" sz="2800" dirty="0" err="1" smtClean="0"/>
              <a:t>same</a:t>
            </a:r>
            <a:r>
              <a:rPr lang="pt-PT" sz="2800" dirty="0" smtClean="0"/>
              <a:t>!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331784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Problem found</a:t>
            </a:r>
          </a:p>
          <a:p>
            <a:pPr lvl="1"/>
            <a:r>
              <a:rPr lang="en-US" sz="3600" dirty="0" smtClean="0"/>
              <a:t>3-letter ISO Codes </a:t>
            </a:r>
            <a:r>
              <a:rPr lang="en-US" sz="3600" dirty="0" err="1" smtClean="0"/>
              <a:t>Conflite</a:t>
            </a:r>
            <a:endParaRPr lang="en-US" sz="36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2896"/>
            <a:ext cx="4094820" cy="272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436096" y="2703215"/>
            <a:ext cx="2846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dirty="0" smtClean="0"/>
              <a:t>ISO </a:t>
            </a:r>
            <a:r>
              <a:rPr lang="pt-PT" sz="3200" dirty="0" err="1" smtClean="0"/>
              <a:t>Code</a:t>
            </a:r>
            <a:r>
              <a:rPr lang="pt-PT" sz="3200" dirty="0" smtClean="0"/>
              <a:t> -&gt; PRT</a:t>
            </a:r>
            <a:endParaRPr lang="pt-PT" sz="3200" dirty="0"/>
          </a:p>
        </p:txBody>
      </p:sp>
    </p:spTree>
    <p:extLst>
      <p:ext uri="{BB962C8B-B14F-4D97-AF65-F5344CB8AC3E}">
        <p14:creationId xmlns:p14="http://schemas.microsoft.com/office/powerpoint/2010/main" val="337826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 smtClean="0"/>
              <a:t>Solution for problem 3</a:t>
            </a:r>
            <a:endParaRPr lang="en-US" sz="4000" dirty="0"/>
          </a:p>
          <a:p>
            <a:pPr lvl="1"/>
            <a:r>
              <a:rPr lang="en-US" sz="3600" dirty="0" smtClean="0"/>
              <a:t>Grant to Portugal, the IOC code, to prevent confusions.</a:t>
            </a:r>
            <a:endParaRPr lang="en-US" sz="36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40138"/>
              </p:ext>
            </p:extLst>
          </p:nvPr>
        </p:nvGraphicFramePr>
        <p:xfrm>
          <a:off x="755576" y="3284984"/>
          <a:ext cx="71501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9200"/>
                <a:gridCol w="1714500"/>
                <a:gridCol w="736600"/>
                <a:gridCol w="736600"/>
                <a:gridCol w="736600"/>
                <a:gridCol w="736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Portugal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 dirty="0">
                          <a:effectLst/>
                        </a:rPr>
                        <a:t>PRT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8857716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8929316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8993985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9030355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Portugal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1100" u="none" strike="noStrike">
                          <a:effectLst/>
                        </a:rPr>
                        <a:t>POR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8857716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8929316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>
                          <a:effectLst/>
                        </a:rPr>
                        <a:t>8993985</a:t>
                      </a:r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100" u="none" strike="noStrike" dirty="0">
                          <a:effectLst/>
                        </a:rPr>
                        <a:t>9030355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86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05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marL="342900" lvl="3" indent="-342900">
              <a:spcBef>
                <a:spcPts val="1800"/>
              </a:spcBef>
            </a:pPr>
            <a:r>
              <a:rPr lang="en-GB" dirty="0"/>
              <a:t> </a:t>
            </a:r>
            <a:r>
              <a:rPr lang="en-GB" dirty="0" smtClean="0"/>
              <a:t>	1 </a:t>
            </a:r>
            <a:r>
              <a:rPr lang="en-GB" dirty="0"/>
              <a:t>– What countries had the most gold medallists in the first games, in 1896?</a:t>
            </a:r>
          </a:p>
          <a:p>
            <a:pPr marL="342900" lvl="3" indent="-342900">
              <a:spcBef>
                <a:spcPts val="1800"/>
              </a:spcBef>
            </a:pPr>
            <a:endParaRPr lang="en-GB" dirty="0" smtClean="0"/>
          </a:p>
          <a:p>
            <a:pPr marL="342900" lvl="3" indent="-342900">
              <a:spcBef>
                <a:spcPts val="1800"/>
              </a:spcBef>
            </a:pPr>
            <a:r>
              <a:rPr lang="en-GB" dirty="0"/>
              <a:t/>
            </a:r>
            <a:br>
              <a:rPr lang="en-GB" dirty="0"/>
            </a:br>
            <a:r>
              <a:rPr lang="en-GB" dirty="0"/>
              <a:t>2 – What country has the most medallists in Judo</a:t>
            </a:r>
            <a:r>
              <a:rPr lang="en-GB" dirty="0" smtClean="0"/>
              <a:t>?</a:t>
            </a:r>
          </a:p>
          <a:p>
            <a:pPr marL="342900" lvl="3" indent="-342900">
              <a:spcBef>
                <a:spcPts val="1800"/>
              </a:spcBef>
            </a:pPr>
            <a:endParaRPr lang="en-GB" dirty="0"/>
          </a:p>
          <a:p>
            <a:pPr marL="342900" lvl="3" indent="-342900">
              <a:spcBef>
                <a:spcPts val="1800"/>
              </a:spcBef>
            </a:pPr>
            <a:endParaRPr lang="en-GB" dirty="0" smtClean="0"/>
          </a:p>
          <a:p>
            <a:pPr marL="342900" lvl="3" indent="-342900">
              <a:spcBef>
                <a:spcPts val="1800"/>
              </a:spcBef>
            </a:pPr>
            <a:r>
              <a:rPr lang="en-GB" dirty="0"/>
              <a:t/>
            </a:r>
            <a:br>
              <a:rPr lang="en-GB" dirty="0"/>
            </a:br>
            <a:r>
              <a:rPr lang="en-GB" dirty="0"/>
              <a:t>3 – What are the standings of the USSR in 1964</a:t>
            </a:r>
            <a:r>
              <a:rPr lang="en-GB" dirty="0" smtClean="0"/>
              <a:t>?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486150"/>
            <a:ext cx="18478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869160"/>
            <a:ext cx="24765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628800"/>
            <a:ext cx="3048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marL="342900" lvl="3" indent="-342900">
              <a:spcBef>
                <a:spcPts val="1800"/>
              </a:spcBef>
            </a:pPr>
            <a:r>
              <a:rPr lang="en-GB" dirty="0"/>
              <a:t> </a:t>
            </a:r>
            <a:r>
              <a:rPr lang="en-GB" dirty="0" smtClean="0"/>
              <a:t>	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4 – See the countries with the most medallists per capita in 2008.</a:t>
            </a:r>
          </a:p>
          <a:p>
            <a:pPr marL="342900" lvl="3" indent="-342900">
              <a:spcBef>
                <a:spcPts val="1800"/>
              </a:spcBef>
            </a:pPr>
            <a:r>
              <a:rPr lang="en-GB" dirty="0"/>
              <a:t/>
            </a:r>
            <a:br>
              <a:rPr lang="en-GB" dirty="0"/>
            </a:br>
            <a:endParaRPr lang="en-GB" dirty="0" smtClean="0"/>
          </a:p>
          <a:p>
            <a:pPr marL="342900" lvl="3" indent="-342900">
              <a:spcBef>
                <a:spcPts val="1800"/>
              </a:spcBef>
            </a:pPr>
            <a:endParaRPr lang="en-GB" dirty="0"/>
          </a:p>
          <a:p>
            <a:pPr marL="342900" lvl="3" indent="-342900">
              <a:spcBef>
                <a:spcPts val="1800"/>
              </a:spcBef>
            </a:pPr>
            <a:r>
              <a:rPr lang="en-GB" dirty="0" smtClean="0"/>
              <a:t>	5 </a:t>
            </a:r>
            <a:r>
              <a:rPr lang="en-GB" dirty="0"/>
              <a:t>– How do the USSR and Russia’s cumulative scores compare?</a:t>
            </a:r>
            <a:endParaRPr lang="en-US" sz="4400" dirty="0"/>
          </a:p>
          <a:p>
            <a:pPr marL="342900" lvl="3" indent="-342900">
              <a:spcBef>
                <a:spcPts val="1800"/>
              </a:spcBef>
            </a:pPr>
            <a:endParaRPr lang="en-GB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38" y="1916832"/>
            <a:ext cx="41529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17032"/>
            <a:ext cx="18478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439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GB" sz="3200" dirty="0" smtClean="0"/>
              <a:t>Total – </a:t>
            </a:r>
            <a:r>
              <a:rPr lang="en-GB" sz="3200" dirty="0"/>
              <a:t>contains </a:t>
            </a:r>
            <a:r>
              <a:rPr lang="en-GB" sz="3200" dirty="0" smtClean="0"/>
              <a:t>the country name, their NOC code and the medals won since the beginning of the Olympic Games</a:t>
            </a:r>
            <a:endParaRPr lang="en-US" sz="4000" dirty="0" smtClean="0"/>
          </a:p>
          <a:p>
            <a:r>
              <a:rPr lang="en-US" sz="4000" dirty="0" smtClean="0"/>
              <a:t>Data sample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973528"/>
              </p:ext>
            </p:extLst>
          </p:nvPr>
        </p:nvGraphicFramePr>
        <p:xfrm>
          <a:off x="755576" y="4842296"/>
          <a:ext cx="7454900" cy="323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6400"/>
                <a:gridCol w="1155700"/>
                <a:gridCol w="1155700"/>
                <a:gridCol w="1155700"/>
                <a:gridCol w="1155700"/>
                <a:gridCol w="1155700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dirty="0">
                          <a:effectLst/>
                        </a:rPr>
                        <a:t>Country</a:t>
                      </a:r>
                      <a:endParaRPr lang="pt-PT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>
                          <a:effectLst/>
                        </a:rPr>
                        <a:t>NOC CODE</a:t>
                      </a:r>
                      <a:endParaRPr lang="pt-PT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dirty="0">
                          <a:effectLst/>
                        </a:rPr>
                        <a:t>Total</a:t>
                      </a:r>
                      <a:endParaRPr lang="pt-PT" sz="10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>
                          <a:effectLst/>
                        </a:rPr>
                        <a:t>Golds</a:t>
                      </a:r>
                      <a:endParaRPr lang="pt-PT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>
                          <a:effectLst/>
                        </a:rPr>
                        <a:t>Silvers</a:t>
                      </a:r>
                      <a:endParaRPr lang="pt-PT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>
                          <a:effectLst/>
                        </a:rPr>
                        <a:t>Bronzes</a:t>
                      </a:r>
                      <a:endParaRPr lang="pt-PT" sz="10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dirty="0">
                          <a:effectLst/>
                        </a:rPr>
                        <a:t>USA</a:t>
                      </a:r>
                      <a:endParaRPr lang="pt-PT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dirty="0">
                          <a:effectLst/>
                        </a:rPr>
                        <a:t>USA</a:t>
                      </a:r>
                      <a:endParaRPr lang="pt-PT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dirty="0">
                          <a:effectLst/>
                        </a:rPr>
                        <a:t>2297</a:t>
                      </a:r>
                      <a:endParaRPr lang="pt-PT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dirty="0">
                          <a:effectLst/>
                        </a:rPr>
                        <a:t>930</a:t>
                      </a:r>
                      <a:endParaRPr lang="pt-PT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dirty="0">
                          <a:effectLst/>
                        </a:rPr>
                        <a:t>728</a:t>
                      </a:r>
                      <a:endParaRPr lang="pt-PT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000" u="none" strike="noStrike" dirty="0">
                          <a:effectLst/>
                        </a:rPr>
                        <a:t>639</a:t>
                      </a:r>
                      <a:endParaRPr lang="pt-PT" sz="1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06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GB" sz="3200" dirty="0" smtClean="0"/>
              <a:t>Codes – </a:t>
            </a:r>
            <a:r>
              <a:rPr lang="en-GB" sz="3200" dirty="0"/>
              <a:t>contains the </a:t>
            </a:r>
            <a:r>
              <a:rPr lang="en-GB" sz="3200" dirty="0" smtClean="0"/>
              <a:t>2-letter ISO and IOC codes from all countries.</a:t>
            </a:r>
            <a:endParaRPr lang="en-US" sz="4000" dirty="0" smtClean="0"/>
          </a:p>
          <a:p>
            <a:r>
              <a:rPr lang="en-US" sz="4000" dirty="0" smtClean="0"/>
              <a:t>Data sample</a:t>
            </a:r>
          </a:p>
          <a:p>
            <a:endParaRPr lang="en-US" sz="4000" dirty="0" smtClean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686434"/>
              </p:ext>
            </p:extLst>
          </p:nvPr>
        </p:nvGraphicFramePr>
        <p:xfrm>
          <a:off x="971600" y="4149080"/>
          <a:ext cx="6624736" cy="576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136"/>
                <a:gridCol w="2536552"/>
                <a:gridCol w="1008965"/>
                <a:gridCol w="1855083"/>
              </a:tblGrid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Country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err="1" smtClean="0">
                          <a:effectLst/>
                        </a:rPr>
                        <a:t>Int</a:t>
                      </a:r>
                      <a:r>
                        <a:rPr lang="en-US" sz="1400" u="none" strike="noStrike" baseline="0" dirty="0" smtClean="0">
                          <a:effectLst/>
                        </a:rPr>
                        <a:t> Olympic Committee 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ISO code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Country</a:t>
                      </a:r>
                    </a:p>
                  </a:txBody>
                  <a:tcPr marL="5935" marR="5935" marT="5935" marB="0"/>
                </a:tc>
              </a:tr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Afghanistan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AFG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Afghanistan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4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Description</a:t>
            </a:r>
          </a:p>
          <a:p>
            <a:pPr marL="342900" lvl="1" indent="-342900">
              <a:spcBef>
                <a:spcPts val="1800"/>
              </a:spcBef>
            </a:pPr>
            <a:r>
              <a:rPr lang="en-GB" sz="3200" dirty="0" smtClean="0"/>
              <a:t>Coordinates – </a:t>
            </a:r>
            <a:r>
              <a:rPr lang="en-GB" sz="3200" dirty="0"/>
              <a:t>contains </a:t>
            </a:r>
            <a:r>
              <a:rPr lang="pt-PT" sz="3200" dirty="0" err="1" smtClean="0"/>
              <a:t>the</a:t>
            </a:r>
            <a:r>
              <a:rPr lang="pt-PT" sz="3200" dirty="0" smtClean="0"/>
              <a:t> 2-letter ISO </a:t>
            </a:r>
            <a:r>
              <a:rPr lang="pt-PT" sz="3200" dirty="0" err="1" smtClean="0"/>
              <a:t>code</a:t>
            </a:r>
            <a:r>
              <a:rPr lang="pt-PT" sz="3200" dirty="0" smtClean="0"/>
              <a:t> </a:t>
            </a:r>
            <a:r>
              <a:rPr lang="pt-PT" sz="3200" dirty="0" err="1" smtClean="0"/>
              <a:t>of</a:t>
            </a:r>
            <a:r>
              <a:rPr lang="pt-PT" sz="3200" dirty="0" smtClean="0"/>
              <a:t> a country,  </a:t>
            </a:r>
            <a:r>
              <a:rPr lang="pt-PT" sz="3200" dirty="0" err="1" smtClean="0"/>
              <a:t>their</a:t>
            </a:r>
            <a:r>
              <a:rPr lang="pt-PT" sz="3200" dirty="0" smtClean="0"/>
              <a:t> </a:t>
            </a:r>
            <a:r>
              <a:rPr lang="pt-PT" sz="3200" dirty="0" err="1" smtClean="0"/>
              <a:t>coordinates</a:t>
            </a:r>
            <a:r>
              <a:rPr lang="pt-PT" sz="3200" dirty="0" smtClean="0"/>
              <a:t> </a:t>
            </a:r>
            <a:r>
              <a:rPr lang="pt-PT" sz="3200" dirty="0" err="1" smtClean="0"/>
              <a:t>and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</a:t>
            </a:r>
            <a:r>
              <a:rPr lang="pt-PT" sz="3200" dirty="0" err="1" smtClean="0"/>
              <a:t>names</a:t>
            </a:r>
            <a:r>
              <a:rPr lang="pt-PT" sz="3200" dirty="0" smtClean="0"/>
              <a:t> </a:t>
            </a:r>
            <a:r>
              <a:rPr lang="pt-PT" sz="3200" dirty="0" err="1" smtClean="0"/>
              <a:t>of</a:t>
            </a:r>
            <a:r>
              <a:rPr lang="pt-PT" sz="3200" dirty="0" smtClean="0"/>
              <a:t> </a:t>
            </a:r>
            <a:r>
              <a:rPr lang="pt-PT" sz="3200" dirty="0" err="1" smtClean="0"/>
              <a:t>the</a:t>
            </a:r>
            <a:r>
              <a:rPr lang="pt-PT" sz="3200" dirty="0" smtClean="0"/>
              <a:t> country.</a:t>
            </a:r>
            <a:endParaRPr lang="en-US" sz="4000" dirty="0" smtClean="0"/>
          </a:p>
          <a:p>
            <a:r>
              <a:rPr lang="en-US" sz="4000" dirty="0" smtClean="0"/>
              <a:t>Data sample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047593"/>
              </p:ext>
            </p:extLst>
          </p:nvPr>
        </p:nvGraphicFramePr>
        <p:xfrm>
          <a:off x="1979711" y="4653136"/>
          <a:ext cx="4751253" cy="576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709"/>
                <a:gridCol w="1358100"/>
                <a:gridCol w="1202722"/>
                <a:gridCol w="1202722"/>
              </a:tblGrid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country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Latitude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Longitude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935" marR="5935" marT="5935" marB="0"/>
                </a:tc>
              </a:tr>
              <a:tr h="2880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AD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 dirty="0" smtClean="0">
                          <a:effectLst/>
                        </a:rPr>
                        <a:t>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Andorra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5935" marR="5935" marT="593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46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 smtClean="0"/>
              <a:t>02</a:t>
            </a:r>
            <a:endParaRPr lang="pt-PT" sz="16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 smtClean="0"/>
              <a:t>Selected</a:t>
            </a:r>
            <a:r>
              <a:rPr lang="pt-PT" sz="6000" dirty="0" smtClean="0"/>
              <a:t> / </a:t>
            </a:r>
            <a:r>
              <a:rPr lang="pt-PT" sz="6000" dirty="0" err="1" smtClean="0"/>
              <a:t>derived</a:t>
            </a:r>
            <a:r>
              <a:rPr lang="pt-PT" sz="6000" dirty="0" smtClean="0"/>
              <a:t> data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375388"/>
          </a:xfrm>
        </p:spPr>
        <p:txBody>
          <a:bodyPr>
            <a:noAutofit/>
          </a:bodyPr>
          <a:lstStyle/>
          <a:p>
            <a:r>
              <a:rPr lang="en-US" sz="4000" dirty="0" smtClean="0"/>
              <a:t>Derived data description</a:t>
            </a:r>
          </a:p>
          <a:p>
            <a:pPr lvl="1"/>
            <a:r>
              <a:rPr lang="en-US" sz="3600" dirty="0" smtClean="0"/>
              <a:t>Compare the medals per capita over the years:</a:t>
            </a:r>
          </a:p>
          <a:p>
            <a:pPr lvl="1"/>
            <a:r>
              <a:rPr lang="en-US" sz="3600" dirty="0"/>
              <a:t>	</a:t>
            </a:r>
            <a:r>
              <a:rPr lang="en-US" sz="3600" dirty="0" smtClean="0"/>
              <a:t>1) Count the medals each country won in each year</a:t>
            </a:r>
          </a:p>
          <a:p>
            <a:pPr lvl="1"/>
            <a:r>
              <a:rPr lang="en-US" sz="3600" dirty="0"/>
              <a:t>	</a:t>
            </a:r>
            <a:r>
              <a:rPr lang="en-US" sz="3600" dirty="0" smtClean="0"/>
              <a:t>2) Know the population of a country in that year</a:t>
            </a:r>
          </a:p>
          <a:p>
            <a:pPr lvl="1"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31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3519</TotalTime>
  <Words>1073</Words>
  <Application>Microsoft Office PowerPoint</Application>
  <PresentationFormat>Apresentação no Ecrã (4:3)</PresentationFormat>
  <Paragraphs>387</Paragraphs>
  <Slides>46</Slides>
  <Notes>39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46</vt:i4>
      </vt:variant>
    </vt:vector>
  </HeadingPairs>
  <TitlesOfParts>
    <vt:vector size="47" baseType="lpstr">
      <vt:lpstr>template-gvip</vt:lpstr>
      <vt:lpstr>Information Visualization Project Proposal and Dataset</vt:lpstr>
      <vt:lpstr>INITIAL DATASET</vt:lpstr>
      <vt:lpstr>Initial Dataset</vt:lpstr>
      <vt:lpstr>Initial Dataset</vt:lpstr>
      <vt:lpstr>Initial Dataset</vt:lpstr>
      <vt:lpstr>Initial Dataset</vt:lpstr>
      <vt:lpstr>Initial Dataset</vt:lpstr>
      <vt:lpstr>Selected / derived data</vt:lpstr>
      <vt:lpstr>Derived data</vt:lpstr>
      <vt:lpstr>Derived data</vt:lpstr>
      <vt:lpstr>Derived data</vt:lpstr>
      <vt:lpstr>Selected data</vt:lpstr>
      <vt:lpstr>Selected data</vt:lpstr>
      <vt:lpstr>Selected data</vt:lpstr>
      <vt:lpstr>Selected data</vt:lpstr>
      <vt:lpstr>Selected data</vt:lpstr>
      <vt:lpstr>Our Result…</vt:lpstr>
      <vt:lpstr>Data abstraction</vt:lpstr>
      <vt:lpstr>Data abstraction</vt:lpstr>
      <vt:lpstr>Data abstraction (attribute types)</vt:lpstr>
      <vt:lpstr>Data abstraction (semantics)</vt:lpstr>
      <vt:lpstr>Data abstraction</vt:lpstr>
      <vt:lpstr>Data abstraction (attribute types)</vt:lpstr>
      <vt:lpstr>Data abstraction (semantics)</vt:lpstr>
      <vt:lpstr>Data abstraction</vt:lpstr>
      <vt:lpstr>Data abstraction (attribute types)</vt:lpstr>
      <vt:lpstr>Data abstraction (semantics)</vt:lpstr>
      <vt:lpstr>Data abstraction</vt:lpstr>
      <vt:lpstr>Data abstraction (attribute types)</vt:lpstr>
      <vt:lpstr>Data abstraction (semantics)</vt:lpstr>
      <vt:lpstr>Data abstraction</vt:lpstr>
      <vt:lpstr>Data abstraction (attribute types)</vt:lpstr>
      <vt:lpstr>Data abstraction (semantics)</vt:lpstr>
      <vt:lpstr>Dataset processing</vt:lpstr>
      <vt:lpstr>Dataset processing</vt:lpstr>
      <vt:lpstr>Dataset processing</vt:lpstr>
      <vt:lpstr>Dataset processing</vt:lpstr>
      <vt:lpstr>Dataset processing</vt:lpstr>
      <vt:lpstr>Dataset processing</vt:lpstr>
      <vt:lpstr>Dataset processing</vt:lpstr>
      <vt:lpstr>Dataset processing</vt:lpstr>
      <vt:lpstr>Dataset processing</vt:lpstr>
      <vt:lpstr>Dataset processing</vt:lpstr>
      <vt:lpstr>Mapping</vt:lpstr>
      <vt:lpstr>Mapping</vt:lpstr>
      <vt:lpstr>Mapping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Tiago Nascimento</cp:lastModifiedBy>
  <cp:revision>364</cp:revision>
  <dcterms:created xsi:type="dcterms:W3CDTF">2010-04-13T09:45:33Z</dcterms:created>
  <dcterms:modified xsi:type="dcterms:W3CDTF">2015-10-19T00:52:21Z</dcterms:modified>
</cp:coreProperties>
</file>