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1112" r:id="rId4"/>
    <p:sldId id="1096" r:id="rId5"/>
    <p:sldId id="1111" r:id="rId6"/>
    <p:sldId id="1109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097" r:id="rId15"/>
    <p:sldId id="1098" r:id="rId16"/>
    <p:sldId id="1120" r:id="rId17"/>
    <p:sldId id="1121" r:id="rId18"/>
    <p:sldId id="1122" r:id="rId19"/>
    <p:sldId id="1123" r:id="rId20"/>
    <p:sldId id="1124" r:id="rId21"/>
    <p:sldId id="1125" r:id="rId2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784" autoAdjust="0"/>
  </p:normalViewPr>
  <p:slideViewPr>
    <p:cSldViewPr>
      <p:cViewPr>
        <p:scale>
          <a:sx n="73" d="100"/>
          <a:sy n="73" d="100"/>
        </p:scale>
        <p:origin x="-12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416666666666666E-2"/>
          <c:y val="0"/>
          <c:w val="0.95416666666666672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1">
                  <c:v>1.25</c:v>
                </c:pt>
                <c:pt idx="3">
                  <c:v>3.5</c:v>
                </c:pt>
                <c:pt idx="4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Coluna1</c:v>
                </c:pt>
              </c:strCache>
            </c:strRef>
          </c:tx>
          <c:invertIfNegative val="0"/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Coluna2</c:v>
                </c:pt>
              </c:strCache>
            </c:strRef>
          </c:tx>
          <c:invertIfNegative val="0"/>
          <c:cat>
            <c:strRef>
              <c:f>Folha1!$A$2:$A$6</c:f>
              <c:strCache>
                <c:ptCount val="5"/>
                <c:pt idx="1">
                  <c:v>Categoria 2</c:v>
                </c:pt>
                <c:pt idx="3">
                  <c:v>Categoria 3</c:v>
                </c:pt>
                <c:pt idx="4">
                  <c:v>Categoria 4</c:v>
                </c:pt>
              </c:strCache>
            </c:strRef>
          </c:cat>
          <c:val>
            <c:numRef>
              <c:f>Folha1!$D$2:$D$6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756288"/>
        <c:axId val="161757824"/>
      </c:barChart>
      <c:catAx>
        <c:axId val="161756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61757824"/>
        <c:crosses val="autoZero"/>
        <c:auto val="1"/>
        <c:lblAlgn val="ctr"/>
        <c:lblOffset val="100"/>
        <c:noMultiLvlLbl val="0"/>
      </c:catAx>
      <c:valAx>
        <c:axId val="161757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17562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PT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0.07087</cdr:x>
      <cdr:y>0.40753</cdr:y>
    </cdr:from>
    <cdr:to>
      <cdr:x>0.22087</cdr:x>
      <cdr:y>0.63253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432048" y="165618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PT" sz="4400" dirty="0" smtClean="0"/>
            <a:t>…</a:t>
          </a:r>
          <a:endParaRPr lang="pt-PT" sz="4400" dirty="0"/>
        </a:p>
      </cdr:txBody>
    </cdr:sp>
  </cdr:relSizeAnchor>
  <cdr:relSizeAnchor xmlns:cdr="http://schemas.openxmlformats.org/drawingml/2006/chartDrawing">
    <cdr:from>
      <cdr:x>0.38981</cdr:x>
      <cdr:y>0.64015</cdr:y>
    </cdr:from>
    <cdr:to>
      <cdr:x>0.45849</cdr:x>
      <cdr:y>0.73103</cdr:y>
    </cdr:to>
    <cdr:sp macro="" textlink="">
      <cdr:nvSpPr>
        <cdr:cNvPr id="4" name="CaixaDeTexto 7"/>
        <cdr:cNvSpPr txBox="1"/>
      </cdr:nvSpPr>
      <cdr:spPr>
        <a:xfrm xmlns:a="http://schemas.openxmlformats.org/drawingml/2006/main">
          <a:off x="2376264" y="2601580"/>
          <a:ext cx="41870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pt-PT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PT" dirty="0" smtClean="0"/>
            <a:t>10</a:t>
          </a:r>
          <a:endParaRPr lang="pt-PT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01/11/2015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Visualization</a:t>
            </a:r>
            <a:r>
              <a:rPr lang="pt-PT" sz="4800" dirty="0" smtClean="0"/>
              <a:t> Sketch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2" y="2060848"/>
            <a:ext cx="70469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xão recta unidireccional 4"/>
          <p:cNvCxnSpPr/>
          <p:nvPr/>
        </p:nvCxnSpPr>
        <p:spPr>
          <a:xfrm flipH="1">
            <a:off x="4355976" y="3429000"/>
            <a:ext cx="576064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unidireccional 6"/>
          <p:cNvCxnSpPr/>
          <p:nvPr/>
        </p:nvCxnSpPr>
        <p:spPr>
          <a:xfrm flipV="1">
            <a:off x="2267744" y="4941168"/>
            <a:ext cx="1044116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Compare results - additions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ype:</a:t>
            </a:r>
            <a:endParaRPr lang="en-US" sz="40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Colors – to distinguish the two countries</a:t>
            </a:r>
            <a:endParaRPr lang="en-US" sz="3600" dirty="0"/>
          </a:p>
          <a:p>
            <a:pPr marL="0" indent="0"/>
            <a:endParaRPr lang="en-US" sz="4000" dirty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107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 smtClean="0"/>
              <a:t>Visual </a:t>
            </a:r>
            <a:r>
              <a:rPr lang="en-US" sz="4000" dirty="0"/>
              <a:t>Encoding:</a:t>
            </a:r>
          </a:p>
          <a:p>
            <a:pPr algn="ctr"/>
            <a:endParaRPr lang="en-US" sz="4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2952328" cy="315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ww.freeworldmaps.net/printable/europe/europe_outlin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0" y="2903524"/>
            <a:ext cx="3440730" cy="291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355976" y="3717032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VS</a:t>
            </a:r>
            <a:endParaRPr lang="pt-PT" sz="4400" dirty="0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Fluxograma: conexão 7"/>
          <p:cNvSpPr/>
          <p:nvPr/>
        </p:nvSpPr>
        <p:spPr>
          <a:xfrm>
            <a:off x="2339752" y="3717032"/>
            <a:ext cx="360040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luxograma: conexão 8"/>
          <p:cNvSpPr/>
          <p:nvPr/>
        </p:nvSpPr>
        <p:spPr>
          <a:xfrm>
            <a:off x="5940152" y="5153548"/>
            <a:ext cx="180020" cy="18002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luxograma: conexão 12"/>
          <p:cNvSpPr/>
          <p:nvPr/>
        </p:nvSpPr>
        <p:spPr>
          <a:xfrm>
            <a:off x="5940152" y="6327322"/>
            <a:ext cx="180020" cy="18002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luxograma: conexão 13"/>
          <p:cNvSpPr/>
          <p:nvPr/>
        </p:nvSpPr>
        <p:spPr>
          <a:xfrm>
            <a:off x="1187624" y="6158154"/>
            <a:ext cx="360040" cy="36004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1728242" y="616363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Brazil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155824" y="6225784"/>
            <a:ext cx="96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Portugal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Item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</a:t>
            </a:r>
          </a:p>
          <a:p>
            <a:r>
              <a:rPr lang="en-US" sz="4000" dirty="0" smtClean="0"/>
              <a:t>Visual </a:t>
            </a:r>
            <a:r>
              <a:rPr lang="en-US" sz="4000" dirty="0"/>
              <a:t>Encoding:</a:t>
            </a:r>
          </a:p>
          <a:p>
            <a:pPr algn="ctr"/>
            <a:endParaRPr lang="en-US" sz="40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5139" y="2778948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All</a:t>
            </a:r>
            <a:r>
              <a:rPr lang="pt-PT" sz="3200" dirty="0" smtClean="0"/>
              <a:t> Sports</a:t>
            </a:r>
            <a:endParaRPr lang="pt-PT" sz="3200" dirty="0"/>
          </a:p>
        </p:txBody>
      </p:sp>
      <p:sp>
        <p:nvSpPr>
          <p:cNvPr id="10" name="Rectângulo 9"/>
          <p:cNvSpPr/>
          <p:nvPr/>
        </p:nvSpPr>
        <p:spPr>
          <a:xfrm>
            <a:off x="1403648" y="3429000"/>
            <a:ext cx="2376264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ângulo 14"/>
          <p:cNvSpPr/>
          <p:nvPr/>
        </p:nvSpPr>
        <p:spPr>
          <a:xfrm>
            <a:off x="1403647" y="3869432"/>
            <a:ext cx="882671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923928" y="33537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94</a:t>
            </a:r>
            <a:endParaRPr lang="pt-PT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067097" y="4365104"/>
            <a:ext cx="965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Judo</a:t>
            </a:r>
            <a:endParaRPr lang="pt-PT" sz="3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386741" y="580312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…</a:t>
            </a:r>
            <a:endParaRPr lang="pt-PT" sz="3200" dirty="0"/>
          </a:p>
        </p:txBody>
      </p:sp>
      <p:sp>
        <p:nvSpPr>
          <p:cNvPr id="20" name="Rectângulo 19"/>
          <p:cNvSpPr/>
          <p:nvPr/>
        </p:nvSpPr>
        <p:spPr>
          <a:xfrm>
            <a:off x="1385392" y="4949879"/>
            <a:ext cx="1674440" cy="2880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1385392" y="5407142"/>
            <a:ext cx="297033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/>
          <p:cNvSpPr txBox="1"/>
          <p:nvPr/>
        </p:nvSpPr>
        <p:spPr>
          <a:xfrm>
            <a:off x="2286319" y="37826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32</a:t>
            </a:r>
            <a:endParaRPr lang="pt-PT" sz="2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69000" y="48630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17</a:t>
            </a:r>
            <a:endParaRPr lang="pt-PT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855139" y="53247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2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4331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IDIOM – </a:t>
            </a:r>
            <a:r>
              <a:rPr lang="pt-PT" sz="6000" dirty="0" err="1" smtClean="0"/>
              <a:t>tasks</a:t>
            </a:r>
            <a:r>
              <a:rPr lang="pt-PT" sz="6000" dirty="0" smtClean="0"/>
              <a:t>/</a:t>
            </a:r>
            <a:r>
              <a:rPr lang="pt-PT" sz="6000" dirty="0" err="1" smtClean="0"/>
              <a:t>questions</a:t>
            </a:r>
            <a:r>
              <a:rPr lang="pt-PT" sz="6000" dirty="0" smtClean="0"/>
              <a:t> </a:t>
            </a:r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countries had the most gold medalists in the first games, in 1896?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3"/>
            <a:ext cx="3960440" cy="5533599"/>
          </a:xfrm>
        </p:spPr>
      </p:pic>
      <p:sp>
        <p:nvSpPr>
          <p:cNvPr id="5" name="CaixaDeTexto 4"/>
          <p:cNvSpPr txBox="1"/>
          <p:nvPr/>
        </p:nvSpPr>
        <p:spPr>
          <a:xfrm>
            <a:off x="539552" y="29876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b="1" dirty="0" err="1" smtClean="0"/>
              <a:t>filter</a:t>
            </a:r>
            <a:r>
              <a:rPr lang="pt-PT" dirty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want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countries had the most gold medalists in the first games, in 1896?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97304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Then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b="1" dirty="0" err="1" smtClean="0"/>
              <a:t>dynamically</a:t>
            </a:r>
            <a:r>
              <a:rPr lang="pt-PT" b="1" dirty="0" smtClean="0"/>
              <a:t> </a:t>
            </a:r>
            <a:r>
              <a:rPr lang="pt-PT" dirty="0" err="1" smtClean="0"/>
              <a:t>changes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196751"/>
            <a:ext cx="3960440" cy="5533599"/>
          </a:xfrm>
        </p:spPr>
      </p:pic>
    </p:spTree>
    <p:extLst>
      <p:ext uri="{BB962C8B-B14F-4D97-AF65-F5344CB8AC3E}">
        <p14:creationId xmlns:p14="http://schemas.microsoft.com/office/powerpoint/2010/main" val="30815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country has the most medalists in Judo?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97304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Again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filters</a:t>
            </a:r>
            <a:r>
              <a:rPr lang="pt-PT" dirty="0" smtClean="0"/>
              <a:t>…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5634210"/>
          </a:xfrm>
        </p:spPr>
      </p:pic>
    </p:spTree>
    <p:extLst>
      <p:ext uri="{BB962C8B-B14F-4D97-AF65-F5344CB8AC3E}">
        <p14:creationId xmlns:p14="http://schemas.microsoft.com/office/powerpoint/2010/main" val="19249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are the standings of the USSR in 1964?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97304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Again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filters</a:t>
            </a:r>
            <a:r>
              <a:rPr lang="pt-PT" dirty="0" smtClean="0"/>
              <a:t>…</a:t>
            </a:r>
            <a:endParaRPr lang="pt-PT" b="1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2736"/>
            <a:ext cx="4032448" cy="5634210"/>
          </a:xfrm>
        </p:spPr>
      </p:pic>
    </p:spTree>
    <p:extLst>
      <p:ext uri="{BB962C8B-B14F-4D97-AF65-F5344CB8AC3E}">
        <p14:creationId xmlns:p14="http://schemas.microsoft.com/office/powerpoint/2010/main" val="11279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See the countries with the most medalists per capita in 2008. 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2697789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err="1" smtClean="0"/>
              <a:t>Coefficient</a:t>
            </a:r>
            <a:r>
              <a:rPr lang="pt-PT" dirty="0" smtClean="0"/>
              <a:t> </a:t>
            </a:r>
            <a:r>
              <a:rPr lang="pt-PT" b="1" dirty="0" err="1" smtClean="0"/>
              <a:t>tab</a:t>
            </a:r>
            <a:r>
              <a:rPr lang="pt-PT" dirty="0" smtClean="0"/>
              <a:t> (</a:t>
            </a:r>
            <a:r>
              <a:rPr lang="pt-PT" dirty="0" err="1" smtClean="0"/>
              <a:t>medalists</a:t>
            </a:r>
            <a:r>
              <a:rPr lang="pt-PT" dirty="0" smtClean="0"/>
              <a:t>/</a:t>
            </a:r>
            <a:r>
              <a:rPr lang="pt-PT" dirty="0" err="1" smtClean="0"/>
              <a:t>population</a:t>
            </a:r>
            <a:r>
              <a:rPr lang="pt-PT" dirty="0" smtClean="0"/>
              <a:t>)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980728"/>
            <a:ext cx="4122935" cy="5760640"/>
          </a:xfrm>
        </p:spPr>
      </p:pic>
    </p:spTree>
    <p:extLst>
      <p:ext uri="{BB962C8B-B14F-4D97-AF65-F5344CB8AC3E}">
        <p14:creationId xmlns:p14="http://schemas.microsoft.com/office/powerpoint/2010/main" val="18340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Visual </a:t>
            </a:r>
            <a:r>
              <a:rPr lang="pt-PT" sz="6000" dirty="0" err="1" smtClean="0"/>
              <a:t>encoding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How do the USSR and Russia’s cumulative scores compare? 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91892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smtClean="0"/>
              <a:t>Compare </a:t>
            </a:r>
            <a:r>
              <a:rPr lang="pt-PT" b="1" dirty="0" err="1" smtClean="0"/>
              <a:t>Standings</a:t>
            </a:r>
            <a:r>
              <a:rPr lang="pt-PT" b="1" dirty="0" smtClean="0"/>
              <a:t> </a:t>
            </a:r>
            <a:r>
              <a:rPr lang="pt-PT" b="1" dirty="0" err="1" smtClean="0"/>
              <a:t>tab</a:t>
            </a:r>
            <a:r>
              <a:rPr lang="pt-PT" dirty="0" smtClean="0"/>
              <a:t> </a:t>
            </a:r>
            <a:endParaRPr lang="pt-PT" b="1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8260"/>
            <a:ext cx="3412491" cy="541146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10" y="1288260"/>
            <a:ext cx="3435514" cy="5447970"/>
          </a:xfrm>
          <a:prstGeom prst="rect">
            <a:avLst/>
          </a:prstGeom>
        </p:spPr>
      </p:pic>
      <p:cxnSp>
        <p:nvCxnSpPr>
          <p:cNvPr id="11" name="Conexão recta unidireccional 10"/>
          <p:cNvCxnSpPr>
            <a:stCxn id="6" idx="3"/>
            <a:endCxn id="7" idx="1"/>
          </p:cNvCxnSpPr>
          <p:nvPr/>
        </p:nvCxnSpPr>
        <p:spPr>
          <a:xfrm>
            <a:off x="3592003" y="3993991"/>
            <a:ext cx="1800807" cy="18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742625" y="3596927"/>
            <a:ext cx="15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Remove China</a:t>
            </a:r>
            <a:endParaRPr lang="pt-PT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29957" y="439220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Pick</a:t>
            </a:r>
            <a:r>
              <a:rPr lang="pt-PT" dirty="0" smtClean="0"/>
              <a:t> </a:t>
            </a:r>
            <a:r>
              <a:rPr lang="pt-PT" dirty="0" err="1" smtClean="0"/>
              <a:t>Russia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32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smtClean="0"/>
              <a:t>How do the USSR and Russia’s cumulative scores compare? 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91892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b="1" dirty="0" smtClean="0"/>
              <a:t>Compare </a:t>
            </a:r>
            <a:r>
              <a:rPr lang="pt-PT" b="1" dirty="0" err="1" smtClean="0"/>
              <a:t>Standings</a:t>
            </a:r>
            <a:r>
              <a:rPr lang="pt-PT" b="1" dirty="0" smtClean="0"/>
              <a:t> </a:t>
            </a:r>
            <a:r>
              <a:rPr lang="pt-PT" b="1" dirty="0" err="1" smtClean="0"/>
              <a:t>tab</a:t>
            </a:r>
            <a:r>
              <a:rPr lang="pt-PT" dirty="0" smtClean="0"/>
              <a:t> 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56020"/>
            <a:ext cx="3576593" cy="5671693"/>
          </a:xfrm>
        </p:spPr>
      </p:pic>
      <p:sp>
        <p:nvSpPr>
          <p:cNvPr id="8" name="CaixaDeTexto 7"/>
          <p:cNvSpPr txBox="1"/>
          <p:nvPr/>
        </p:nvSpPr>
        <p:spPr>
          <a:xfrm>
            <a:off x="1043608" y="3315692"/>
            <a:ext cx="156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60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 –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endParaRPr lang="en-US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2" y="2132856"/>
            <a:ext cx="811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 –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 – bar chart</a:t>
            </a:r>
          </a:p>
          <a:p>
            <a:r>
              <a:rPr lang="en-US" sz="4000" dirty="0" smtClean="0"/>
              <a:t>Type: </a:t>
            </a:r>
            <a:endParaRPr lang="en-US" sz="40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Length – amount of medals or the medals/population coefficient</a:t>
            </a:r>
            <a:endParaRPr lang="en-US" sz="3600" dirty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Position – one for each country</a:t>
            </a:r>
            <a:endParaRPr lang="en-GB" sz="36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Encoding </a:t>
            </a:r>
            <a:r>
              <a:rPr lang="en-US" dirty="0" smtClean="0"/>
              <a:t>–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Ranks</a:t>
            </a:r>
          </a:p>
          <a:p>
            <a:r>
              <a:rPr lang="en-US" sz="4000" dirty="0"/>
              <a:t>Visual Encoding:</a:t>
            </a:r>
          </a:p>
          <a:p>
            <a:pPr marL="400050" lvl="1" indent="0"/>
            <a:r>
              <a:rPr lang="en-US" sz="3600" dirty="0" smtClean="0"/>
              <a:t>	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025582201"/>
              </p:ext>
            </p:extLst>
          </p:nvPr>
        </p:nvGraphicFramePr>
        <p:xfrm>
          <a:off x="1547664" y="256490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112" y="2901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USA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36450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China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1106" y="5166484"/>
            <a:ext cx="58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Italy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80312" y="2901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92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00192" y="37138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75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40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scatter plot over a map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51497"/>
            <a:ext cx="7042944" cy="451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</a:p>
          <a:p>
            <a:r>
              <a:rPr lang="en-US" sz="4000" dirty="0" smtClean="0"/>
              <a:t>Type: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Size/Area</a:t>
            </a:r>
            <a:r>
              <a:rPr lang="en-US" sz="3600" dirty="0"/>
              <a:t> </a:t>
            </a:r>
            <a:r>
              <a:rPr lang="en-US" sz="3600" dirty="0" smtClean="0"/>
              <a:t>– </a:t>
            </a:r>
            <a:r>
              <a:rPr lang="en-US" sz="3600" dirty="0"/>
              <a:t>amount of medals or the medals/population </a:t>
            </a:r>
            <a:r>
              <a:rPr lang="en-US" sz="3600" dirty="0" smtClean="0"/>
              <a:t>coefficient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Position – corresponds to the location of the country on the map</a:t>
            </a:r>
          </a:p>
        </p:txBody>
      </p:sp>
    </p:spTree>
    <p:extLst>
      <p:ext uri="{BB962C8B-B14F-4D97-AF65-F5344CB8AC3E}">
        <p14:creationId xmlns:p14="http://schemas.microsoft.com/office/powerpoint/2010/main" val="42507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2398"/>
            <a:ext cx="3672408" cy="393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A map</a:t>
            </a:r>
          </a:p>
          <a:p>
            <a:r>
              <a:rPr lang="en-US" sz="4000" dirty="0" smtClean="0"/>
              <a:t>Visual Encoding:</a:t>
            </a:r>
          </a:p>
        </p:txBody>
      </p:sp>
      <p:sp>
        <p:nvSpPr>
          <p:cNvPr id="5" name="Fluxograma: conexão 4"/>
          <p:cNvSpPr/>
          <p:nvPr/>
        </p:nvSpPr>
        <p:spPr>
          <a:xfrm>
            <a:off x="4499992" y="3861048"/>
            <a:ext cx="792088" cy="792088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7" name="Fluxograma: conexão 6"/>
          <p:cNvSpPr/>
          <p:nvPr/>
        </p:nvSpPr>
        <p:spPr>
          <a:xfrm>
            <a:off x="3591793" y="2924945"/>
            <a:ext cx="332136" cy="351194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8" name="Fluxograma: conexão 7"/>
          <p:cNvSpPr/>
          <p:nvPr/>
        </p:nvSpPr>
        <p:spPr>
          <a:xfrm>
            <a:off x="3527884" y="5013176"/>
            <a:ext cx="612068" cy="586328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101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0"/>
            <a:ext cx="9144032" cy="857256"/>
          </a:xfrm>
        </p:spPr>
        <p:txBody>
          <a:bodyPr/>
          <a:lstStyle/>
          <a:p>
            <a:r>
              <a:rPr lang="en-US" dirty="0" smtClean="0"/>
              <a:t>Visual Encoding –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Compare results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2" y="2060848"/>
            <a:ext cx="704691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3218</TotalTime>
  <Words>327</Words>
  <Application>Microsoft Office PowerPoint</Application>
  <PresentationFormat>Apresentação no Ecrã (4:3)</PresentationFormat>
  <Paragraphs>99</Paragraphs>
  <Slides>21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template-gvip</vt:lpstr>
      <vt:lpstr>Information Visualization Visualization Sketch</vt:lpstr>
      <vt:lpstr>Visual encoding</vt:lpstr>
      <vt:lpstr>Visual Encoding – 1</vt:lpstr>
      <vt:lpstr>Visual Encoding – 1</vt:lpstr>
      <vt:lpstr>Visual Encoding – 1</vt:lpstr>
      <vt:lpstr>Visual Encoding – 2</vt:lpstr>
      <vt:lpstr>Visual Encoding – 2</vt:lpstr>
      <vt:lpstr>Visual Encoding – 2</vt:lpstr>
      <vt:lpstr>Visual Encoding – 3</vt:lpstr>
      <vt:lpstr>Visual Encoding –3</vt:lpstr>
      <vt:lpstr>Visual Encoding – 3</vt:lpstr>
      <vt:lpstr>Visual Encoding – Item 3</vt:lpstr>
      <vt:lpstr>Visual Encoding – Item 3</vt:lpstr>
      <vt:lpstr>IDIOM – tasks/questions mapping</vt:lpstr>
      <vt:lpstr>What countries had the most gold medalists in the first games, in 1896?</vt:lpstr>
      <vt:lpstr>What countries had the most gold medalists in the first games, in 1896?</vt:lpstr>
      <vt:lpstr>What country has the most medalists in Judo?</vt:lpstr>
      <vt:lpstr>What are the standings of the USSR in 1964?</vt:lpstr>
      <vt:lpstr>See the countries with the most medalists per capita in 2008. </vt:lpstr>
      <vt:lpstr>How do the USSR and Russia’s cumulative scores compare? </vt:lpstr>
      <vt:lpstr>How do the USSR and Russia’s cumulative scores compare?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Tiago Nascimento</cp:lastModifiedBy>
  <cp:revision>354</cp:revision>
  <dcterms:created xsi:type="dcterms:W3CDTF">2010-04-13T09:45:33Z</dcterms:created>
  <dcterms:modified xsi:type="dcterms:W3CDTF">2015-11-01T23:53:26Z</dcterms:modified>
</cp:coreProperties>
</file>