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1096" r:id="rId4"/>
    <p:sldId id="1110" r:id="rId5"/>
    <p:sldId id="1130" r:id="rId6"/>
    <p:sldId id="1109" r:id="rId7"/>
    <p:sldId id="1111" r:id="rId8"/>
    <p:sldId id="1097" r:id="rId9"/>
    <p:sldId id="1105" r:id="rId10"/>
    <p:sldId id="1116" r:id="rId11"/>
    <p:sldId id="1117" r:id="rId12"/>
    <p:sldId id="1098" r:id="rId13"/>
    <p:sldId id="1112" r:id="rId14"/>
    <p:sldId id="1119" r:id="rId15"/>
    <p:sldId id="1113" r:id="rId16"/>
    <p:sldId id="1120" r:id="rId17"/>
    <p:sldId id="1121" r:id="rId18"/>
    <p:sldId id="1099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  <p:sldId id="1142" r:id="rId31"/>
    <p:sldId id="1143" r:id="rId32"/>
    <p:sldId id="1144" r:id="rId33"/>
    <p:sldId id="1145" r:id="rId34"/>
    <p:sldId id="1101" r:id="rId35"/>
    <p:sldId id="1102" r:id="rId36"/>
    <p:sldId id="1108" r:id="rId37"/>
    <p:sldId id="1122" r:id="rId38"/>
    <p:sldId id="1123" r:id="rId39"/>
    <p:sldId id="1124" r:id="rId40"/>
    <p:sldId id="1125" r:id="rId41"/>
    <p:sldId id="1126" r:id="rId42"/>
    <p:sldId id="1127" r:id="rId43"/>
    <p:sldId id="1128" r:id="rId44"/>
    <p:sldId id="1146" r:id="rId45"/>
    <p:sldId id="1147" r:id="rId46"/>
    <p:sldId id="1148" r:id="rId47"/>
    <p:sldId id="1149" r:id="rId48"/>
    <p:sldId id="1103" r:id="rId49"/>
    <p:sldId id="1104" r:id="rId50"/>
    <p:sldId id="1129" r:id="rId5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1637" autoAdjust="0"/>
  </p:normalViewPr>
  <p:slideViewPr>
    <p:cSldViewPr>
      <p:cViewPr varScale="1">
        <p:scale>
          <a:sx n="97" d="100"/>
          <a:sy n="97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19-Oct-15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19-10-2015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87356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Answer: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Is it possible that, the more population a country has, the more probability is to have more winners in the </a:t>
            </a:r>
            <a:r>
              <a:rPr lang="en-US" dirty="0" err="1" smtClean="0"/>
              <a:t>olympic</a:t>
            </a:r>
            <a:r>
              <a:rPr lang="en-US" dirty="0" smtClean="0"/>
              <a:t> games?</a:t>
            </a:r>
            <a:endParaRPr lang="en-US" dirty="0"/>
          </a:p>
          <a:p>
            <a:pPr lvl="1" algn="ctr"/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2017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3350"/>
              </p:ext>
            </p:extLst>
          </p:nvPr>
        </p:nvGraphicFramePr>
        <p:xfrm>
          <a:off x="5550570" y="4437112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1835696" y="3588444"/>
            <a:ext cx="216024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2)</a:t>
            </a:r>
            <a:r>
              <a:rPr lang="en-US" sz="4000" dirty="0"/>
              <a:t>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Years (that contained the population)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2)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“</a:t>
            </a:r>
            <a:r>
              <a:rPr lang="pt-PT" sz="3200" dirty="0" err="1"/>
              <a:t>Population</a:t>
            </a:r>
            <a:r>
              <a:rPr lang="pt-PT" sz="3200" dirty="0"/>
              <a:t>” </a:t>
            </a:r>
            <a:r>
              <a:rPr lang="pt-PT" sz="3200" dirty="0" err="1"/>
              <a:t>dataset</a:t>
            </a:r>
            <a:r>
              <a:rPr lang="pt-PT" sz="3200" dirty="0"/>
              <a:t>,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wanted</a:t>
            </a:r>
            <a:r>
              <a:rPr lang="pt-PT" sz="3200" dirty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Years (that contained the population)</a:t>
            </a:r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1092"/>
          </a:xfrm>
        </p:spPr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 1960: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20000" y="335699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X =</a:t>
            </a:r>
            <a:endParaRPr lang="pt-PT" sz="36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86091" y="31409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 in 1960</a:t>
            </a:r>
            <a:endParaRPr lang="pt-PT" sz="3200" dirty="0"/>
          </a:p>
        </p:txBody>
      </p:sp>
      <p:cxnSp>
        <p:nvCxnSpPr>
          <p:cNvPr id="7" name="Conexão recta 6"/>
          <p:cNvCxnSpPr/>
          <p:nvPr/>
        </p:nvCxnSpPr>
        <p:spPr>
          <a:xfrm>
            <a:off x="2843808" y="3725742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8961" y="3855796"/>
            <a:ext cx="583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 in 1960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20911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38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80729" cy="25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haveta à direita 12"/>
          <p:cNvSpPr/>
          <p:nvPr/>
        </p:nvSpPr>
        <p:spPr>
          <a:xfrm rot="5400000">
            <a:off x="5491591" y="1861513"/>
            <a:ext cx="360040" cy="5105450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871700" y="3395675"/>
            <a:ext cx="360040" cy="201622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396989" y="4805376"/>
            <a:ext cx="13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endParaRPr lang="pt-PT" dirty="0" smtClean="0"/>
          </a:p>
          <a:p>
            <a:r>
              <a:rPr lang="pt-PT" dirty="0" smtClean="0"/>
              <a:t>(Continuous)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2534" y="488856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54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80729" cy="25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7118249" y="3477719"/>
            <a:ext cx="360040" cy="185213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haveta à direita 12"/>
          <p:cNvSpPr/>
          <p:nvPr/>
        </p:nvSpPr>
        <p:spPr>
          <a:xfrm rot="5400000">
            <a:off x="3773435" y="3579669"/>
            <a:ext cx="360040" cy="1669137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haveta à direita 13"/>
          <p:cNvSpPr/>
          <p:nvPr/>
        </p:nvSpPr>
        <p:spPr>
          <a:xfrm rot="5400000">
            <a:off x="5400093" y="3622150"/>
            <a:ext cx="360040" cy="1584175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871700" y="3395675"/>
            <a:ext cx="360040" cy="201622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396989" y="4805376"/>
            <a:ext cx="1394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  <a:br>
              <a:rPr lang="pt-PT" dirty="0" smtClean="0"/>
            </a:br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64378" y="4821992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endParaRPr lang="pt-PT" dirty="0" smtClean="0"/>
          </a:p>
          <a:p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13712" y="4825729"/>
            <a:ext cx="1235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68385" y="4825729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endParaRPr lang="pt-PT" dirty="0" smtClean="0"/>
          </a:p>
          <a:p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89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/>
              <a:t>Total </a:t>
            </a:r>
            <a:r>
              <a:rPr lang="en-GB" sz="3200" dirty="0" smtClean="0"/>
              <a:t> – A table </a:t>
            </a:r>
            <a:r>
              <a:rPr lang="en-GB" sz="3200" dirty="0"/>
              <a:t>containing </a:t>
            </a:r>
            <a:r>
              <a:rPr lang="pt-PT" sz="3200" dirty="0" err="1" smtClean="0"/>
              <a:t>the</a:t>
            </a:r>
            <a:r>
              <a:rPr lang="pt-PT" sz="3200" dirty="0" smtClean="0"/>
              <a:t> total </a:t>
            </a:r>
            <a:r>
              <a:rPr lang="pt-PT" sz="3200" dirty="0" err="1" smtClean="0"/>
              <a:t>number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won </a:t>
            </a:r>
            <a:r>
              <a:rPr lang="pt-PT" sz="3200" dirty="0" err="1" smtClean="0"/>
              <a:t>and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</a:t>
            </a:r>
            <a:r>
              <a:rPr lang="pt-PT" sz="3200" dirty="0" err="1" smtClean="0"/>
              <a:t>type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medal</a:t>
            </a:r>
            <a:r>
              <a:rPr lang="pt-PT" sz="3200" dirty="0" smtClean="0"/>
              <a:t>. 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err="1" smtClean="0"/>
              <a:t>Organized</a:t>
            </a:r>
            <a:r>
              <a:rPr lang="pt-PT" sz="3200" dirty="0" smtClean="0"/>
              <a:t> as a tree, </a:t>
            </a:r>
            <a:r>
              <a:rPr lang="pt-PT" sz="3200" dirty="0" err="1" smtClean="0"/>
              <a:t>first</a:t>
            </a:r>
            <a:r>
              <a:rPr lang="pt-PT" sz="3200" dirty="0" smtClean="0"/>
              <a:t> </a:t>
            </a:r>
            <a:r>
              <a:rPr lang="pt-PT" sz="3200" dirty="0" err="1" smtClean="0"/>
              <a:t>by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country,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,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by</a:t>
            </a:r>
            <a:r>
              <a:rPr lang="pt-PT" sz="3200" dirty="0" smtClean="0"/>
              <a:t> 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won,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Medal</a:t>
            </a:r>
            <a:r>
              <a:rPr lang="pt-PT" sz="3200" dirty="0" smtClean="0"/>
              <a:t> </a:t>
            </a:r>
            <a:r>
              <a:rPr lang="pt-PT" sz="3200" dirty="0" err="1" smtClean="0"/>
              <a:t>specific</a:t>
            </a:r>
            <a:r>
              <a:rPr lang="pt-PT" sz="3200" dirty="0" smtClean="0"/>
              <a:t> (</a:t>
            </a:r>
            <a:r>
              <a:rPr lang="pt-PT" sz="3200" dirty="0" err="1" smtClean="0"/>
              <a:t>Gold,Silver,Bronze</a:t>
            </a:r>
            <a:r>
              <a:rPr lang="pt-PT" sz="32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02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692607" y="2782679"/>
            <a:ext cx="360040" cy="2378119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383550" y="447776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4090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aveta à direita 16"/>
          <p:cNvSpPr/>
          <p:nvPr/>
        </p:nvSpPr>
        <p:spPr>
          <a:xfrm rot="5400000">
            <a:off x="5340580" y="1561225"/>
            <a:ext cx="360040" cy="491782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818164" y="4490917"/>
            <a:ext cx="140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     (Ratio)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0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692607" y="2782679"/>
            <a:ext cx="360040" cy="2378119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4090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aveta à direita 16"/>
          <p:cNvSpPr/>
          <p:nvPr/>
        </p:nvSpPr>
        <p:spPr>
          <a:xfrm rot="5400000">
            <a:off x="5340580" y="1561225"/>
            <a:ext cx="360040" cy="491782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1254765" y="4653136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02452" y="4653136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5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Codes – A table </a:t>
            </a:r>
            <a:r>
              <a:rPr lang="en-GB" sz="3200" dirty="0"/>
              <a:t>containing all </a:t>
            </a:r>
            <a:r>
              <a:rPr lang="en-GB" sz="3200" dirty="0" smtClean="0"/>
              <a:t>countries and for each its IOC and its 2letter ISO code</a:t>
            </a:r>
            <a:endParaRPr lang="en-GB" sz="3200" dirty="0"/>
          </a:p>
          <a:p>
            <a:pPr lvl="1"/>
            <a:endParaRPr lang="en-GB" sz="3200" dirty="0" smtClean="0"/>
          </a:p>
          <a:p>
            <a:pPr lvl="1"/>
            <a:r>
              <a:rPr lang="en-US" sz="3600" dirty="0" smtClean="0"/>
              <a:t>Dataset type:</a:t>
            </a:r>
          </a:p>
          <a:p>
            <a:pPr lvl="1"/>
            <a:r>
              <a:rPr lang="en-US" sz="3600" dirty="0" smtClean="0"/>
              <a:t>Sets of 3 strings Country, IOC , 2 letter ISO code</a:t>
            </a:r>
          </a:p>
        </p:txBody>
      </p:sp>
    </p:spTree>
    <p:extLst>
      <p:ext uri="{BB962C8B-B14F-4D97-AF65-F5344CB8AC3E}">
        <p14:creationId xmlns:p14="http://schemas.microsoft.com/office/powerpoint/2010/main" val="15448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4175956" y="1523468"/>
            <a:ext cx="360040" cy="56166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3866899" y="484709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33111"/>
            <a:ext cx="5616624" cy="27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17" name="Chaveta à direita 16"/>
          <p:cNvSpPr/>
          <p:nvPr/>
        </p:nvSpPr>
        <p:spPr>
          <a:xfrm rot="5400000">
            <a:off x="4252661" y="1120687"/>
            <a:ext cx="360040" cy="575124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3779912" y="4509119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58" y="1069245"/>
            <a:ext cx="5616624" cy="27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Population – </a:t>
            </a:r>
            <a:r>
              <a:rPr lang="en-US" sz="3200" dirty="0"/>
              <a:t>A table </a:t>
            </a:r>
            <a:r>
              <a:rPr lang="pt-PT" sz="3200" dirty="0" err="1" smtClean="0"/>
              <a:t>that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country </a:t>
            </a:r>
            <a:r>
              <a:rPr lang="pt-PT" sz="3200" dirty="0" err="1" smtClean="0"/>
              <a:t>has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since</a:t>
            </a:r>
            <a:r>
              <a:rPr lang="pt-PT" sz="3200" dirty="0" smtClean="0"/>
              <a:t> 1960.</a:t>
            </a:r>
          </a:p>
          <a:p>
            <a:pPr lvl="1"/>
            <a:endParaRPr lang="en-GB" sz="3200" dirty="0" smtClean="0"/>
          </a:p>
          <a:p>
            <a:pPr lvl="1"/>
            <a:r>
              <a:rPr lang="en-US" sz="3600" dirty="0"/>
              <a:t>Dataset type</a:t>
            </a:r>
            <a:r>
              <a:rPr lang="en-US" sz="3600" dirty="0" smtClean="0"/>
              <a:t>: A </a:t>
            </a:r>
            <a:r>
              <a:rPr lang="en-US" sz="3600" dirty="0"/>
              <a:t>table with a 3-letter ISO country code matching the </a:t>
            </a:r>
            <a:r>
              <a:rPr lang="en-US" sz="3600" dirty="0" smtClean="0"/>
              <a:t>IOC, and </a:t>
            </a:r>
            <a:r>
              <a:rPr lang="en-US" sz="3600" dirty="0"/>
              <a:t>a set of columns each pertaining to every fourth year between 1960 and 2008, containing the population of the </a:t>
            </a:r>
            <a:r>
              <a:rPr lang="en-US" sz="3600" dirty="0" smtClean="0"/>
              <a:t>country in </a:t>
            </a:r>
            <a:r>
              <a:rPr lang="en-US" sz="3600" dirty="0"/>
              <a:t>that year.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381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2164302" y="2432776"/>
            <a:ext cx="360040" cy="41673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855245" y="52164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" y="2017205"/>
            <a:ext cx="8629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veta à direita 6"/>
          <p:cNvSpPr/>
          <p:nvPr/>
        </p:nvSpPr>
        <p:spPr>
          <a:xfrm rot="5400000">
            <a:off x="6479127" y="2277220"/>
            <a:ext cx="360040" cy="4462326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5983160" y="5216425"/>
            <a:ext cx="135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     (Ratio)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57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</a:t>
            </a:r>
            <a:r>
              <a:rPr lang="en-GB" sz="3200" dirty="0" smtClean="0"/>
              <a:t>finishers of all time, for each edition and for each sport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03900"/>
              </p:ext>
            </p:extLst>
          </p:nvPr>
        </p:nvGraphicFramePr>
        <p:xfrm>
          <a:off x="539552" y="4653136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NOC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92160" y="4941168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6" name="Chaveta à direita 5"/>
          <p:cNvSpPr/>
          <p:nvPr/>
        </p:nvSpPr>
        <p:spPr>
          <a:xfrm rot="5400000">
            <a:off x="2164302" y="2432776"/>
            <a:ext cx="360040" cy="41673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" y="2017205"/>
            <a:ext cx="8629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6479127" y="2277220"/>
            <a:ext cx="360040" cy="4462326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6041285" y="4947580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</a:t>
            </a:r>
            <a:r>
              <a:rPr lang="pt-PT" dirty="0" err="1" smtClean="0"/>
              <a:t>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Coordinates – </a:t>
            </a:r>
            <a:r>
              <a:rPr lang="en-US" sz="3200" dirty="0"/>
              <a:t>A table </a:t>
            </a:r>
            <a:r>
              <a:rPr lang="pt-PT" sz="3200" dirty="0" err="1" smtClean="0"/>
              <a:t>that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country </a:t>
            </a:r>
            <a:r>
              <a:rPr lang="pt-PT" sz="3200" dirty="0" err="1" smtClean="0"/>
              <a:t>has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longitude </a:t>
            </a:r>
            <a:r>
              <a:rPr lang="pt-PT" sz="3200" dirty="0" err="1" smtClean="0"/>
              <a:t>and</a:t>
            </a:r>
            <a:r>
              <a:rPr lang="pt-PT" sz="3200" dirty="0" smtClean="0"/>
              <a:t> latitude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.</a:t>
            </a:r>
          </a:p>
          <a:p>
            <a:pPr lvl="1"/>
            <a:endParaRPr lang="en-GB" sz="3200" dirty="0" smtClean="0"/>
          </a:p>
          <a:p>
            <a:pPr lvl="1"/>
            <a:r>
              <a:rPr lang="en-US" sz="3600" dirty="0"/>
              <a:t>Dataset type</a:t>
            </a:r>
            <a:r>
              <a:rPr lang="en-US" sz="3600" dirty="0" smtClean="0"/>
              <a:t>: </a:t>
            </a:r>
            <a:r>
              <a:rPr lang="en-GB" sz="3600" dirty="0"/>
              <a:t>A table with a </a:t>
            </a:r>
            <a:r>
              <a:rPr lang="en-GB" sz="3600" b="1" dirty="0"/>
              <a:t>2-letter ISO</a:t>
            </a:r>
            <a:r>
              <a:rPr lang="en-GB" sz="3600" dirty="0"/>
              <a:t> country code for each country </a:t>
            </a:r>
            <a:r>
              <a:rPr lang="en-GB" sz="3600" dirty="0" smtClean="0"/>
              <a:t>and </a:t>
            </a:r>
            <a:r>
              <a:rPr lang="en-GB" sz="3600" dirty="0"/>
              <a:t>a latitude and longitude for that </a:t>
            </a:r>
            <a:r>
              <a:rPr lang="en-GB" sz="3600" dirty="0" smtClean="0"/>
              <a:t>country.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47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998104" y="3607720"/>
            <a:ext cx="360040" cy="1457395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689047" y="48932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sp>
        <p:nvSpPr>
          <p:cNvPr id="7" name="Chaveta à direita 6"/>
          <p:cNvSpPr/>
          <p:nvPr/>
        </p:nvSpPr>
        <p:spPr>
          <a:xfrm rot="5400000">
            <a:off x="4135455" y="2927764"/>
            <a:ext cx="360040" cy="2817307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3639488" y="4754761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endParaRPr lang="pt-PT" dirty="0"/>
          </a:p>
          <a:p>
            <a:r>
              <a:rPr lang="pt-PT" dirty="0" smtClean="0"/>
              <a:t> (Continuous)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98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6555821" y="3324706"/>
            <a:ext cx="360040" cy="2023423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6246764" y="48932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0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63313" y="4869160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smtClean="0"/>
              <a:t>Continuous</a:t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41285" y="4947580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8" name="Chaveta à direita 7"/>
          <p:cNvSpPr/>
          <p:nvPr/>
        </p:nvSpPr>
        <p:spPr>
          <a:xfrm rot="5400000">
            <a:off x="1998104" y="3607720"/>
            <a:ext cx="360040" cy="1457395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direita 9"/>
          <p:cNvSpPr/>
          <p:nvPr/>
        </p:nvSpPr>
        <p:spPr>
          <a:xfrm rot="5400000">
            <a:off x="4135455" y="2927764"/>
            <a:ext cx="360040" cy="2817307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98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haveta à direita 12"/>
          <p:cNvSpPr/>
          <p:nvPr/>
        </p:nvSpPr>
        <p:spPr>
          <a:xfrm rot="5400000">
            <a:off x="6555821" y="3324706"/>
            <a:ext cx="360040" cy="2023423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1449426" y="4934647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6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Did all IOC values existed?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Were </a:t>
            </a:r>
            <a:r>
              <a:rPr lang="en-US" sz="3600" dirty="0"/>
              <a:t>the IOC codes the same </a:t>
            </a:r>
            <a:r>
              <a:rPr lang="en-US" sz="3600" dirty="0" smtClean="0"/>
              <a:t>as NOC </a:t>
            </a:r>
            <a:r>
              <a:rPr lang="en-US" sz="3600" dirty="0"/>
              <a:t>codes?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to do with ISO codes with 3 letters?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(Parte do Miguel)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didn’t exist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don’t exist anymore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ta à direita 3"/>
          <p:cNvSpPr/>
          <p:nvPr/>
        </p:nvSpPr>
        <p:spPr>
          <a:xfrm>
            <a:off x="3203848" y="2564904"/>
            <a:ext cx="2088232" cy="3841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59" y="3269761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1:</a:t>
            </a:r>
          </a:p>
          <a:p>
            <a:pPr lvl="1"/>
            <a:r>
              <a:rPr lang="en-US" sz="3600" dirty="0" smtClean="0"/>
              <a:t>Gave the medals they won to the actual Germany</a:t>
            </a:r>
          </a:p>
          <a:p>
            <a:endParaRPr lang="en-US" sz="4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741"/>
              </p:ext>
            </p:extLst>
          </p:nvPr>
        </p:nvGraphicFramePr>
        <p:xfrm>
          <a:off x="4499992" y="3903125"/>
          <a:ext cx="4025901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999"/>
                <a:gridCol w="697950"/>
                <a:gridCol w="697950"/>
                <a:gridCol w="1361002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GER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EUA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GDR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92080" y="2703215"/>
            <a:ext cx="3088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ROM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21200" y="4235851"/>
            <a:ext cx="3160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ROU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10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2</a:t>
            </a:r>
            <a:endParaRPr lang="en-US" sz="4000" dirty="0"/>
          </a:p>
          <a:p>
            <a:pPr lvl="1"/>
            <a:r>
              <a:rPr lang="en-US" sz="3600" dirty="0" smtClean="0"/>
              <a:t>Give to the IOC attribute, the values of NOC and IOC values </a:t>
            </a:r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1077"/>
              </p:ext>
            </p:extLst>
          </p:nvPr>
        </p:nvGraphicFramePr>
        <p:xfrm>
          <a:off x="899592" y="3717032"/>
          <a:ext cx="4749254" cy="86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06"/>
                <a:gridCol w="823354"/>
                <a:gridCol w="823354"/>
                <a:gridCol w="1605540"/>
              </a:tblGrid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ROU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" name="Conexão em ângulos rectos 8"/>
          <p:cNvCxnSpPr/>
          <p:nvPr/>
        </p:nvCxnSpPr>
        <p:spPr>
          <a:xfrm>
            <a:off x="2051720" y="4797152"/>
            <a:ext cx="1728192" cy="1080120"/>
          </a:xfrm>
          <a:prstGeom prst="bentConnector3">
            <a:avLst>
              <a:gd name="adj1" fmla="val -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11960" y="5608404"/>
            <a:ext cx="429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They</a:t>
            </a:r>
            <a:r>
              <a:rPr lang="pt-PT" sz="2800" dirty="0" smtClean="0"/>
              <a:t> </a:t>
            </a:r>
            <a:r>
              <a:rPr lang="pt-PT" sz="2800" dirty="0" err="1" smtClean="0"/>
              <a:t>were</a:t>
            </a:r>
            <a:r>
              <a:rPr lang="pt-PT" sz="2800" dirty="0" smtClean="0"/>
              <a:t> </a:t>
            </a:r>
            <a:r>
              <a:rPr lang="pt-PT" sz="2800" dirty="0" err="1" smtClean="0"/>
              <a:t>always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same</a:t>
            </a:r>
            <a:r>
              <a:rPr lang="pt-PT" sz="2800" dirty="0" smtClean="0"/>
              <a:t>!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1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3-letter ISO Codes </a:t>
            </a:r>
            <a:r>
              <a:rPr lang="en-US" sz="3600" dirty="0" err="1" smtClean="0"/>
              <a:t>Conflite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094820" cy="272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2703215"/>
            <a:ext cx="284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PRT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8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3</a:t>
            </a:r>
            <a:endParaRPr lang="en-US" sz="4000" dirty="0"/>
          </a:p>
          <a:p>
            <a:pPr lvl="1"/>
            <a:r>
              <a:rPr lang="en-US" sz="3600" dirty="0" smtClean="0"/>
              <a:t>Grant to Portugal, the IOC code, to prevent confusions.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138"/>
              </p:ext>
            </p:extLst>
          </p:nvPr>
        </p:nvGraphicFramePr>
        <p:xfrm>
          <a:off x="755576" y="3284984"/>
          <a:ext cx="71501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200"/>
                <a:gridCol w="1714500"/>
                <a:gridCol w="736600"/>
                <a:gridCol w="736600"/>
                <a:gridCol w="736600"/>
                <a:gridCol w="73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Portugal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PRT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9030355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Portugal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dirty="0">
                          <a:effectLst/>
                        </a:rPr>
                        <a:t>9030355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needed the amount of medals for each country, each year...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1357"/>
              </p:ext>
            </p:extLst>
          </p:nvPr>
        </p:nvGraphicFramePr>
        <p:xfrm>
          <a:off x="1043608" y="3645024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707904" y="3933056"/>
            <a:ext cx="144016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Group By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puu.sh/kPiam/dff9a20e8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19474"/>
            <a:ext cx="2286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also had the population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5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let Pentaho work on that...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2050" name="Picture 2" descr="http://puu.sh/kPiwT/aed4952b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29341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717032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	Sort by country code</a:t>
            </a:r>
          </a:p>
          <a:p>
            <a:endParaRPr lang="pt-PT" dirty="0"/>
          </a:p>
          <a:p>
            <a:r>
              <a:rPr lang="pt-PT" dirty="0" smtClean="0"/>
              <a:t>		      Merge by code		Sort by code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			Select those with		Divide</a:t>
            </a:r>
            <a:endParaRPr lang="pt-PT" dirty="0"/>
          </a:p>
          <a:p>
            <a:r>
              <a:rPr lang="pt-PT" dirty="0" smtClean="0"/>
              <a:t>			     equal years</a:t>
            </a:r>
          </a:p>
          <a:p>
            <a:r>
              <a:rPr lang="pt-PT" dirty="0" smtClean="0"/>
              <a:t>		Normalise by year</a:t>
            </a:r>
            <a:endParaRPr lang="pt-PT" dirty="0"/>
          </a:p>
          <a:p>
            <a:r>
              <a:rPr lang="pt-PT" dirty="0" smtClean="0"/>
              <a:t>Sort by code</a:t>
            </a:r>
            <a:endParaRPr lang="en-US" dirty="0"/>
          </a:p>
        </p:txBody>
      </p:sp>
      <p:sp>
        <p:nvSpPr>
          <p:cNvPr id="5" name="Lightning Bolt 4"/>
          <p:cNvSpPr/>
          <p:nvPr/>
        </p:nvSpPr>
        <p:spPr>
          <a:xfrm rot="10426998">
            <a:off x="7382820" y="5229200"/>
            <a:ext cx="504056" cy="576064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to get the winners/population coefficient?</a:t>
            </a:r>
            <a:endParaRPr lang="en-US" sz="4000" dirty="0"/>
          </a:p>
          <a:p>
            <a:pPr lvl="1"/>
            <a:r>
              <a:rPr lang="pt-PT" sz="3600" dirty="0" smtClean="0"/>
              <a:t>We used Excel to calculate with the needed precision and we made the results more readable:</a:t>
            </a:r>
          </a:p>
          <a:p>
            <a:pPr lvl="1"/>
            <a:endParaRPr lang="pt-PT" sz="3600" dirty="0"/>
          </a:p>
          <a:p>
            <a:pPr lvl="1"/>
            <a:endParaRPr lang="pt-PT" sz="3600" dirty="0" smtClean="0"/>
          </a:p>
          <a:p>
            <a:pPr lvl="1"/>
            <a:r>
              <a:rPr lang="en-US" sz="3600" dirty="0" smtClean="0"/>
              <a:t>Medalists/Population x 1 000 000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 descr="http://puu.sh/kPjnH/517bafa7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21088"/>
            <a:ext cx="612067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1 </a:t>
            </a:r>
            <a:r>
              <a:rPr lang="en-GB" dirty="0"/>
              <a:t>– What countries had the most gold medallists in the first games, in 1896?</a:t>
            </a:r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2 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86150"/>
            <a:ext cx="1847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69160"/>
            <a:ext cx="2476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Total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NOC code and the medals won since the beginning of the Olympic Games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73528"/>
              </p:ext>
            </p:extLst>
          </p:nvPr>
        </p:nvGraphicFramePr>
        <p:xfrm>
          <a:off x="755576" y="4842296"/>
          <a:ext cx="7454900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  <a:gridCol w="1155700"/>
                <a:gridCol w="1155700"/>
                <a:gridCol w="1155700"/>
                <a:gridCol w="1155700"/>
                <a:gridCol w="11557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Country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NOC CODE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Total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Golds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Silvers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Bronzes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2297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930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728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639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	5 </a:t>
            </a:r>
            <a:r>
              <a:rPr lang="en-GB" dirty="0"/>
              <a:t>– How do the USSR and Russia’s cumulative scores compare?</a:t>
            </a:r>
            <a:endParaRPr lang="en-US" sz="4400" dirty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8" y="1916832"/>
            <a:ext cx="415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1847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3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753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Compare the medals per capita over the years: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1) Count the medals each country won in each year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2) Know the population of a country in that year</a:t>
            </a:r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3521</TotalTime>
  <Words>1174</Words>
  <Application>Microsoft Office PowerPoint</Application>
  <PresentationFormat>On-screen Show (4:3)</PresentationFormat>
  <Paragraphs>432</Paragraphs>
  <Slides>50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Derived data</vt:lpstr>
      <vt:lpstr>Selected data</vt:lpstr>
      <vt:lpstr>Selected data</vt:lpstr>
      <vt:lpstr>Selected data</vt:lpstr>
      <vt:lpstr>Selected data</vt:lpstr>
      <vt:lpstr>Selected data</vt:lpstr>
      <vt:lpstr>Our Result…</vt:lpstr>
      <vt:lpstr>Data abstraction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365</cp:revision>
  <dcterms:created xsi:type="dcterms:W3CDTF">2010-04-13T09:45:33Z</dcterms:created>
  <dcterms:modified xsi:type="dcterms:W3CDTF">2015-10-19T00:57:09Z</dcterms:modified>
</cp:coreProperties>
</file>