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1096" r:id="rId4"/>
    <p:sldId id="1110" r:id="rId5"/>
    <p:sldId id="1130" r:id="rId6"/>
    <p:sldId id="1109" r:id="rId7"/>
    <p:sldId id="1111" r:id="rId8"/>
    <p:sldId id="1097" r:id="rId9"/>
    <p:sldId id="1105" r:id="rId10"/>
    <p:sldId id="1116" r:id="rId11"/>
    <p:sldId id="1117" r:id="rId12"/>
    <p:sldId id="1098" r:id="rId13"/>
    <p:sldId id="1112" r:id="rId14"/>
    <p:sldId id="1119" r:id="rId15"/>
    <p:sldId id="1113" r:id="rId16"/>
    <p:sldId id="1120" r:id="rId17"/>
    <p:sldId id="1121" r:id="rId18"/>
    <p:sldId id="1099" r:id="rId19"/>
    <p:sldId id="1100" r:id="rId20"/>
    <p:sldId id="1106" r:id="rId21"/>
    <p:sldId id="1107" r:id="rId22"/>
    <p:sldId id="1101" r:id="rId23"/>
    <p:sldId id="1102" r:id="rId24"/>
    <p:sldId id="1108" r:id="rId25"/>
    <p:sldId id="1122" r:id="rId26"/>
    <p:sldId id="1123" r:id="rId27"/>
    <p:sldId id="1124" r:id="rId28"/>
    <p:sldId id="1125" r:id="rId29"/>
    <p:sldId id="1126" r:id="rId30"/>
    <p:sldId id="1127" r:id="rId31"/>
    <p:sldId id="1128" r:id="rId32"/>
    <p:sldId id="1103" r:id="rId33"/>
    <p:sldId id="1104" r:id="rId34"/>
    <p:sldId id="1129" r:id="rId3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91637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19/10/2015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81642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087356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Answer: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Is it possible that, the more population a country has, the more probability is to have more winners in the </a:t>
            </a:r>
            <a:r>
              <a:rPr lang="en-US" dirty="0" err="1" smtClean="0"/>
              <a:t>olympic</a:t>
            </a:r>
            <a:r>
              <a:rPr lang="en-US" dirty="0" smtClean="0"/>
              <a:t> games?</a:t>
            </a:r>
            <a:endParaRPr lang="en-US" dirty="0"/>
          </a:p>
          <a:p>
            <a:pPr lvl="1" algn="ctr"/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02017"/>
              </p:ext>
            </p:extLst>
          </p:nvPr>
        </p:nvGraphicFramePr>
        <p:xfrm>
          <a:off x="5550570" y="4437112"/>
          <a:ext cx="3083420" cy="1334780"/>
        </p:xfrm>
        <a:graphic>
          <a:graphicData uri="http://schemas.openxmlformats.org/drawingml/2006/table">
            <a:tbl>
              <a:tblPr/>
              <a:tblGrid>
                <a:gridCol w="540465"/>
                <a:gridCol w="1233368"/>
                <a:gridCol w="405348"/>
                <a:gridCol w="904239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63350"/>
              </p:ext>
            </p:extLst>
          </p:nvPr>
        </p:nvGraphicFramePr>
        <p:xfrm>
          <a:off x="5550570" y="4437112"/>
          <a:ext cx="2261790" cy="1334780"/>
        </p:xfrm>
        <a:graphic>
          <a:graphicData uri="http://schemas.openxmlformats.org/drawingml/2006/table">
            <a:tbl>
              <a:tblPr/>
              <a:tblGrid>
                <a:gridCol w="660748"/>
                <a:gridCol w="495560"/>
                <a:gridCol w="1105482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Multiplicar 6"/>
          <p:cNvSpPr/>
          <p:nvPr/>
        </p:nvSpPr>
        <p:spPr>
          <a:xfrm>
            <a:off x="1835696" y="3588444"/>
            <a:ext cx="216024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1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2)</a:t>
            </a:r>
            <a:r>
              <a:rPr lang="en-US" sz="4000" dirty="0"/>
              <a:t>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Population</a:t>
            </a:r>
            <a:r>
              <a:rPr lang="pt-PT" sz="3200" dirty="0" smtClean="0"/>
              <a:t>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Years (that contained the population)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6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2) </a:t>
            </a:r>
            <a:r>
              <a:rPr lang="pt-PT" sz="3200" dirty="0" err="1"/>
              <a:t>From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“</a:t>
            </a:r>
            <a:r>
              <a:rPr lang="pt-PT" sz="3200" dirty="0" err="1"/>
              <a:t>Population</a:t>
            </a:r>
            <a:r>
              <a:rPr lang="pt-PT" sz="3200" dirty="0"/>
              <a:t>” </a:t>
            </a:r>
            <a:r>
              <a:rPr lang="pt-PT" sz="3200" dirty="0" err="1"/>
              <a:t>dataset</a:t>
            </a:r>
            <a:r>
              <a:rPr lang="pt-PT" sz="3200" dirty="0"/>
              <a:t>, </a:t>
            </a:r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wanted</a:t>
            </a:r>
            <a:r>
              <a:rPr lang="pt-PT" sz="3200" dirty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Years (that contained the population)</a:t>
            </a:r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311492" cy="174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Result</a:t>
            </a:r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1092"/>
          </a:xfrm>
        </p:spPr>
        <p:txBody>
          <a:bodyPr/>
          <a:lstStyle/>
          <a:p>
            <a:r>
              <a:rPr lang="pt-PT" dirty="0" smtClean="0"/>
              <a:t>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 1960: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20000" y="3356992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X =</a:t>
            </a:r>
            <a:endParaRPr lang="pt-PT" sz="3600" dirty="0"/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86091" y="3140967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Total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 in 1960</a:t>
            </a:r>
            <a:endParaRPr lang="pt-PT" sz="3200" dirty="0"/>
          </a:p>
        </p:txBody>
      </p:sp>
      <p:cxnSp>
        <p:nvCxnSpPr>
          <p:cNvPr id="7" name="Conexão recta 6"/>
          <p:cNvCxnSpPr/>
          <p:nvPr/>
        </p:nvCxnSpPr>
        <p:spPr>
          <a:xfrm>
            <a:off x="2843808" y="3725742"/>
            <a:ext cx="5472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708961" y="3855796"/>
            <a:ext cx="583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/>
              <a:t>Population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 in 1960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20911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All Winners – A table </a:t>
            </a:r>
            <a:r>
              <a:rPr lang="en-GB" sz="3200" dirty="0"/>
              <a:t>containing all the podium finishes of the countries since 1896 until 2008.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smtClean="0"/>
              <a:t>Organized as a tree, first by the year, then the sport and then the NOC country code and the medal.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Item1 description</a:t>
            </a:r>
          </a:p>
          <a:p>
            <a:pPr lvl="1"/>
            <a:r>
              <a:rPr lang="en-US" sz="2400" dirty="0" smtClean="0"/>
              <a:t>	Attribute1 description</a:t>
            </a:r>
            <a:endParaRPr lang="en-US" sz="1800" dirty="0"/>
          </a:p>
          <a:p>
            <a:pPr lvl="1"/>
            <a:r>
              <a:rPr lang="en-US" sz="2400" dirty="0" smtClean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 smtClean="0"/>
              <a:t>Item2 description</a:t>
            </a:r>
          </a:p>
          <a:p>
            <a:pPr lvl="1"/>
            <a:r>
              <a:rPr lang="en-US" sz="2400" dirty="0" smtClean="0"/>
              <a:t>	Attribute1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r>
              <a:rPr lang="en-US" sz="2400" dirty="0" smtClean="0"/>
              <a:t>	Attribute2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Did all IOC values existed?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Were </a:t>
            </a:r>
            <a:r>
              <a:rPr lang="en-US" sz="3600" dirty="0"/>
              <a:t>the IOC codes the same </a:t>
            </a:r>
            <a:r>
              <a:rPr lang="en-US" sz="3600" dirty="0" smtClean="0"/>
              <a:t>as NOC </a:t>
            </a:r>
            <a:r>
              <a:rPr lang="en-US" sz="3600" dirty="0"/>
              <a:t>codes?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What to do with ISO codes with 3 letters?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(Parte do Miguel)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</a:p>
          <a:p>
            <a:pPr lvl="1"/>
            <a:r>
              <a:rPr lang="en-US" sz="3600" dirty="0" smtClean="0"/>
              <a:t>IOC Values didn’t exist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</a:p>
          <a:p>
            <a:pPr lvl="1"/>
            <a:r>
              <a:rPr lang="en-US" sz="3600" dirty="0" smtClean="0"/>
              <a:t>IOC Values don’t exist anymore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ta à direita 3"/>
          <p:cNvSpPr/>
          <p:nvPr/>
        </p:nvSpPr>
        <p:spPr>
          <a:xfrm>
            <a:off x="3203848" y="2564904"/>
            <a:ext cx="2088232" cy="3841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59" y="3269761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6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1:</a:t>
            </a:r>
          </a:p>
          <a:p>
            <a:pPr lvl="1"/>
            <a:r>
              <a:rPr lang="en-US" sz="3600" dirty="0" smtClean="0"/>
              <a:t>Gave the medals they won to the actual Germany</a:t>
            </a:r>
          </a:p>
          <a:p>
            <a:endParaRPr lang="en-US" sz="4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0741"/>
              </p:ext>
            </p:extLst>
          </p:nvPr>
        </p:nvGraphicFramePr>
        <p:xfrm>
          <a:off x="4499992" y="3903125"/>
          <a:ext cx="4025901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999"/>
                <a:gridCol w="697950"/>
                <a:gridCol w="697950"/>
                <a:gridCol w="1361002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GER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EUA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FRG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GDR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3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92080" y="2703215"/>
            <a:ext cx="3088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ROM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21200" y="4235851"/>
            <a:ext cx="3160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NOC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ROU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7103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2</a:t>
            </a:r>
            <a:endParaRPr lang="en-US" sz="4000" dirty="0"/>
          </a:p>
          <a:p>
            <a:pPr lvl="1"/>
            <a:r>
              <a:rPr lang="en-US" sz="3600" dirty="0" smtClean="0"/>
              <a:t>Give to the IOC attribute, the values of NOC and IOC values </a:t>
            </a:r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1077"/>
              </p:ext>
            </p:extLst>
          </p:nvPr>
        </p:nvGraphicFramePr>
        <p:xfrm>
          <a:off x="899592" y="3717032"/>
          <a:ext cx="4749254" cy="86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006"/>
                <a:gridCol w="823354"/>
                <a:gridCol w="823354"/>
                <a:gridCol w="1605540"/>
              </a:tblGrid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ROU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9" name="Conexão em ângulos rectos 8"/>
          <p:cNvCxnSpPr/>
          <p:nvPr/>
        </p:nvCxnSpPr>
        <p:spPr>
          <a:xfrm>
            <a:off x="2051720" y="4797152"/>
            <a:ext cx="1728192" cy="1080120"/>
          </a:xfrm>
          <a:prstGeom prst="bentConnector3">
            <a:avLst>
              <a:gd name="adj1" fmla="val -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211960" y="5608404"/>
            <a:ext cx="429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They</a:t>
            </a:r>
            <a:r>
              <a:rPr lang="pt-PT" sz="2800" dirty="0" smtClean="0"/>
              <a:t> </a:t>
            </a:r>
            <a:r>
              <a:rPr lang="pt-PT" sz="2800" dirty="0" err="1" smtClean="0"/>
              <a:t>were</a:t>
            </a:r>
            <a:r>
              <a:rPr lang="pt-PT" sz="2800" dirty="0" smtClean="0"/>
              <a:t> </a:t>
            </a:r>
            <a:r>
              <a:rPr lang="pt-PT" sz="2800" dirty="0" err="1" smtClean="0"/>
              <a:t>always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same</a:t>
            </a:r>
            <a:r>
              <a:rPr lang="pt-PT" sz="2800" dirty="0" smtClean="0"/>
              <a:t>!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3178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  <a:endParaRPr lang="en-US" sz="3600" dirty="0"/>
          </a:p>
          <a:p>
            <a:pPr lvl="1"/>
            <a:r>
              <a:rPr lang="en-GB" sz="3200" dirty="0" smtClean="0"/>
              <a:t>All Winners – contains </a:t>
            </a:r>
            <a:r>
              <a:rPr lang="en-GB" sz="3200" dirty="0"/>
              <a:t>the podium </a:t>
            </a:r>
            <a:r>
              <a:rPr lang="en-GB" sz="3200" dirty="0" smtClean="0"/>
              <a:t>finishers </a:t>
            </a:r>
            <a:r>
              <a:rPr lang="en-GB" sz="3200" dirty="0" smtClean="0"/>
              <a:t>of all </a:t>
            </a:r>
            <a:r>
              <a:rPr lang="en-GB" sz="3200" dirty="0" smtClean="0"/>
              <a:t>time, for each edition and for each sport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03900"/>
              </p:ext>
            </p:extLst>
          </p:nvPr>
        </p:nvGraphicFramePr>
        <p:xfrm>
          <a:off x="539552" y="4653136"/>
          <a:ext cx="7992889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02"/>
                <a:gridCol w="703956"/>
                <a:gridCol w="679541"/>
                <a:gridCol w="806406"/>
                <a:gridCol w="1052883"/>
                <a:gridCol w="527968"/>
                <a:gridCol w="776157"/>
                <a:gridCol w="1136249"/>
                <a:gridCol w="1060132"/>
                <a:gridCol w="678795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Discipline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Athlete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NOC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Event_gender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Aquatics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Swimming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HAJOS, Alfred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100m freestyle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3-letter ISO Codes </a:t>
            </a:r>
            <a:r>
              <a:rPr lang="en-US" sz="3600" dirty="0" err="1" smtClean="0"/>
              <a:t>Conflite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4094820" cy="272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36096" y="2703215"/>
            <a:ext cx="284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PRT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3782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3</a:t>
            </a:r>
            <a:endParaRPr lang="en-US" sz="4000" dirty="0"/>
          </a:p>
          <a:p>
            <a:pPr lvl="1"/>
            <a:r>
              <a:rPr lang="en-US" sz="3600" dirty="0" smtClean="0"/>
              <a:t>Grant to Portugal, the IOC code, to prevent confusions.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138"/>
              </p:ext>
            </p:extLst>
          </p:nvPr>
        </p:nvGraphicFramePr>
        <p:xfrm>
          <a:off x="755576" y="3284984"/>
          <a:ext cx="71501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9200"/>
                <a:gridCol w="1714500"/>
                <a:gridCol w="736600"/>
                <a:gridCol w="736600"/>
                <a:gridCol w="736600"/>
                <a:gridCol w="736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Portugal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PRT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9030355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Portugal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dirty="0">
                          <a:effectLst/>
                        </a:rPr>
                        <a:t>9030355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1 </a:t>
            </a:r>
            <a:r>
              <a:rPr lang="en-GB" dirty="0"/>
              <a:t>– What countries had the most gold medallists in the first games, in 1896?</a:t>
            </a:r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2 – What country has the most medallists in Judo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3 – What are the standings of the USSR in 1964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86150"/>
            <a:ext cx="1847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869160"/>
            <a:ext cx="2476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304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4 – See the countries with the most medallists per capita in 2008.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>	5 </a:t>
            </a:r>
            <a:r>
              <a:rPr lang="en-GB" dirty="0"/>
              <a:t>– How do the USSR and Russia’s cumulative scores compare?</a:t>
            </a:r>
            <a:endParaRPr lang="en-US" sz="4400" dirty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38" y="1916832"/>
            <a:ext cx="415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1847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3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Population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ISO codes (with 3 letters) and their population between 1960 and 2014. 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35713"/>
              </p:ext>
            </p:extLst>
          </p:nvPr>
        </p:nvGraphicFramePr>
        <p:xfrm>
          <a:off x="755576" y="5010247"/>
          <a:ext cx="6912768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220"/>
                <a:gridCol w="1653053"/>
                <a:gridCol w="1463930"/>
                <a:gridCol w="1165925"/>
                <a:gridCol w="1427640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Indicator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Indicator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1960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Aruba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ABW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Population,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SP.POP.TOTL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54208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668344" y="4869160"/>
            <a:ext cx="720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 smtClean="0"/>
              <a:t>…</a:t>
            </a:r>
            <a:endParaRPr lang="pt-PT" sz="5000" dirty="0"/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Total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</a:t>
            </a:r>
            <a:r>
              <a:rPr lang="en-GB" sz="3200" dirty="0" smtClean="0"/>
              <a:t>NOC code and the medals won since the beginning of the Olympic Games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73528"/>
              </p:ext>
            </p:extLst>
          </p:nvPr>
        </p:nvGraphicFramePr>
        <p:xfrm>
          <a:off x="755576" y="4842296"/>
          <a:ext cx="7454900" cy="32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  <a:gridCol w="1155700"/>
                <a:gridCol w="1155700"/>
                <a:gridCol w="1155700"/>
                <a:gridCol w="1155700"/>
                <a:gridCol w="1155700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Country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NOC CODE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Total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Golds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Silvers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Bronzes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USA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USA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2297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930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728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639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Codes – </a:t>
            </a:r>
            <a:r>
              <a:rPr lang="en-GB" sz="3200" dirty="0"/>
              <a:t>contains the </a:t>
            </a:r>
            <a:r>
              <a:rPr lang="en-GB" sz="3200" dirty="0" smtClean="0"/>
              <a:t>2-letter ISO and IOC codes from all countries.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86434"/>
              </p:ext>
            </p:extLst>
          </p:nvPr>
        </p:nvGraphicFramePr>
        <p:xfrm>
          <a:off x="971600" y="4149080"/>
          <a:ext cx="6624736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2536552"/>
                <a:gridCol w="1008965"/>
                <a:gridCol w="1855083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 smtClean="0">
                          <a:effectLst/>
                        </a:rPr>
                        <a:t>Int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Olympic Committee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ISO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Coordinates – </a:t>
            </a:r>
            <a:r>
              <a:rPr lang="en-GB" sz="3200" dirty="0"/>
              <a:t>contains </a:t>
            </a:r>
            <a:r>
              <a:rPr lang="pt-PT" sz="3200" dirty="0" err="1" smtClean="0"/>
              <a:t>the</a:t>
            </a:r>
            <a:r>
              <a:rPr lang="pt-PT" sz="3200" dirty="0" smtClean="0"/>
              <a:t> 2-letter 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country,  </a:t>
            </a:r>
            <a:r>
              <a:rPr lang="pt-PT" sz="3200" dirty="0" err="1" smtClean="0"/>
              <a:t>their</a:t>
            </a:r>
            <a:r>
              <a:rPr lang="pt-PT" sz="3200" dirty="0" smtClean="0"/>
              <a:t>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names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7593"/>
              </p:ext>
            </p:extLst>
          </p:nvPr>
        </p:nvGraphicFramePr>
        <p:xfrm>
          <a:off x="1979711" y="4653136"/>
          <a:ext cx="4751253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709"/>
                <a:gridCol w="1358100"/>
                <a:gridCol w="1202722"/>
                <a:gridCol w="1202722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Latitude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Longitude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Andorra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375388"/>
          </a:xfrm>
        </p:spPr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Compare the medals per capita over the years: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1) Count the medals each country won in each year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2) Know the population of a country in that year</a:t>
            </a:r>
          </a:p>
          <a:p>
            <a:pPr lvl="1"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3519</TotalTime>
  <Words>776</Words>
  <Application>Microsoft Office PowerPoint</Application>
  <PresentationFormat>Apresentação no Ecrã (4:3)</PresentationFormat>
  <Paragraphs>307</Paragraphs>
  <Slides>34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5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Derived data</vt:lpstr>
      <vt:lpstr>Derived data</vt:lpstr>
      <vt:lpstr>Derived data</vt:lpstr>
      <vt:lpstr>Selected data</vt:lpstr>
      <vt:lpstr>Selected data</vt:lpstr>
      <vt:lpstr>Selected data</vt:lpstr>
      <vt:lpstr>Selected data</vt:lpstr>
      <vt:lpstr>Selected data</vt:lpstr>
      <vt:lpstr>Our Result…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Trindade</cp:lastModifiedBy>
  <cp:revision>363</cp:revision>
  <dcterms:created xsi:type="dcterms:W3CDTF">2010-04-13T09:45:33Z</dcterms:created>
  <dcterms:modified xsi:type="dcterms:W3CDTF">2015-10-19T00:12:58Z</dcterms:modified>
</cp:coreProperties>
</file>