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CE7E3-F201-43ED-893E-2752ABB593CF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8C8F4-B81C-42CF-8521-957BF43F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6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7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8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0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6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8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2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00434"/>
            <a:ext cx="9144000" cy="108512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LELEC2350-Electromagnetic Waves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43320"/>
            <a:ext cx="9144000" cy="600364"/>
          </a:xfrm>
        </p:spPr>
        <p:txBody>
          <a:bodyPr/>
          <a:lstStyle/>
          <a:p>
            <a:r>
              <a:rPr lang="en-US" dirty="0" smtClean="0"/>
              <a:t>Presentation on </a:t>
            </a:r>
            <a:r>
              <a:rPr lang="en-US" dirty="0" smtClean="0"/>
              <a:t>Dispersion of a broadband signal in a waveguide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3782" y="31588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4396510"/>
            <a:ext cx="2863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Group  Member:</a:t>
            </a:r>
          </a:p>
          <a:p>
            <a:endParaRPr lang="en-US" b="1" dirty="0" smtClean="0"/>
          </a:p>
          <a:p>
            <a:r>
              <a:rPr lang="en-US" b="1" dirty="0" err="1"/>
              <a:t>Carbonnelle</a:t>
            </a:r>
            <a:r>
              <a:rPr lang="en-US" b="1" dirty="0"/>
              <a:t> </a:t>
            </a:r>
            <a:r>
              <a:rPr lang="en-US" dirty="0"/>
              <a:t>Gautier</a:t>
            </a:r>
          </a:p>
          <a:p>
            <a:pPr fontAlgn="ctr"/>
            <a:r>
              <a:rPr lang="en-US" b="1" dirty="0"/>
              <a:t>Chowdhury </a:t>
            </a:r>
            <a:r>
              <a:rPr lang="en-US" dirty="0" smtClean="0"/>
              <a:t>Kamrul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63081" y="4396510"/>
            <a:ext cx="3804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Professor:</a:t>
            </a:r>
          </a:p>
          <a:p>
            <a:pPr algn="r"/>
            <a:endParaRPr lang="en-US" b="1" dirty="0"/>
          </a:p>
          <a:p>
            <a:pPr algn="r"/>
            <a:r>
              <a:rPr lang="en-US" b="1" dirty="0" err="1"/>
              <a:t>Craeye</a:t>
            </a:r>
            <a:r>
              <a:rPr lang="en-US" b="1" dirty="0"/>
              <a:t> </a:t>
            </a:r>
            <a:r>
              <a:rPr lang="en-US" dirty="0" smtClean="0"/>
              <a:t>Christophe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4" y="301931"/>
            <a:ext cx="2743200" cy="6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2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9964"/>
            <a:ext cx="10515600" cy="48072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Simulation of dispersion of a broadband signal in a waveguide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2643"/>
            <a:ext cx="10515600" cy="4351338"/>
          </a:xfrm>
        </p:spPr>
        <p:txBody>
          <a:bodyPr numCol="2">
            <a:normAutofit lnSpcReduction="10000"/>
          </a:bodyPr>
          <a:lstStyle/>
          <a:p>
            <a:r>
              <a:rPr lang="en-US" sz="1800" dirty="0"/>
              <a:t>Defining Spatial and Temporal Grids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100" dirty="0" err="1" smtClean="0">
                <a:latin typeface="Bahnschrift Light" panose="020B0502040204020203" pitchFamily="34" charset="0"/>
              </a:rPr>
              <a:t>z_min</a:t>
            </a:r>
            <a:r>
              <a:rPr lang="en-US" sz="1100" dirty="0" smtClean="0">
                <a:latin typeface="Bahnschrift Light" panose="020B0502040204020203" pitchFamily="34" charset="0"/>
              </a:rPr>
              <a:t> = 0.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100" dirty="0" err="1" smtClean="0">
                <a:latin typeface="Bahnschrift Light" panose="020B0502040204020203" pitchFamily="34" charset="0"/>
              </a:rPr>
              <a:t>z_max</a:t>
            </a:r>
            <a:r>
              <a:rPr lang="en-US" sz="1100" dirty="0" smtClean="0">
                <a:latin typeface="Bahnschrift Light" panose="020B0502040204020203" pitchFamily="34" charset="0"/>
              </a:rPr>
              <a:t> = 10.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100" dirty="0" err="1" smtClean="0">
                <a:latin typeface="Bahnschrift Light" panose="020B0502040204020203" pitchFamily="34" charset="0"/>
              </a:rPr>
              <a:t>z_step</a:t>
            </a:r>
            <a:r>
              <a:rPr lang="en-US" sz="1100" dirty="0" smtClean="0">
                <a:latin typeface="Bahnschrift Light" panose="020B0502040204020203" pitchFamily="34" charset="0"/>
              </a:rPr>
              <a:t> = 1.0e-3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100" dirty="0" smtClean="0">
                <a:latin typeface="Bahnschrift Light" panose="020B0502040204020203" pitchFamily="34" charset="0"/>
              </a:rPr>
              <a:t>z = 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np.arange</a:t>
            </a:r>
            <a:r>
              <a:rPr lang="en-US" sz="1100" dirty="0" smtClean="0">
                <a:latin typeface="Bahnschrift Light" panose="020B0502040204020203" pitchFamily="34" charset="0"/>
              </a:rPr>
              <a:t>(</a:t>
            </a:r>
            <a:r>
              <a:rPr lang="en-US" sz="1100" dirty="0" err="1" smtClean="0">
                <a:latin typeface="Bahnschrift Light" panose="020B0502040204020203" pitchFamily="34" charset="0"/>
              </a:rPr>
              <a:t>z_min</a:t>
            </a:r>
            <a:r>
              <a:rPr lang="en-US" sz="1100" dirty="0" smtClean="0">
                <a:latin typeface="Bahnschrift Light" panose="020B0502040204020203" pitchFamily="34" charset="0"/>
              </a:rPr>
              <a:t>, </a:t>
            </a:r>
            <a:r>
              <a:rPr lang="en-US" sz="1100" dirty="0" err="1" smtClean="0">
                <a:latin typeface="Bahnschrift Light" panose="020B0502040204020203" pitchFamily="34" charset="0"/>
              </a:rPr>
              <a:t>z_max</a:t>
            </a:r>
            <a:r>
              <a:rPr lang="en-US" sz="1100" dirty="0" smtClean="0">
                <a:latin typeface="Bahnschrift Light" panose="020B0502040204020203" pitchFamily="34" charset="0"/>
              </a:rPr>
              <a:t>, </a:t>
            </a:r>
            <a:r>
              <a:rPr lang="en-US" sz="1100" dirty="0" err="1" smtClean="0">
                <a:latin typeface="Bahnschrift Light" panose="020B0502040204020203" pitchFamily="34" charset="0"/>
              </a:rPr>
              <a:t>z_step</a:t>
            </a:r>
            <a:r>
              <a:rPr lang="en-US" sz="1100" dirty="0" smtClean="0">
                <a:latin typeface="Bahnschrift Light" panose="020B0502040204020203" pitchFamily="34" charset="0"/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100" dirty="0" smtClean="0">
              <a:latin typeface="Bahnschrift Light" panose="020B0502040204020203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100" dirty="0" err="1" smtClean="0">
                <a:latin typeface="Bahnschrift Light" panose="020B0502040204020203" pitchFamily="34" charset="0"/>
              </a:rPr>
              <a:t>t_min</a:t>
            </a:r>
            <a:r>
              <a:rPr lang="en-US" sz="1100" dirty="0" smtClean="0">
                <a:latin typeface="Bahnschrift Light" panose="020B0502040204020203" pitchFamily="34" charset="0"/>
              </a:rPr>
              <a:t> = 0.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100" dirty="0" err="1" smtClean="0">
                <a:latin typeface="Bahnschrift Light" panose="020B0502040204020203" pitchFamily="34" charset="0"/>
              </a:rPr>
              <a:t>t_max</a:t>
            </a:r>
            <a:r>
              <a:rPr lang="en-US" sz="1100" dirty="0" smtClean="0">
                <a:latin typeface="Bahnschrift Light" panose="020B0502040204020203" pitchFamily="34" charset="0"/>
              </a:rPr>
              <a:t> = 7.0e-8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100" dirty="0" err="1" smtClean="0">
                <a:latin typeface="Bahnschrift Light" panose="020B0502040204020203" pitchFamily="34" charset="0"/>
              </a:rPr>
              <a:t>t_step</a:t>
            </a:r>
            <a:r>
              <a:rPr lang="en-US" sz="1100" dirty="0" smtClean="0">
                <a:latin typeface="Bahnschrift Light" panose="020B0502040204020203" pitchFamily="34" charset="0"/>
              </a:rPr>
              <a:t> = 1.0e-10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100" dirty="0" smtClean="0">
                <a:latin typeface="Bahnschrift Light" panose="020B0502040204020203" pitchFamily="34" charset="0"/>
              </a:rPr>
              <a:t>t = 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np.arange</a:t>
            </a:r>
            <a:r>
              <a:rPr lang="en-US" sz="1100" dirty="0" smtClean="0">
                <a:latin typeface="Bahnschrift Light" panose="020B0502040204020203" pitchFamily="34" charset="0"/>
              </a:rPr>
              <a:t>(</a:t>
            </a:r>
            <a:r>
              <a:rPr lang="en-US" sz="1100" dirty="0" err="1" smtClean="0">
                <a:latin typeface="Bahnschrift Light" panose="020B0502040204020203" pitchFamily="34" charset="0"/>
              </a:rPr>
              <a:t>t_min</a:t>
            </a:r>
            <a:r>
              <a:rPr lang="en-US" sz="1100" dirty="0" smtClean="0">
                <a:latin typeface="Bahnschrift Light" panose="020B0502040204020203" pitchFamily="34" charset="0"/>
              </a:rPr>
              <a:t>, </a:t>
            </a:r>
            <a:r>
              <a:rPr lang="en-US" sz="1100" dirty="0" err="1" smtClean="0">
                <a:latin typeface="Bahnschrift Light" panose="020B0502040204020203" pitchFamily="34" charset="0"/>
              </a:rPr>
              <a:t>t_max</a:t>
            </a:r>
            <a:r>
              <a:rPr lang="en-US" sz="1100" dirty="0" smtClean="0">
                <a:latin typeface="Bahnschrift Light" panose="020B0502040204020203" pitchFamily="34" charset="0"/>
              </a:rPr>
              <a:t>, </a:t>
            </a:r>
            <a:r>
              <a:rPr lang="en-US" sz="1100" dirty="0" err="1" smtClean="0">
                <a:latin typeface="Bahnschrift Light" panose="020B0502040204020203" pitchFamily="34" charset="0"/>
              </a:rPr>
              <a:t>t_step</a:t>
            </a:r>
            <a:r>
              <a:rPr lang="en-US" sz="1100" dirty="0" smtClean="0">
                <a:latin typeface="Bahnschrift Light" panose="020B0502040204020203" pitchFamily="34" charset="0"/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100" dirty="0" err="1" smtClean="0">
                <a:latin typeface="Bahnschrift Light" panose="020B0502040204020203" pitchFamily="34" charset="0"/>
              </a:rPr>
              <a:t>t_indices</a:t>
            </a:r>
            <a:r>
              <a:rPr lang="en-US" sz="1100" dirty="0" smtClean="0">
                <a:latin typeface="Bahnschrift Light" panose="020B0502040204020203" pitchFamily="34" charset="0"/>
              </a:rPr>
              <a:t> = 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np.arange</a:t>
            </a:r>
            <a:r>
              <a:rPr lang="en-US" sz="1100" dirty="0" smtClean="0">
                <a:latin typeface="Bahnschrift Light" panose="020B0502040204020203" pitchFamily="34" charset="0"/>
              </a:rPr>
              <a:t>(</a:t>
            </a:r>
            <a:r>
              <a:rPr lang="en-US" sz="1100" dirty="0" err="1" smtClean="0">
                <a:latin typeface="Bahnschrift Light" panose="020B0502040204020203" pitchFamily="34" charset="0"/>
              </a:rPr>
              <a:t>t.size</a:t>
            </a:r>
            <a:r>
              <a:rPr lang="en-US" sz="1100" dirty="0" smtClean="0">
                <a:latin typeface="Bahnschrift Light" panose="020B0502040204020203" pitchFamily="34" charset="0"/>
              </a:rPr>
              <a:t>)</a:t>
            </a:r>
          </a:p>
          <a:p>
            <a:r>
              <a:rPr lang="en-US" sz="1800" dirty="0" smtClean="0"/>
              <a:t>Frequency Domain Setup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 err="1" smtClean="0">
                <a:latin typeface="Bahnschrift Light" panose="020B0502040204020203" pitchFamily="34" charset="0"/>
              </a:rPr>
              <a:t>f_s</a:t>
            </a:r>
            <a:r>
              <a:rPr lang="en-US" sz="1100" dirty="0" smtClean="0">
                <a:latin typeface="Bahnschrift Light" panose="020B0502040204020203" pitchFamily="34" charset="0"/>
              </a:rPr>
              <a:t> = 1/</a:t>
            </a:r>
            <a:r>
              <a:rPr lang="en-US" sz="1100" dirty="0" err="1" smtClean="0">
                <a:latin typeface="Bahnschrift Light" panose="020B0502040204020203" pitchFamily="34" charset="0"/>
              </a:rPr>
              <a:t>t_step</a:t>
            </a:r>
            <a:endParaRPr lang="en-US" sz="1100" dirty="0" smtClean="0">
              <a:latin typeface="Bahnschrift Light" panose="020B0502040204020203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 err="1" smtClean="0">
                <a:latin typeface="Bahnschrift Light" panose="020B0502040204020203" pitchFamily="34" charset="0"/>
              </a:rPr>
              <a:t>f_step</a:t>
            </a:r>
            <a:r>
              <a:rPr lang="en-US" sz="1100" dirty="0" smtClean="0">
                <a:latin typeface="Bahnschrift Light" panose="020B0502040204020203" pitchFamily="34" charset="0"/>
              </a:rPr>
              <a:t> = </a:t>
            </a:r>
            <a:r>
              <a:rPr lang="en-US" sz="1100" dirty="0" err="1" smtClean="0">
                <a:latin typeface="Bahnschrift Light" panose="020B0502040204020203" pitchFamily="34" charset="0"/>
              </a:rPr>
              <a:t>f_s</a:t>
            </a:r>
            <a:r>
              <a:rPr lang="en-US" sz="1100" dirty="0" smtClean="0">
                <a:latin typeface="Bahnschrift Light" panose="020B0502040204020203" pitchFamily="34" charset="0"/>
              </a:rPr>
              <a:t>/</a:t>
            </a:r>
            <a:r>
              <a:rPr lang="en-US" sz="1100" dirty="0" err="1" smtClean="0">
                <a:latin typeface="Bahnschrift Light" panose="020B0502040204020203" pitchFamily="34" charset="0"/>
              </a:rPr>
              <a:t>t.size</a:t>
            </a:r>
            <a:endParaRPr lang="en-US" sz="1100" dirty="0" smtClean="0">
              <a:latin typeface="Bahnschrift Light" panose="020B0502040204020203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sz="1100" dirty="0" smtClean="0">
              <a:latin typeface="Bahnschrift Light" panose="020B0502040204020203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 smtClean="0">
                <a:latin typeface="Bahnschrift Light" panose="020B0502040204020203" pitchFamily="34" charset="0"/>
              </a:rPr>
              <a:t>f_0 = 3.0e9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 smtClean="0">
                <a:latin typeface="Bahnschrift Light" panose="020B0502040204020203" pitchFamily="34" charset="0"/>
              </a:rPr>
              <a:t>sigma_f_0 = 0.3e9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 err="1" smtClean="0">
                <a:latin typeface="Bahnschrift Light" panose="020B0502040204020203" pitchFamily="34" charset="0"/>
              </a:rPr>
              <a:t>f_c</a:t>
            </a:r>
            <a:r>
              <a:rPr lang="en-US" sz="1100" dirty="0" smtClean="0">
                <a:latin typeface="Bahnschrift Light" panose="020B0502040204020203" pitchFamily="34" charset="0"/>
              </a:rPr>
              <a:t> = 2.0e9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100" dirty="0" smtClean="0">
              <a:latin typeface="Bahnschrift Light" panose="020B0502040204020203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 err="1" smtClean="0">
                <a:latin typeface="Bahnschrift Light" panose="020B0502040204020203" pitchFamily="34" charset="0"/>
              </a:rPr>
              <a:t>freqs</a:t>
            </a:r>
            <a:r>
              <a:rPr lang="en-US" sz="1100" dirty="0" smtClean="0">
                <a:latin typeface="Bahnschrift Light" panose="020B0502040204020203" pitchFamily="34" charset="0"/>
              </a:rPr>
              <a:t> = 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np.fft.ifftshift</a:t>
            </a:r>
            <a:r>
              <a:rPr lang="en-US" sz="1100" dirty="0" smtClean="0">
                <a:latin typeface="Bahnschrift Light" panose="020B0502040204020203" pitchFamily="34" charset="0"/>
              </a:rPr>
              <a:t>(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np.fft.fftfreq</a:t>
            </a:r>
            <a:r>
              <a:rPr lang="en-US" sz="1100" dirty="0" smtClean="0">
                <a:latin typeface="Bahnschrift Light" panose="020B0502040204020203" pitchFamily="34" charset="0"/>
              </a:rPr>
              <a:t>(</a:t>
            </a:r>
            <a:r>
              <a:rPr lang="en-US" sz="1100" dirty="0" err="1" smtClean="0">
                <a:latin typeface="Bahnschrift Light" panose="020B0502040204020203" pitchFamily="34" charset="0"/>
              </a:rPr>
              <a:t>t.size</a:t>
            </a:r>
            <a:r>
              <a:rPr lang="en-US" sz="1100" dirty="0" smtClean="0">
                <a:latin typeface="Bahnschrift Light" panose="020B0502040204020203" pitchFamily="34" charset="0"/>
              </a:rPr>
              <a:t>, d=</a:t>
            </a:r>
            <a:r>
              <a:rPr lang="en-US" sz="1100" dirty="0" err="1" smtClean="0">
                <a:latin typeface="Bahnschrift Light" panose="020B0502040204020203" pitchFamily="34" charset="0"/>
              </a:rPr>
              <a:t>t_step</a:t>
            </a:r>
            <a:r>
              <a:rPr lang="en-US" sz="1100" dirty="0" smtClean="0">
                <a:latin typeface="Bahnschrift Light" panose="020B0502040204020203" pitchFamily="34" charset="0"/>
              </a:rPr>
              <a:t>))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 err="1" smtClean="0">
                <a:latin typeface="Bahnschrift Light" panose="020B0502040204020203" pitchFamily="34" charset="0"/>
              </a:rPr>
              <a:t>spect</a:t>
            </a:r>
            <a:r>
              <a:rPr lang="en-US" sz="1100" dirty="0" smtClean="0">
                <a:latin typeface="Bahnschrift Light" panose="020B0502040204020203" pitchFamily="34" charset="0"/>
              </a:rPr>
              <a:t> = </a:t>
            </a:r>
            <a:r>
              <a:rPr lang="en-US" sz="1100" dirty="0" err="1" smtClean="0">
                <a:latin typeface="Bahnschrift Light" panose="020B0502040204020203" pitchFamily="34" charset="0"/>
              </a:rPr>
              <a:t>sg.windows.gaussian</a:t>
            </a:r>
            <a:r>
              <a:rPr lang="en-US" sz="1100" dirty="0" smtClean="0">
                <a:latin typeface="Bahnschrift Light" panose="020B0502040204020203" pitchFamily="34" charset="0"/>
              </a:rPr>
              <a:t>(</a:t>
            </a:r>
            <a:r>
              <a:rPr lang="en-US" sz="1100" dirty="0" err="1" smtClean="0">
                <a:latin typeface="Bahnschrift Light" panose="020B0502040204020203" pitchFamily="34" charset="0"/>
              </a:rPr>
              <a:t>t.size</a:t>
            </a:r>
            <a:r>
              <a:rPr lang="en-US" sz="1100" dirty="0" smtClean="0">
                <a:latin typeface="Bahnschrift Light" panose="020B0502040204020203" pitchFamily="34" charset="0"/>
              </a:rPr>
              <a:t>, </a:t>
            </a:r>
            <a:r>
              <a:rPr lang="en-US" sz="1100" dirty="0" err="1" smtClean="0">
                <a:latin typeface="Bahnschrift Light" panose="020B0502040204020203" pitchFamily="34" charset="0"/>
              </a:rPr>
              <a:t>std</a:t>
            </a:r>
            <a:r>
              <a:rPr lang="en-US" sz="1100" dirty="0" smtClean="0">
                <a:latin typeface="Bahnschrift Light" panose="020B0502040204020203" pitchFamily="34" charset="0"/>
              </a:rPr>
              <a:t>=sigma_f_0/</a:t>
            </a:r>
            <a:r>
              <a:rPr lang="en-US" sz="1100" dirty="0" err="1" smtClean="0">
                <a:latin typeface="Bahnschrift Light" panose="020B0502040204020203" pitchFamily="34" charset="0"/>
              </a:rPr>
              <a:t>f_step</a:t>
            </a:r>
            <a:r>
              <a:rPr lang="en-US" sz="1100" dirty="0" smtClean="0">
                <a:latin typeface="Bahnschrift Light" panose="020B0502040204020203" pitchFamily="34" charset="0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 err="1" smtClean="0">
                <a:latin typeface="Bahnschrift Light" panose="020B0502040204020203" pitchFamily="34" charset="0"/>
              </a:rPr>
              <a:t>spect</a:t>
            </a:r>
            <a:r>
              <a:rPr lang="en-US" sz="1100" dirty="0" smtClean="0">
                <a:latin typeface="Bahnschrift Light" panose="020B0502040204020203" pitchFamily="34" charset="0"/>
              </a:rPr>
              <a:t> = 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np.convolve</a:t>
            </a:r>
            <a:r>
              <a:rPr lang="en-US" sz="1100" dirty="0" smtClean="0">
                <a:latin typeface="Bahnschrift Light" panose="020B0502040204020203" pitchFamily="34" charset="0"/>
              </a:rPr>
              <a:t>(</a:t>
            </a:r>
            <a:r>
              <a:rPr lang="en-US" sz="1100" dirty="0" err="1" smtClean="0">
                <a:latin typeface="Bahnschrift Light" panose="020B0502040204020203" pitchFamily="34" charset="0"/>
              </a:rPr>
              <a:t>f_step</a:t>
            </a:r>
            <a:r>
              <a:rPr lang="en-US" sz="1100" dirty="0" smtClean="0">
                <a:latin typeface="Bahnschrift Light" panose="020B0502040204020203" pitchFamily="34" charset="0"/>
              </a:rPr>
              <a:t>/(2*sigma_f_0*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np.sqrt</a:t>
            </a:r>
            <a:r>
              <a:rPr lang="en-US" sz="1100" dirty="0" smtClean="0">
                <a:latin typeface="Bahnschrift Light" panose="020B0502040204020203" pitchFamily="34" charset="0"/>
              </a:rPr>
              <a:t>(2*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np.pi</a:t>
            </a:r>
            <a:r>
              <a:rPr lang="en-US" sz="1100" dirty="0" smtClean="0">
                <a:latin typeface="Bahnschrift Light" panose="020B0502040204020203" pitchFamily="34" charset="0"/>
              </a:rPr>
              <a:t>)) *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 smtClean="0">
                <a:latin typeface="Bahnschrift Light" panose="020B0502040204020203" pitchFamily="34" charset="0"/>
              </a:rPr>
              <a:t>                    (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np.abs</a:t>
            </a:r>
            <a:r>
              <a:rPr lang="en-US" sz="1100" dirty="0" smtClean="0">
                <a:latin typeface="Bahnschrift Light" panose="020B0502040204020203" pitchFamily="34" charset="0"/>
              </a:rPr>
              <a:t>(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np.abs</a:t>
            </a:r>
            <a:r>
              <a:rPr lang="en-US" sz="1100" dirty="0" smtClean="0">
                <a:latin typeface="Bahnschrift Light" panose="020B0502040204020203" pitchFamily="34" charset="0"/>
              </a:rPr>
              <a:t>(</a:t>
            </a:r>
            <a:r>
              <a:rPr lang="en-US" sz="1100" dirty="0" err="1" smtClean="0">
                <a:latin typeface="Bahnschrift Light" panose="020B0502040204020203" pitchFamily="34" charset="0"/>
              </a:rPr>
              <a:t>freqs</a:t>
            </a:r>
            <a:r>
              <a:rPr lang="en-US" sz="1100" dirty="0" smtClean="0">
                <a:latin typeface="Bahnschrift Light" panose="020B0502040204020203" pitchFamily="34" charset="0"/>
              </a:rPr>
              <a:t>) - f_0) &lt; </a:t>
            </a:r>
            <a:r>
              <a:rPr lang="en-US" sz="1100" dirty="0" err="1" smtClean="0">
                <a:latin typeface="Bahnschrift Light" panose="020B0502040204020203" pitchFamily="34" charset="0"/>
              </a:rPr>
              <a:t>f_step</a:t>
            </a:r>
            <a:r>
              <a:rPr lang="en-US" sz="1100" dirty="0" smtClean="0">
                <a:latin typeface="Bahnschrift Light" panose="020B0502040204020203" pitchFamily="34" charset="0"/>
              </a:rPr>
              <a:t>/2), </a:t>
            </a:r>
            <a:r>
              <a:rPr lang="en-US" sz="1100" dirty="0" err="1" smtClean="0">
                <a:latin typeface="Bahnschrift Light" panose="020B0502040204020203" pitchFamily="34" charset="0"/>
              </a:rPr>
              <a:t>spect</a:t>
            </a:r>
            <a:r>
              <a:rPr lang="en-US" sz="1100" dirty="0" smtClean="0">
                <a:latin typeface="Bahnschrift Light" panose="020B0502040204020203" pitchFamily="34" charset="0"/>
              </a:rPr>
              <a:t>, mode='same')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050" dirty="0" smtClean="0">
              <a:latin typeface="Bahnschrift Light" panose="020B0502040204020203" pitchFamily="34" charset="0"/>
            </a:endParaRPr>
          </a:p>
          <a:p>
            <a:r>
              <a:rPr lang="en-US" sz="1800" dirty="0"/>
              <a:t>Non-Dispersive Wave </a:t>
            </a:r>
            <a:r>
              <a:rPr lang="en-US" sz="1800" dirty="0" smtClean="0"/>
              <a:t>Calculation</a:t>
            </a:r>
          </a:p>
          <a:p>
            <a:pPr marL="457200" lvl="1" indent="0">
              <a:buNone/>
            </a:pPr>
            <a:r>
              <a:rPr lang="en-US" sz="1100" dirty="0" smtClean="0">
                <a:latin typeface="Bahnschrift Light" panose="020B0502040204020203" pitchFamily="34" charset="0"/>
              </a:rPr>
              <a:t>k_1 = 2*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np.pi</a:t>
            </a:r>
            <a:r>
              <a:rPr lang="en-US" sz="1100" dirty="0" smtClean="0">
                <a:latin typeface="Bahnschrift Light" panose="020B0502040204020203" pitchFamily="34" charset="0"/>
              </a:rPr>
              <a:t>*</a:t>
            </a:r>
            <a:r>
              <a:rPr lang="en-US" sz="1100" dirty="0" err="1" smtClean="0">
                <a:latin typeface="Bahnschrift Light" panose="020B0502040204020203" pitchFamily="34" charset="0"/>
              </a:rPr>
              <a:t>freqs</a:t>
            </a:r>
            <a:r>
              <a:rPr lang="en-US" sz="1100" dirty="0" smtClean="0">
                <a:latin typeface="Bahnschrift Light" panose="020B0502040204020203" pitchFamily="34" charset="0"/>
              </a:rPr>
              <a:t>/c</a:t>
            </a:r>
          </a:p>
          <a:p>
            <a:pPr marL="457200" lvl="1" indent="0">
              <a:buNone/>
            </a:pPr>
            <a:endParaRPr lang="en-US" sz="1100" dirty="0" smtClean="0">
              <a:latin typeface="Bahnschrift Light" panose="020B0502040204020203" pitchFamily="34" charset="0"/>
            </a:endParaRPr>
          </a:p>
          <a:p>
            <a:pPr marL="457200" lvl="1" indent="0">
              <a:buNone/>
            </a:pPr>
            <a:r>
              <a:rPr lang="en-US" sz="1100" dirty="0" smtClean="0">
                <a:latin typeface="Bahnschrift Light" panose="020B0502040204020203" pitchFamily="34" charset="0"/>
              </a:rPr>
              <a:t>H_1 = 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np.exp</a:t>
            </a:r>
            <a:r>
              <a:rPr lang="en-US" sz="1100" dirty="0" smtClean="0">
                <a:latin typeface="Bahnschrift Light" panose="020B0502040204020203" pitchFamily="34" charset="0"/>
              </a:rPr>
              <a:t>(-1j*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np.outer</a:t>
            </a:r>
            <a:r>
              <a:rPr lang="en-US" sz="1100" dirty="0" smtClean="0">
                <a:latin typeface="Bahnschrift Light" panose="020B0502040204020203" pitchFamily="34" charset="0"/>
              </a:rPr>
              <a:t>(z, k_1))</a:t>
            </a:r>
          </a:p>
          <a:p>
            <a:pPr marL="457200" lvl="1" indent="0">
              <a:buNone/>
            </a:pPr>
            <a:r>
              <a:rPr lang="en-US" sz="1100" dirty="0" smtClean="0">
                <a:latin typeface="Bahnschrift Light" panose="020B0502040204020203" pitchFamily="34" charset="0"/>
              </a:rPr>
              <a:t>E_1 = 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np.fft.ifft</a:t>
            </a:r>
            <a:r>
              <a:rPr lang="en-US" sz="1100" dirty="0" smtClean="0">
                <a:latin typeface="Bahnschrift Light" panose="020B0502040204020203" pitchFamily="34" charset="0"/>
              </a:rPr>
              <a:t>(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np.fft.fftshift</a:t>
            </a:r>
            <a:r>
              <a:rPr lang="en-US" sz="1100" dirty="0" smtClean="0">
                <a:latin typeface="Bahnschrift Light" panose="020B0502040204020203" pitchFamily="34" charset="0"/>
              </a:rPr>
              <a:t>(H_1*</a:t>
            </a:r>
            <a:r>
              <a:rPr lang="en-US" sz="1100" dirty="0" err="1" smtClean="0">
                <a:latin typeface="Bahnschrift Light" panose="020B0502040204020203" pitchFamily="34" charset="0"/>
              </a:rPr>
              <a:t>spect</a:t>
            </a:r>
            <a:r>
              <a:rPr lang="en-US" sz="1100" dirty="0" smtClean="0">
                <a:latin typeface="Bahnschrift Light" panose="020B0502040204020203" pitchFamily="34" charset="0"/>
              </a:rPr>
              <a:t>, axes=1), norm='forward')</a:t>
            </a:r>
          </a:p>
          <a:p>
            <a:pPr marL="457200" lvl="1" indent="0">
              <a:buNone/>
            </a:pPr>
            <a:endParaRPr lang="en-US" sz="1100" dirty="0">
              <a:latin typeface="Bahnschrift Light" panose="020B0502040204020203" pitchFamily="34" charset="0"/>
            </a:endParaRPr>
          </a:p>
          <a:p>
            <a:r>
              <a:rPr lang="en-US" sz="1800" dirty="0"/>
              <a:t>Dispersive Wave </a:t>
            </a:r>
            <a:r>
              <a:rPr lang="en-US" sz="1800" dirty="0" smtClean="0"/>
              <a:t>Calculation</a:t>
            </a:r>
          </a:p>
          <a:p>
            <a:pPr marL="457200" lvl="1" indent="0">
              <a:buNone/>
            </a:pPr>
            <a:r>
              <a:rPr lang="en-US" sz="1100" dirty="0" err="1" smtClean="0">
                <a:latin typeface="Bahnschrift Light" panose="020B0502040204020203" pitchFamily="34" charset="0"/>
              </a:rPr>
              <a:t>k_low</a:t>
            </a:r>
            <a:r>
              <a:rPr lang="en-US" sz="1100" dirty="0" smtClean="0">
                <a:latin typeface="Bahnschrift Light" panose="020B0502040204020203" pitchFamily="34" charset="0"/>
              </a:rPr>
              <a:t> = 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np.array</a:t>
            </a:r>
            <a:r>
              <a:rPr lang="en-US" sz="1100" dirty="0" smtClean="0">
                <a:latin typeface="Bahnschrift Light" panose="020B0502040204020203" pitchFamily="34" charset="0"/>
              </a:rPr>
              <a:t>(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np.abs</a:t>
            </a:r>
            <a:r>
              <a:rPr lang="en-US" sz="1100" dirty="0" smtClean="0">
                <a:latin typeface="Bahnschrift Light" panose="020B0502040204020203" pitchFamily="34" charset="0"/>
              </a:rPr>
              <a:t>(</a:t>
            </a:r>
            <a:r>
              <a:rPr lang="en-US" sz="1100" dirty="0" err="1" smtClean="0">
                <a:latin typeface="Bahnschrift Light" panose="020B0502040204020203" pitchFamily="34" charset="0"/>
              </a:rPr>
              <a:t>freqs</a:t>
            </a:r>
            <a:r>
              <a:rPr lang="en-US" sz="1100" dirty="0" smtClean="0">
                <a:latin typeface="Bahnschrift Light" panose="020B0502040204020203" pitchFamily="34" charset="0"/>
              </a:rPr>
              <a:t>) &lt; </a:t>
            </a:r>
            <a:r>
              <a:rPr lang="en-US" sz="1100" dirty="0" err="1" smtClean="0">
                <a:latin typeface="Bahnschrift Light" panose="020B0502040204020203" pitchFamily="34" charset="0"/>
              </a:rPr>
              <a:t>f_c</a:t>
            </a:r>
            <a:r>
              <a:rPr lang="en-US" sz="1100" dirty="0" smtClean="0">
                <a:latin typeface="Bahnschrift Light" panose="020B0502040204020203" pitchFamily="34" charset="0"/>
              </a:rPr>
              <a:t>, </a:t>
            </a:r>
            <a:r>
              <a:rPr lang="en-US" sz="1100" dirty="0" err="1" smtClean="0">
                <a:latin typeface="Bahnschrift Light" panose="020B0502040204020203" pitchFamily="34" charset="0"/>
              </a:rPr>
              <a:t>dtype</a:t>
            </a:r>
            <a:r>
              <a:rPr lang="en-US" sz="1100" dirty="0" smtClean="0">
                <a:latin typeface="Bahnschrift Light" panose="020B0502040204020203" pitchFamily="34" charset="0"/>
              </a:rPr>
              <a:t>=complex)</a:t>
            </a:r>
          </a:p>
          <a:p>
            <a:pPr marL="457200" lvl="1" indent="0">
              <a:buNone/>
            </a:pPr>
            <a:r>
              <a:rPr lang="en-US" sz="1100" dirty="0" err="1" smtClean="0">
                <a:latin typeface="Bahnschrift Light" panose="020B0502040204020203" pitchFamily="34" charset="0"/>
              </a:rPr>
              <a:t>k_low</a:t>
            </a:r>
            <a:r>
              <a:rPr lang="en-US" sz="1100" dirty="0" smtClean="0">
                <a:latin typeface="Bahnschrift Light" panose="020B0502040204020203" pitchFamily="34" charset="0"/>
              </a:rPr>
              <a:t> *= -2j*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np.pi</a:t>
            </a:r>
            <a:r>
              <a:rPr lang="en-US" sz="1100" dirty="0" smtClean="0">
                <a:latin typeface="Bahnschrift Light" panose="020B0502040204020203" pitchFamily="34" charset="0"/>
              </a:rPr>
              <a:t>*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np.sqrt</a:t>
            </a:r>
            <a:r>
              <a:rPr lang="en-US" sz="1100" dirty="0" smtClean="0">
                <a:latin typeface="Bahnschrift Light" panose="020B0502040204020203" pitchFamily="34" charset="0"/>
              </a:rPr>
              <a:t>(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np.abs</a:t>
            </a:r>
            <a:r>
              <a:rPr lang="en-US" sz="1100" dirty="0" smtClean="0">
                <a:latin typeface="Bahnschrift Light" panose="020B0502040204020203" pitchFamily="34" charset="0"/>
              </a:rPr>
              <a:t>(</a:t>
            </a:r>
            <a:r>
              <a:rPr lang="en-US" sz="1100" dirty="0" err="1" smtClean="0">
                <a:latin typeface="Bahnschrift Light" panose="020B0502040204020203" pitchFamily="34" charset="0"/>
              </a:rPr>
              <a:t>f_c</a:t>
            </a:r>
            <a:r>
              <a:rPr lang="en-US" sz="1100" dirty="0" smtClean="0">
                <a:latin typeface="Bahnschrift Light" panose="020B0502040204020203" pitchFamily="34" charset="0"/>
              </a:rPr>
              <a:t>**2-freqs**2))/c</a:t>
            </a:r>
          </a:p>
          <a:p>
            <a:pPr marL="457200" lvl="1" indent="0">
              <a:buNone/>
            </a:pPr>
            <a:r>
              <a:rPr lang="en-US" sz="1100" dirty="0" err="1" smtClean="0">
                <a:latin typeface="Bahnschrift Light" panose="020B0502040204020203" pitchFamily="34" charset="0"/>
              </a:rPr>
              <a:t>k_hi</a:t>
            </a:r>
            <a:r>
              <a:rPr lang="en-US" sz="1100" dirty="0" smtClean="0">
                <a:latin typeface="Bahnschrift Light" panose="020B0502040204020203" pitchFamily="34" charset="0"/>
              </a:rPr>
              <a:t> = 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np.array</a:t>
            </a:r>
            <a:r>
              <a:rPr lang="en-US" sz="1100" dirty="0" smtClean="0">
                <a:latin typeface="Bahnschrift Light" panose="020B0502040204020203" pitchFamily="34" charset="0"/>
              </a:rPr>
              <a:t>(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np.abs</a:t>
            </a:r>
            <a:r>
              <a:rPr lang="en-US" sz="1100" dirty="0" smtClean="0">
                <a:latin typeface="Bahnschrift Light" panose="020B0502040204020203" pitchFamily="34" charset="0"/>
              </a:rPr>
              <a:t>(</a:t>
            </a:r>
            <a:r>
              <a:rPr lang="en-US" sz="1100" dirty="0" err="1" smtClean="0">
                <a:latin typeface="Bahnschrift Light" panose="020B0502040204020203" pitchFamily="34" charset="0"/>
              </a:rPr>
              <a:t>freqs</a:t>
            </a:r>
            <a:r>
              <a:rPr lang="en-US" sz="1100" dirty="0" smtClean="0">
                <a:latin typeface="Bahnschrift Light" panose="020B0502040204020203" pitchFamily="34" charset="0"/>
              </a:rPr>
              <a:t>) &gt;= </a:t>
            </a:r>
            <a:r>
              <a:rPr lang="en-US" sz="1100" dirty="0" err="1" smtClean="0">
                <a:latin typeface="Bahnschrift Light" panose="020B0502040204020203" pitchFamily="34" charset="0"/>
              </a:rPr>
              <a:t>f_c</a:t>
            </a:r>
            <a:r>
              <a:rPr lang="en-US" sz="1100" dirty="0" smtClean="0">
                <a:latin typeface="Bahnschrift Light" panose="020B0502040204020203" pitchFamily="34" charset="0"/>
              </a:rPr>
              <a:t>, </a:t>
            </a:r>
            <a:r>
              <a:rPr lang="en-US" sz="1100" dirty="0" err="1" smtClean="0">
                <a:latin typeface="Bahnschrift Light" panose="020B0502040204020203" pitchFamily="34" charset="0"/>
              </a:rPr>
              <a:t>dtype</a:t>
            </a:r>
            <a:r>
              <a:rPr lang="en-US" sz="1100" dirty="0" smtClean="0">
                <a:latin typeface="Bahnschrift Light" panose="020B0502040204020203" pitchFamily="34" charset="0"/>
              </a:rPr>
              <a:t>=complex)</a:t>
            </a:r>
          </a:p>
          <a:p>
            <a:pPr marL="457200" lvl="1" indent="0">
              <a:buNone/>
            </a:pPr>
            <a:r>
              <a:rPr lang="en-US" sz="1100" dirty="0" err="1" smtClean="0">
                <a:latin typeface="Bahnschrift Light" panose="020B0502040204020203" pitchFamily="34" charset="0"/>
              </a:rPr>
              <a:t>k_hi</a:t>
            </a:r>
            <a:r>
              <a:rPr lang="en-US" sz="1100" dirty="0" smtClean="0">
                <a:latin typeface="Bahnschrift Light" panose="020B0502040204020203" pitchFamily="34" charset="0"/>
              </a:rPr>
              <a:t> *= 2*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np.pi</a:t>
            </a:r>
            <a:r>
              <a:rPr lang="en-US" sz="1100" dirty="0" smtClean="0">
                <a:latin typeface="Bahnschrift Light" panose="020B0502040204020203" pitchFamily="34" charset="0"/>
              </a:rPr>
              <a:t>*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np.sign</a:t>
            </a:r>
            <a:r>
              <a:rPr lang="en-US" sz="1100" dirty="0" smtClean="0">
                <a:latin typeface="Bahnschrift Light" panose="020B0502040204020203" pitchFamily="34" charset="0"/>
              </a:rPr>
              <a:t>(</a:t>
            </a:r>
            <a:r>
              <a:rPr lang="en-US" sz="1100" dirty="0" err="1" smtClean="0">
                <a:latin typeface="Bahnschrift Light" panose="020B0502040204020203" pitchFamily="34" charset="0"/>
              </a:rPr>
              <a:t>freqs</a:t>
            </a:r>
            <a:r>
              <a:rPr lang="en-US" sz="1100" dirty="0" smtClean="0">
                <a:latin typeface="Bahnschrift Light" panose="020B0502040204020203" pitchFamily="34" charset="0"/>
              </a:rPr>
              <a:t>)*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np.sqrt</a:t>
            </a:r>
            <a:r>
              <a:rPr lang="en-US" sz="1100" dirty="0" smtClean="0">
                <a:latin typeface="Bahnschrift Light" panose="020B0502040204020203" pitchFamily="34" charset="0"/>
              </a:rPr>
              <a:t>(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np.abs</a:t>
            </a:r>
            <a:r>
              <a:rPr lang="en-US" sz="1100" dirty="0" smtClean="0">
                <a:latin typeface="Bahnschrift Light" panose="020B0502040204020203" pitchFamily="34" charset="0"/>
              </a:rPr>
              <a:t>(</a:t>
            </a:r>
            <a:r>
              <a:rPr lang="en-US" sz="1100" dirty="0" err="1" smtClean="0">
                <a:latin typeface="Bahnschrift Light" panose="020B0502040204020203" pitchFamily="34" charset="0"/>
              </a:rPr>
              <a:t>freqs</a:t>
            </a:r>
            <a:r>
              <a:rPr lang="en-US" sz="1100" dirty="0" smtClean="0">
                <a:latin typeface="Bahnschrift Light" panose="020B0502040204020203" pitchFamily="34" charset="0"/>
              </a:rPr>
              <a:t>**2-f_c**2))/c</a:t>
            </a:r>
          </a:p>
          <a:p>
            <a:pPr marL="457200" lvl="1" indent="0">
              <a:buNone/>
            </a:pPr>
            <a:r>
              <a:rPr lang="en-US" sz="1100" dirty="0" smtClean="0">
                <a:latin typeface="Bahnschrift Light" panose="020B0502040204020203" pitchFamily="34" charset="0"/>
              </a:rPr>
              <a:t>k_2 = </a:t>
            </a:r>
            <a:r>
              <a:rPr lang="en-US" sz="1100" dirty="0" err="1" smtClean="0">
                <a:latin typeface="Bahnschrift Light" panose="020B0502040204020203" pitchFamily="34" charset="0"/>
              </a:rPr>
              <a:t>k_low</a:t>
            </a:r>
            <a:r>
              <a:rPr lang="en-US" sz="1100" dirty="0" smtClean="0">
                <a:latin typeface="Bahnschrift Light" panose="020B0502040204020203" pitchFamily="34" charset="0"/>
              </a:rPr>
              <a:t> + </a:t>
            </a:r>
            <a:r>
              <a:rPr lang="en-US" sz="1100" dirty="0" err="1" smtClean="0">
                <a:latin typeface="Bahnschrift Light" panose="020B0502040204020203" pitchFamily="34" charset="0"/>
              </a:rPr>
              <a:t>k_hi</a:t>
            </a:r>
            <a:endParaRPr lang="en-US" sz="1100" dirty="0" smtClean="0">
              <a:latin typeface="Bahnschrift Light" panose="020B0502040204020203" pitchFamily="34" charset="0"/>
            </a:endParaRPr>
          </a:p>
          <a:p>
            <a:pPr marL="457200" lvl="1" indent="0">
              <a:buNone/>
            </a:pPr>
            <a:endParaRPr lang="en-US" sz="1100" dirty="0" smtClean="0">
              <a:latin typeface="Bahnschrift Light" panose="020B0502040204020203" pitchFamily="34" charset="0"/>
            </a:endParaRPr>
          </a:p>
          <a:p>
            <a:pPr marL="457200" lvl="1" indent="0">
              <a:buNone/>
            </a:pPr>
            <a:r>
              <a:rPr lang="en-US" sz="1100" dirty="0" smtClean="0">
                <a:latin typeface="Bahnschrift Light" panose="020B0502040204020203" pitchFamily="34" charset="0"/>
              </a:rPr>
              <a:t>H_2 = 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np.exp</a:t>
            </a:r>
            <a:r>
              <a:rPr lang="en-US" sz="1100" dirty="0" smtClean="0">
                <a:latin typeface="Bahnschrift Light" panose="020B0502040204020203" pitchFamily="34" charset="0"/>
              </a:rPr>
              <a:t>(-1j*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np.outer</a:t>
            </a:r>
            <a:r>
              <a:rPr lang="en-US" sz="1100" dirty="0" smtClean="0">
                <a:latin typeface="Bahnschrift Light" panose="020B0502040204020203" pitchFamily="34" charset="0"/>
              </a:rPr>
              <a:t>(z, k_2))</a:t>
            </a:r>
          </a:p>
          <a:p>
            <a:pPr marL="457200" lvl="1" indent="0">
              <a:buNone/>
            </a:pPr>
            <a:r>
              <a:rPr lang="en-US" sz="1100" dirty="0" smtClean="0">
                <a:latin typeface="Bahnschrift Light" panose="020B0502040204020203" pitchFamily="34" charset="0"/>
              </a:rPr>
              <a:t>E_2 = 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np.fft.ifft</a:t>
            </a:r>
            <a:r>
              <a:rPr lang="en-US" sz="1100" dirty="0" smtClean="0">
                <a:latin typeface="Bahnschrift Light" panose="020B0502040204020203" pitchFamily="34" charset="0"/>
              </a:rPr>
              <a:t>(</a:t>
            </a:r>
            <a:r>
              <a:rPr lang="en-US" sz="1100" dirty="0" err="1" smtClean="0">
                <a:latin typeface="Bahnschrift Light" panose="020B0502040204020203" pitchFamily="34" charset="0"/>
              </a:rPr>
              <a:t>np.fft.fftshift</a:t>
            </a:r>
            <a:r>
              <a:rPr lang="en-US" sz="1100" dirty="0" smtClean="0">
                <a:latin typeface="Bahnschrift Light" panose="020B0502040204020203" pitchFamily="34" charset="0"/>
              </a:rPr>
              <a:t>(H_2*</a:t>
            </a:r>
            <a:r>
              <a:rPr lang="en-US" sz="1100" dirty="0" err="1" smtClean="0">
                <a:latin typeface="Bahnschrift Light" panose="020B0502040204020203" pitchFamily="34" charset="0"/>
              </a:rPr>
              <a:t>spect</a:t>
            </a:r>
            <a:r>
              <a:rPr lang="en-US" sz="1100" dirty="0" smtClean="0">
                <a:latin typeface="Bahnschrift Light" panose="020B0502040204020203" pitchFamily="34" charset="0"/>
              </a:rPr>
              <a:t>, axes=1), norm='forward')</a:t>
            </a:r>
            <a:endParaRPr lang="en-US" sz="1100" dirty="0">
              <a:latin typeface="Bahnschrift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4" y="301931"/>
            <a:ext cx="2743200" cy="6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7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6581"/>
            <a:ext cx="10515600" cy="754944"/>
          </a:xfrm>
        </p:spPr>
        <p:txBody>
          <a:bodyPr>
            <a:normAutofit/>
          </a:bodyPr>
          <a:lstStyle/>
          <a:p>
            <a:r>
              <a:rPr lang="en-US" sz="2400" b="1" dirty="0"/>
              <a:t>Simulation of dispersion of a broadband signal in a waveguide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61742"/>
            <a:ext cx="5486400" cy="41148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1742"/>
            <a:ext cx="5486400" cy="411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4" y="301931"/>
            <a:ext cx="2743200" cy="6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231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Light</vt:lpstr>
      <vt:lpstr>Calibri</vt:lpstr>
      <vt:lpstr>Calibri Light</vt:lpstr>
      <vt:lpstr>Office Theme</vt:lpstr>
      <vt:lpstr>LELEC2350-Electromagnetic Waves</vt:lpstr>
      <vt:lpstr>Simulation of dispersion of a broadband signal in a waveguide</vt:lpstr>
      <vt:lpstr>Simulation of dispersion of a broadband signal in a waveguide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LELEC2350-Electromagnetic Waves</dc:title>
  <dc:creator>Ridge Computer BD</dc:creator>
  <cp:lastModifiedBy>Ridge Computer BD</cp:lastModifiedBy>
  <cp:revision>6</cp:revision>
  <dcterms:created xsi:type="dcterms:W3CDTF">2025-03-05T00:42:22Z</dcterms:created>
  <dcterms:modified xsi:type="dcterms:W3CDTF">2025-03-05T01:33:11Z</dcterms:modified>
</cp:coreProperties>
</file>