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CE7E3-F201-43ED-893E-2752ABB593CF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C8F4-B81C-42CF-8521-957BF43F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C8F4-B81C-42CF-8521-957BF43F90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E792-E0FC-441B-B2FD-9679A64C6416}" type="datetimeFigureOut">
              <a:rPr lang="en-US" smtClean="0"/>
              <a:t>05-Mar-25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0434"/>
            <a:ext cx="9144000" cy="1085128"/>
          </a:xfrm>
        </p:spPr>
        <p:txBody>
          <a:bodyPr>
            <a:normAutofit/>
          </a:bodyPr>
          <a:lstStyle/>
          <a:p>
            <a:r>
              <a:rPr lang="en-US" sz="4800" dirty="0"/>
              <a:t>LELEC2350-Electromagnetic 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3320"/>
            <a:ext cx="9144000" cy="600364"/>
          </a:xfrm>
        </p:spPr>
        <p:txBody>
          <a:bodyPr/>
          <a:lstStyle/>
          <a:p>
            <a:r>
              <a:rPr lang="en-US" dirty="0"/>
              <a:t>Presentation on Dispersion of a broadband signal in a waveguide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3782" y="3158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396510"/>
            <a:ext cx="286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 Member:</a:t>
            </a:r>
          </a:p>
          <a:p>
            <a:endParaRPr lang="en-US" b="1" dirty="0"/>
          </a:p>
          <a:p>
            <a:r>
              <a:rPr lang="en-US" b="1" dirty="0" err="1"/>
              <a:t>Carbonnelle</a:t>
            </a:r>
            <a:r>
              <a:rPr lang="en-US" b="1" dirty="0"/>
              <a:t> </a:t>
            </a:r>
            <a:r>
              <a:rPr lang="en-US" dirty="0"/>
              <a:t>Gautier</a:t>
            </a:r>
          </a:p>
          <a:p>
            <a:pPr fontAlgn="ctr"/>
            <a:r>
              <a:rPr lang="en-US" b="1" dirty="0"/>
              <a:t>Chowdhury </a:t>
            </a:r>
            <a:r>
              <a:rPr lang="en-US" dirty="0"/>
              <a:t>Kamrul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3081" y="4396510"/>
            <a:ext cx="380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Professor:</a:t>
            </a:r>
          </a:p>
          <a:p>
            <a:pPr algn="r"/>
            <a:endParaRPr lang="en-US" b="1" dirty="0"/>
          </a:p>
          <a:p>
            <a:pPr algn="r"/>
            <a:r>
              <a:rPr lang="en-US" b="1" dirty="0" err="1"/>
              <a:t>Craeye</a:t>
            </a:r>
            <a:r>
              <a:rPr lang="en-US" b="1" dirty="0"/>
              <a:t> </a:t>
            </a:r>
            <a:r>
              <a:rPr lang="en-US" dirty="0"/>
              <a:t>Christophe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09964"/>
            <a:ext cx="10515600" cy="480724"/>
          </a:xfrm>
        </p:spPr>
        <p:txBody>
          <a:bodyPr>
            <a:normAutofit/>
          </a:bodyPr>
          <a:lstStyle/>
          <a:p>
            <a:r>
              <a:rPr lang="en-US" sz="2400" b="1" dirty="0"/>
              <a:t>Simulation of dispersion of a broadband signal in a waveguide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2642"/>
            <a:ext cx="10515600" cy="2909869"/>
          </a:xfrm>
        </p:spPr>
        <p:txBody>
          <a:bodyPr numCol="1">
            <a:normAutofit/>
          </a:bodyPr>
          <a:lstStyle/>
          <a:p>
            <a:r>
              <a:rPr lang="en-US" sz="1800" dirty="0"/>
              <a:t>Defining Spatial and Temporal Grids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endParaRPr lang="en-US" sz="800" dirty="0"/>
          </a:p>
          <a:p>
            <a:r>
              <a:rPr lang="en-US" sz="1800" dirty="0"/>
              <a:t>Frequency Domain Setup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100" dirty="0">
              <a:latin typeface="Bahnschrift Light" panose="020B0502040204020203" pitchFamily="34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05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(Non-)Dispersive wavenumber Setup (see 2</a:t>
            </a:r>
            <a:r>
              <a:rPr lang="en-US" sz="1800" baseline="30000" dirty="0"/>
              <a:t>nd</a:t>
            </a:r>
            <a:r>
              <a:rPr lang="en-US" sz="1800" dirty="0"/>
              <a:t> graph)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54E7D-D8F5-4809-8043-8194D6D1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29" y="2298374"/>
            <a:ext cx="8326420" cy="385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870DD-91B4-45BC-81EE-001D53A1A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029" y="2736211"/>
            <a:ext cx="8326421" cy="415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DDA3AA-50B0-4543-BC36-27EDEE5C8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29" y="3519327"/>
            <a:ext cx="8326421" cy="3953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D2E1B4-3159-4C3D-A6AA-EDBE4172D7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029" y="3958690"/>
            <a:ext cx="8326421" cy="363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CF582D-C44F-48B1-821C-12F5A0B5D454}"/>
              </a:ext>
            </a:extLst>
          </p:cNvPr>
          <p:cNvSpPr txBox="1"/>
          <p:nvPr/>
        </p:nvSpPr>
        <p:spPr>
          <a:xfrm>
            <a:off x="450734" y="4900924"/>
            <a:ext cx="50904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dirty="0"/>
          </a:p>
          <a:p>
            <a:pPr lvl="1"/>
            <a:r>
              <a:rPr lang="en-US" b="1" dirty="0"/>
              <a:t>Transfer function in (non-)dispersive media</a:t>
            </a:r>
          </a:p>
          <a:p>
            <a:pPr lvl="1"/>
            <a:endParaRPr lang="en-US" sz="1500" dirty="0">
              <a:latin typeface="Bahnschrift Light" panose="020B0502040204020203" pitchFamily="34" charset="0"/>
            </a:endParaRPr>
          </a:p>
          <a:p>
            <a:pPr lvl="1"/>
            <a:r>
              <a:rPr lang="en-US" sz="1500" dirty="0">
                <a:latin typeface="Bahnschrift Light" panose="020B0502040204020203" pitchFamily="34" charset="0"/>
              </a:rPr>
              <a:t>H = </a:t>
            </a:r>
            <a:r>
              <a:rPr lang="en-US" sz="1500" dirty="0" err="1">
                <a:latin typeface="Bahnschrift Light" panose="020B0502040204020203" pitchFamily="34" charset="0"/>
              </a:rPr>
              <a:t>np.exp</a:t>
            </a:r>
            <a:r>
              <a:rPr lang="en-US" sz="1500" dirty="0">
                <a:latin typeface="Bahnschrift Light" panose="020B0502040204020203" pitchFamily="34" charset="0"/>
              </a:rPr>
              <a:t>(-1j*</a:t>
            </a:r>
            <a:r>
              <a:rPr lang="en-US" sz="1500" dirty="0" err="1">
                <a:latin typeface="Bahnschrift Light" panose="020B0502040204020203" pitchFamily="34" charset="0"/>
              </a:rPr>
              <a:t>np.outer</a:t>
            </a:r>
            <a:r>
              <a:rPr lang="en-US" sz="1500" dirty="0">
                <a:latin typeface="Bahnschrift Light" panose="020B0502040204020203" pitchFamily="34" charset="0"/>
              </a:rPr>
              <a:t>(z, k))</a:t>
            </a:r>
          </a:p>
          <a:p>
            <a:pPr lvl="1"/>
            <a:endParaRPr lang="en-US" sz="15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D6225-F8E9-4E6B-B855-3ECD88015301}"/>
              </a:ext>
            </a:extLst>
          </p:cNvPr>
          <p:cNvSpPr txBox="1"/>
          <p:nvPr/>
        </p:nvSpPr>
        <p:spPr>
          <a:xfrm>
            <a:off x="5260157" y="5208243"/>
            <a:ext cx="58917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/>
              <a:t>Product in frequency domain + IFFT</a:t>
            </a:r>
            <a:endParaRPr lang="en-US" b="1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endParaRPr lang="en-US" sz="1500" dirty="0">
              <a:latin typeface="Bahnschrift Light" panose="020B0502040204020203" pitchFamily="34" charset="0"/>
            </a:endParaRPr>
          </a:p>
          <a:p>
            <a:pPr marL="457200" lvl="1" indent="0">
              <a:buNone/>
            </a:pPr>
            <a:r>
              <a:rPr lang="en-US" sz="1500" dirty="0">
                <a:latin typeface="Bahnschrift Light" panose="020B0502040204020203" pitchFamily="34" charset="0"/>
              </a:rPr>
              <a:t>E = </a:t>
            </a:r>
            <a:r>
              <a:rPr lang="en-US" sz="1500" dirty="0" err="1">
                <a:latin typeface="Bahnschrift Light" panose="020B0502040204020203" pitchFamily="34" charset="0"/>
              </a:rPr>
              <a:t>np.fft.ifft</a:t>
            </a:r>
            <a:r>
              <a:rPr lang="en-US" sz="1500" dirty="0">
                <a:latin typeface="Bahnschrift Light" panose="020B0502040204020203" pitchFamily="34" charset="0"/>
              </a:rPr>
              <a:t>(</a:t>
            </a:r>
            <a:r>
              <a:rPr lang="en-US" sz="1500" dirty="0" err="1">
                <a:latin typeface="Bahnschrift Light" panose="020B0502040204020203" pitchFamily="34" charset="0"/>
              </a:rPr>
              <a:t>np.fft.fftshift</a:t>
            </a:r>
            <a:r>
              <a:rPr lang="en-US" sz="1500" dirty="0">
                <a:latin typeface="Bahnschrift Light" panose="020B0502040204020203" pitchFamily="34" charset="0"/>
              </a:rPr>
              <a:t>(H * </a:t>
            </a:r>
            <a:r>
              <a:rPr lang="en-US" sz="1500" dirty="0" err="1">
                <a:latin typeface="Bahnschrift Light" panose="020B0502040204020203" pitchFamily="34" charset="0"/>
              </a:rPr>
              <a:t>spect</a:t>
            </a:r>
            <a:r>
              <a:rPr lang="en-US" sz="1500" dirty="0">
                <a:latin typeface="Bahnschrift Light" panose="020B0502040204020203" pitchFamily="34" charset="0"/>
              </a:rPr>
              <a:t>, axes=1), norm='forward')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0592"/>
            <a:ext cx="10515600" cy="754944"/>
          </a:xfrm>
        </p:spPr>
        <p:txBody>
          <a:bodyPr>
            <a:normAutofit/>
          </a:bodyPr>
          <a:lstStyle/>
          <a:p>
            <a:r>
              <a:rPr lang="en-US" sz="2400" b="1" dirty="0"/>
              <a:t>Simulation of dispersion of a broadband signal in a waveguide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415"/>
            <a:ext cx="4121319" cy="309098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1" y="2422207"/>
            <a:ext cx="4121318" cy="30909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  <p:pic>
        <p:nvPicPr>
          <p:cNvPr id="4" name="Picture 3" descr="Une image contenant texte, capture d’écran, diagramme, Tracé&#10;&#10;Description automatically generated">
            <a:extLst>
              <a:ext uri="{FF2B5EF4-FFF2-40B4-BE49-F238E27FC236}">
                <a16:creationId xmlns:a16="http://schemas.microsoft.com/office/drawing/2014/main" id="{B7828D92-21E4-4B70-B92B-799199ADC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4290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0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119</Words>
  <Application>Microsoft Office PowerPoint</Application>
  <PresentationFormat>Widescreen</PresentationFormat>
  <Paragraphs>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Light</vt:lpstr>
      <vt:lpstr>Calibri</vt:lpstr>
      <vt:lpstr>Calibri Light</vt:lpstr>
      <vt:lpstr>Office Theme</vt:lpstr>
      <vt:lpstr>LELEC2350-Electromagnetic Waves</vt:lpstr>
      <vt:lpstr>Simulation of dispersion of a broadband signal in a waveguide</vt:lpstr>
      <vt:lpstr>Simulation of dispersion of a broadband signal in a waveguide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LELEC2350-Electromagnetic Waves</dc:title>
  <dc:creator>Ridge Computer BD</dc:creator>
  <cp:lastModifiedBy>Gautier Carbonnelle</cp:lastModifiedBy>
  <cp:revision>12</cp:revision>
  <dcterms:created xsi:type="dcterms:W3CDTF">2025-03-05T00:42:22Z</dcterms:created>
  <dcterms:modified xsi:type="dcterms:W3CDTF">2025-03-05T13:17:25Z</dcterms:modified>
</cp:coreProperties>
</file>