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AAFA6A-7516-4AE6-804B-C7F089BFBE8C}">
  <a:tblStyle styleId="{7BAAFA6A-7516-4AE6-804B-C7F089BFBE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e444acb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e444acb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3e444acb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3e444acb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3e444acb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3e444acb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3e444acb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3e444acb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753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Student Cup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3rd place solution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Team : UZIA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チーム紹介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チーム名  :  UZIA (ユージア)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ユーザー名  :  ktask、 jt、 gregley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所属  :  会津大学大学院コンピュータ理工学研究科、会津大学コンピュータ理工学部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研究  :  ヘルスケア分野の統計解析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3536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解法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前処理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1800"/>
              <a:t>htmlタグの除去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1800"/>
              <a:t>trainデータの重複データの除去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1800"/>
              <a:t>encoding errorの除去 (フォーラムの760番目のデータについてを解決) → KaggleのFeedback Prize 4th place solutionを参考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ja" sz="2000"/>
              <a:t>モデル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/>
              <a:t>	deberta-v3-base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000"/>
              <a:t>	deberta-v3-large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000"/>
              <a:t>	deberta-large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000"/>
              <a:t>	roberta-large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000"/>
              <a:t>	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/>
              <a:t>	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3" name="Google Shape;83;p15"/>
          <p:cNvSpPr txBox="1"/>
          <p:nvPr/>
        </p:nvSpPr>
        <p:spPr>
          <a:xfrm>
            <a:off x="2186600" y="279050"/>
            <a:ext cx="66717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①　KaggleのNLPコンペの解法を参考にBERT系のモデルをいろいろ試す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②　大量アンサンブル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モデルの構築</a:t>
            </a:r>
            <a:endParaRPr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2969325" y="1919075"/>
            <a:ext cx="57249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検証方法  :  Stratified KFold (jobflag)  fold=5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損失関数  :  CrossEntropyLoss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optimizer  :  AdamW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epoch  : 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max_len  :  1024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71900" y="1732750"/>
            <a:ext cx="14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739050" y="2437025"/>
            <a:ext cx="869700" cy="248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BERT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33200" y="3051424"/>
            <a:ext cx="1481400" cy="298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Mean Pooling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39050" y="3666350"/>
            <a:ext cx="869700" cy="248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Dropout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39050" y="4206600"/>
            <a:ext cx="869700" cy="248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FC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10500" y="4746850"/>
            <a:ext cx="1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CrossEntropyLoss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6"/>
          <p:cNvCxnSpPr>
            <a:stCxn id="91" idx="2"/>
            <a:endCxn id="92" idx="0"/>
          </p:cNvCxnSpPr>
          <p:nvPr/>
        </p:nvCxnSpPr>
        <p:spPr>
          <a:xfrm>
            <a:off x="1173900" y="2194450"/>
            <a:ext cx="0" cy="24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2" idx="2"/>
            <a:endCxn id="93" idx="0"/>
          </p:cNvCxnSpPr>
          <p:nvPr/>
        </p:nvCxnSpPr>
        <p:spPr>
          <a:xfrm>
            <a:off x="1173900" y="2685425"/>
            <a:ext cx="0" cy="36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93" idx="2"/>
            <a:endCxn id="94" idx="0"/>
          </p:cNvCxnSpPr>
          <p:nvPr/>
        </p:nvCxnSpPr>
        <p:spPr>
          <a:xfrm>
            <a:off x="1173900" y="3349624"/>
            <a:ext cx="0" cy="31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4" idx="2"/>
            <a:endCxn id="95" idx="0"/>
          </p:cNvCxnSpPr>
          <p:nvPr/>
        </p:nvCxnSpPr>
        <p:spPr>
          <a:xfrm>
            <a:off x="1173900" y="3914750"/>
            <a:ext cx="0" cy="29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95" idx="2"/>
            <a:endCxn id="96" idx="0"/>
          </p:cNvCxnSpPr>
          <p:nvPr/>
        </p:nvCxnSpPr>
        <p:spPr>
          <a:xfrm>
            <a:off x="1173900" y="4455000"/>
            <a:ext cx="0" cy="29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397550" y="-85200"/>
            <a:ext cx="262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600">
                <a:latin typeface="Roboto"/>
                <a:ea typeface="Roboto"/>
                <a:cs typeface="Roboto"/>
                <a:sym typeface="Roboto"/>
              </a:rPr>
              <a:t>全体像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708225" y="444775"/>
            <a:ext cx="2509500" cy="1281000"/>
          </a:xfrm>
          <a:prstGeom prst="flowChartAlternateProcess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deberta-v3-base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08225" y="1781900"/>
            <a:ext cx="2509500" cy="1203600"/>
          </a:xfrm>
          <a:prstGeom prst="flowChartAlternateProcess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deberta-v3-large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45425" y="3098451"/>
            <a:ext cx="2509500" cy="1446000"/>
          </a:xfrm>
          <a:prstGeom prst="flowChartAlternateProcess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deberta-large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45425" y="4629975"/>
            <a:ext cx="2509500" cy="513600"/>
          </a:xfrm>
          <a:prstGeom prst="flowChartAlternateProcess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roberta-large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851025" y="727538"/>
            <a:ext cx="22983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exp10 (cv:0.732、lb: 0.756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851025" y="1418425"/>
            <a:ext cx="22983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exp26 (cv:0.810、lb: 0.752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832425" y="1072988"/>
            <a:ext cx="22983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exp24 (cv:0.734、lb: 0.762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51025" y="4832613"/>
            <a:ext cx="22983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exp16 (cv:0.738、lb: 0.751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096075" y="3544600"/>
            <a:ext cx="8991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851025" y="3312388"/>
            <a:ext cx="22983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exp12 (cv:0.745、lb: 0.771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51025" y="2678750"/>
            <a:ext cx="22983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exp28 (cv:0.746、lb: 0.759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832425" y="2045088"/>
            <a:ext cx="22983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exp20 (cv:0.730、lb: 0.750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851025" y="3621250"/>
            <a:ext cx="22983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exp27 (cv:0.715、lb: 0.754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832425" y="3930100"/>
            <a:ext cx="22983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exp30 (cv:0.746、lb: 0.764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51025" y="2368773"/>
            <a:ext cx="22983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exp21 (cv:0.752、lb: 0.757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851025" y="4259500"/>
            <a:ext cx="22983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exp31 (cv:0.743、lb: 0.772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096075" y="3930100"/>
            <a:ext cx="8991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111275" y="4315600"/>
            <a:ext cx="8991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111275" y="4701100"/>
            <a:ext cx="8991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065013" y="3159100"/>
            <a:ext cx="899100" cy="2322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131538" y="3639100"/>
            <a:ext cx="385200" cy="8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649950" y="3018400"/>
            <a:ext cx="1456500" cy="513600"/>
          </a:xfrm>
          <a:prstGeom prst="flowChartAlternateProcess">
            <a:avLst/>
          </a:prstGeom>
          <a:solidFill>
            <a:srgbClr val="D9EAD3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staking (logistic)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cv : 0.714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653125" y="3719050"/>
            <a:ext cx="1456500" cy="513600"/>
          </a:xfrm>
          <a:prstGeom prst="flowChartAlternateProcess">
            <a:avLst/>
          </a:prstGeom>
          <a:solidFill>
            <a:srgbClr val="D9EAD3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staking (LGBM)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cv : 0.727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5637925" y="4419700"/>
            <a:ext cx="1456500" cy="513600"/>
          </a:xfrm>
          <a:prstGeom prst="flowChartAlternateProcess">
            <a:avLst/>
          </a:prstGeom>
          <a:solidFill>
            <a:srgbClr val="D9EAD3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staking (CTB)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cv : 0.728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7"/>
          <p:cNvCxnSpPr>
            <a:stCxn id="115" idx="3"/>
            <a:endCxn id="126" idx="1"/>
          </p:cNvCxnSpPr>
          <p:nvPr/>
        </p:nvCxnSpPr>
        <p:spPr>
          <a:xfrm flipH="1" rot="10800000">
            <a:off x="3149325" y="4817313"/>
            <a:ext cx="9621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17" idx="3"/>
            <a:endCxn id="125" idx="1"/>
          </p:cNvCxnSpPr>
          <p:nvPr/>
        </p:nvCxnSpPr>
        <p:spPr>
          <a:xfrm>
            <a:off x="3149325" y="3428488"/>
            <a:ext cx="962100" cy="10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>
            <a:endCxn id="127" idx="1"/>
          </p:cNvCxnSpPr>
          <p:nvPr/>
        </p:nvCxnSpPr>
        <p:spPr>
          <a:xfrm>
            <a:off x="3149413" y="843700"/>
            <a:ext cx="915600" cy="24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endCxn id="116" idx="1"/>
          </p:cNvCxnSpPr>
          <p:nvPr/>
        </p:nvCxnSpPr>
        <p:spPr>
          <a:xfrm>
            <a:off x="3130675" y="2161300"/>
            <a:ext cx="965400" cy="14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18" idx="3"/>
            <a:endCxn id="124" idx="1"/>
          </p:cNvCxnSpPr>
          <p:nvPr/>
        </p:nvCxnSpPr>
        <p:spPr>
          <a:xfrm>
            <a:off x="3149325" y="2794850"/>
            <a:ext cx="946800" cy="12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/>
          <p:nvPr/>
        </p:nvSpPr>
        <p:spPr>
          <a:xfrm>
            <a:off x="7498975" y="3719050"/>
            <a:ext cx="1328400" cy="5136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public : 0.755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private : 0.744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7"/>
          <p:cNvCxnSpPr>
            <a:stCxn id="129" idx="3"/>
            <a:endCxn id="137" idx="1"/>
          </p:cNvCxnSpPr>
          <p:nvPr/>
        </p:nvCxnSpPr>
        <p:spPr>
          <a:xfrm>
            <a:off x="7106450" y="3275200"/>
            <a:ext cx="392400" cy="7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>
            <a:stCxn id="130" idx="3"/>
            <a:endCxn id="137" idx="1"/>
          </p:cNvCxnSpPr>
          <p:nvPr/>
        </p:nvCxnSpPr>
        <p:spPr>
          <a:xfrm>
            <a:off x="7109625" y="3975850"/>
            <a:ext cx="3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>
            <a:stCxn id="131" idx="3"/>
            <a:endCxn id="137" idx="1"/>
          </p:cNvCxnSpPr>
          <p:nvPr/>
        </p:nvCxnSpPr>
        <p:spPr>
          <a:xfrm flipH="1" rot="10800000">
            <a:off x="7094425" y="3976000"/>
            <a:ext cx="4047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7"/>
          <p:cNvSpPr/>
          <p:nvPr/>
        </p:nvSpPr>
        <p:spPr>
          <a:xfrm>
            <a:off x="4065025" y="420925"/>
            <a:ext cx="2174100" cy="5136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cv : 0.747、</a:t>
            </a:r>
            <a:r>
              <a:rPr lang="ja" sz="1300"/>
              <a:t>public : 0.761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private : 0.744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4065125" y="1105475"/>
            <a:ext cx="2174100" cy="5136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cv : 0.744、public : 0.765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private : 0.765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4083725" y="1790013"/>
            <a:ext cx="2174100" cy="5136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cv : 0.744、</a:t>
            </a:r>
            <a:r>
              <a:rPr lang="ja" sz="1300"/>
              <a:t>public : 0.756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private : 0.763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123825" y="444775"/>
            <a:ext cx="1814700" cy="19239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Final submit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/>
              <a:t>多数決(※exp12とexp31の値が一致していた場合のみその答えを優先する)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public : </a:t>
            </a:r>
            <a:r>
              <a:rPr lang="ja">
                <a:solidFill>
                  <a:srgbClr val="FF0000"/>
                </a:solidFill>
              </a:rPr>
              <a:t>0.762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private : </a:t>
            </a:r>
            <a:r>
              <a:rPr lang="ja">
                <a:solidFill>
                  <a:srgbClr val="FF0000"/>
                </a:solidFill>
              </a:rPr>
              <a:t>0.755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7"/>
          <p:cNvCxnSpPr>
            <a:stCxn id="117" idx="3"/>
            <a:endCxn id="142" idx="1"/>
          </p:cNvCxnSpPr>
          <p:nvPr/>
        </p:nvCxnSpPr>
        <p:spPr>
          <a:xfrm flipH="1" rot="10800000">
            <a:off x="3149325" y="1362388"/>
            <a:ext cx="915900" cy="20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>
            <a:stCxn id="121" idx="3"/>
            <a:endCxn id="142" idx="1"/>
          </p:cNvCxnSpPr>
          <p:nvPr/>
        </p:nvCxnSpPr>
        <p:spPr>
          <a:xfrm flipH="1" rot="10800000">
            <a:off x="3130725" y="1362400"/>
            <a:ext cx="934500" cy="26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>
            <a:stCxn id="123" idx="3"/>
            <a:endCxn id="142" idx="1"/>
          </p:cNvCxnSpPr>
          <p:nvPr/>
        </p:nvCxnSpPr>
        <p:spPr>
          <a:xfrm flipH="1" rot="10800000">
            <a:off x="3149325" y="1362400"/>
            <a:ext cx="915900" cy="30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>
            <a:stCxn id="123" idx="3"/>
            <a:endCxn id="143" idx="1"/>
          </p:cNvCxnSpPr>
          <p:nvPr/>
        </p:nvCxnSpPr>
        <p:spPr>
          <a:xfrm flipH="1" rot="10800000">
            <a:off x="3149325" y="2046700"/>
            <a:ext cx="934500" cy="23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>
            <a:stCxn id="117" idx="3"/>
            <a:endCxn id="143" idx="1"/>
          </p:cNvCxnSpPr>
          <p:nvPr/>
        </p:nvCxnSpPr>
        <p:spPr>
          <a:xfrm flipH="1" rot="10800000">
            <a:off x="3149325" y="2046688"/>
            <a:ext cx="934500" cy="13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7"/>
          <p:cNvCxnSpPr>
            <a:stCxn id="117" idx="3"/>
            <a:endCxn id="141" idx="1"/>
          </p:cNvCxnSpPr>
          <p:nvPr/>
        </p:nvCxnSpPr>
        <p:spPr>
          <a:xfrm flipH="1" rot="10800000">
            <a:off x="3149325" y="677788"/>
            <a:ext cx="915600" cy="27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7"/>
          <p:cNvCxnSpPr>
            <a:stCxn id="112" idx="3"/>
            <a:endCxn id="141" idx="1"/>
          </p:cNvCxnSpPr>
          <p:nvPr/>
        </p:nvCxnSpPr>
        <p:spPr>
          <a:xfrm flipH="1" rot="10800000">
            <a:off x="3149325" y="677738"/>
            <a:ext cx="91560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7"/>
          <p:cNvCxnSpPr>
            <a:stCxn id="115" idx="3"/>
            <a:endCxn id="141" idx="1"/>
          </p:cNvCxnSpPr>
          <p:nvPr/>
        </p:nvCxnSpPr>
        <p:spPr>
          <a:xfrm flipH="1" rot="10800000">
            <a:off x="3149325" y="677613"/>
            <a:ext cx="915600" cy="42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7"/>
          <p:cNvSpPr/>
          <p:nvPr/>
        </p:nvSpPr>
        <p:spPr>
          <a:xfrm>
            <a:off x="7430650" y="4882525"/>
            <a:ext cx="499200" cy="165900"/>
          </a:xfrm>
          <a:prstGeom prst="flowChartAlternateProcess">
            <a:avLst/>
          </a:prstGeom>
          <a:solidFill>
            <a:srgbClr val="D9EAD3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7430650" y="4433413"/>
            <a:ext cx="499200" cy="165900"/>
          </a:xfrm>
          <a:prstGeom prst="flowChartAlternateProcess">
            <a:avLst/>
          </a:prstGeom>
          <a:solidFill>
            <a:srgbClr val="93C47D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8039425" y="4315600"/>
            <a:ext cx="8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latin typeface="Roboto"/>
                <a:ea typeface="Roboto"/>
                <a:cs typeface="Roboto"/>
                <a:sym typeface="Roboto"/>
              </a:rPr>
              <a:t>final sub で使ったモデル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8039425" y="4734625"/>
            <a:ext cx="11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latin typeface="Roboto"/>
                <a:ea typeface="Roboto"/>
                <a:cs typeface="Roboto"/>
                <a:sym typeface="Roboto"/>
              </a:rPr>
              <a:t>final sub で使っいないモデル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248475" y="738725"/>
            <a:ext cx="867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重複データを削除することで精度は変わるのか？</a:t>
            </a:r>
            <a:endParaRPr sz="3000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60950" y="180405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今回のデータセットにはtrainデータ内に12件、trainデータとtestデータに40件の重複データが含まれていた</a:t>
            </a:r>
            <a:endParaRPr/>
          </a:p>
        </p:txBody>
      </p:sp>
      <p:graphicFrame>
        <p:nvGraphicFramePr>
          <p:cNvPr id="164" name="Google Shape;164;p18"/>
          <p:cNvGraphicFramePr/>
          <p:nvPr/>
        </p:nvGraphicFramePr>
        <p:xfrm>
          <a:off x="389875" y="30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{7BAAFA6A-7516-4AE6-804B-C7F089BFBE8C}</a:tableStyleId>
              </a:tblPr>
              <a:tblGrid>
                <a:gridCol w="1351725"/>
                <a:gridCol w="577075"/>
                <a:gridCol w="602625"/>
                <a:gridCol w="6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cv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public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private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roberta-large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0.738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0.751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0.739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deberta-v3-base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deberta-v3-large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0.752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0.743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5" name="Google Shape;165;p18"/>
          <p:cNvGraphicFramePr/>
          <p:nvPr/>
        </p:nvGraphicFramePr>
        <p:xfrm>
          <a:off x="5581250" y="30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{7BAAFA6A-7516-4AE6-804B-C7F089BFBE8C}</a:tableStyleId>
              </a:tblPr>
              <a:tblGrid>
                <a:gridCol w="1351725"/>
                <a:gridCol w="577075"/>
                <a:gridCol w="602625"/>
                <a:gridCol w="6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cv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public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private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roberta-large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0.728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0.713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deberta-v3-base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0.734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0.762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0.747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deberta-v3-large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0.746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0.759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/>
                        <a:t>0.712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18"/>
          <p:cNvSpPr txBox="1"/>
          <p:nvPr/>
        </p:nvSpPr>
        <p:spPr>
          <a:xfrm>
            <a:off x="1058775" y="2632225"/>
            <a:ext cx="16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全データ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6606675" y="2632225"/>
            <a:ext cx="16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重複削除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938375" y="3602950"/>
            <a:ext cx="1208700" cy="53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3665450" y="309290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deberta-v3-baseのみ精度が上がった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727325" y="4096800"/>
            <a:ext cx="163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Roboto"/>
                <a:ea typeface="Roboto"/>
                <a:cs typeface="Roboto"/>
                <a:sym typeface="Roboto"/>
              </a:rPr>
              <a:t>重複データを削除してもcvとlbの乖離は改善されなかった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その他取り組んだこと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test</a:t>
            </a:r>
            <a:r>
              <a:rPr lang="ja"/>
              <a:t>データによるデータの水増し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ja"/>
              <a:t>予測した各jobflagが0.9を超えるものを追加して学習を行う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ja"/>
              <a:t>→あまり精度の向上はしなかったがlbが高かったものは最後のアンサンブルに使用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逆翻訳によるデータの水増し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ja"/>
              <a:t>trainデータに対して英語→フランス語→英語の逆翻訳を行ったが精度が悪化した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chemeClr val="dk2"/>
                </a:solidFill>
              </a:rPr>
              <a:t>運営の皆様、参加者の皆様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3600">
                <a:solidFill>
                  <a:schemeClr val="dk2"/>
                </a:solidFill>
              </a:rPr>
              <a:t>ありがとうございました！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