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sldIdLst>
    <p:sldId id="287" r:id="rId2"/>
    <p:sldId id="257" r:id="rId3"/>
    <p:sldId id="286" r:id="rId4"/>
    <p:sldId id="258" r:id="rId5"/>
    <p:sldId id="260" r:id="rId6"/>
    <p:sldId id="262" r:id="rId7"/>
    <p:sldId id="278" r:id="rId8"/>
    <p:sldId id="263" r:id="rId9"/>
    <p:sldId id="264" r:id="rId10"/>
    <p:sldId id="265" r:id="rId11"/>
    <p:sldId id="285" r:id="rId12"/>
    <p:sldId id="266" r:id="rId13"/>
    <p:sldId id="270" r:id="rId14"/>
    <p:sldId id="279" r:id="rId15"/>
    <p:sldId id="280" r:id="rId16"/>
    <p:sldId id="281" r:id="rId17"/>
    <p:sldId id="272" r:id="rId18"/>
    <p:sldId id="282" r:id="rId19"/>
    <p:sldId id="267" r:id="rId20"/>
    <p:sldId id="275" r:id="rId21"/>
    <p:sldId id="277" r:id="rId2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49589-850E-49F6-9F0D-16C52107D80D}" type="datetimeFigureOut">
              <a:rPr lang="es-CO" smtClean="0"/>
              <a:t>03/11/2016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6EA09-BC4A-4C70-97BF-6255252916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837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A09-BC4A-4C70-97BF-62552529169D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589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6EA09-BC4A-4C70-97BF-62552529169D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589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3447AF-D52A-4EBC-B890-A641F7062DE1}" type="datetimeFigureOut">
              <a:rPr lang="es-CO" smtClean="0"/>
              <a:t>03/11/2016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F11ED8-96A0-4AE0-BFB0-BB255288C24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447AF-D52A-4EBC-B890-A641F7062DE1}" type="datetimeFigureOut">
              <a:rPr lang="es-CO" smtClean="0"/>
              <a:t>03/11/2016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F11ED8-96A0-4AE0-BFB0-BB255288C24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447AF-D52A-4EBC-B890-A641F7062DE1}" type="datetimeFigureOut">
              <a:rPr lang="es-CO" smtClean="0"/>
              <a:t>03/11/2016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F11ED8-96A0-4AE0-BFB0-BB255288C24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447AF-D52A-4EBC-B890-A641F7062DE1}" type="datetimeFigureOut">
              <a:rPr lang="es-CO" smtClean="0"/>
              <a:t>03/11/2016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F11ED8-96A0-4AE0-BFB0-BB255288C24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447AF-D52A-4EBC-B890-A641F7062DE1}" type="datetimeFigureOut">
              <a:rPr lang="es-CO" smtClean="0"/>
              <a:t>03/11/2016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F11ED8-96A0-4AE0-BFB0-BB255288C245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447AF-D52A-4EBC-B890-A641F7062DE1}" type="datetimeFigureOut">
              <a:rPr lang="es-CO" smtClean="0"/>
              <a:t>03/11/2016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F11ED8-96A0-4AE0-BFB0-BB255288C245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447AF-D52A-4EBC-B890-A641F7062DE1}" type="datetimeFigureOut">
              <a:rPr lang="es-CO" smtClean="0"/>
              <a:t>03/11/2016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F11ED8-96A0-4AE0-BFB0-BB255288C245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447AF-D52A-4EBC-B890-A641F7062DE1}" type="datetimeFigureOut">
              <a:rPr lang="es-CO" smtClean="0"/>
              <a:t>03/11/2016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F11ED8-96A0-4AE0-BFB0-BB255288C245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3447AF-D52A-4EBC-B890-A641F7062DE1}" type="datetimeFigureOut">
              <a:rPr lang="es-CO" smtClean="0"/>
              <a:t>03/11/2016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F11ED8-96A0-4AE0-BFB0-BB255288C245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03447AF-D52A-4EBC-B890-A641F7062DE1}" type="datetimeFigureOut">
              <a:rPr lang="es-CO" smtClean="0"/>
              <a:t>03/11/2016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F11ED8-96A0-4AE0-BFB0-BB255288C245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3447AF-D52A-4EBC-B890-A641F7062DE1}" type="datetimeFigureOut">
              <a:rPr lang="es-CO" smtClean="0"/>
              <a:t>03/11/2016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F11ED8-96A0-4AE0-BFB0-BB255288C245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03447AF-D52A-4EBC-B890-A641F7062DE1}" type="datetimeFigureOut">
              <a:rPr lang="es-CO" smtClean="0"/>
              <a:t>03/11/2016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2F11ED8-96A0-4AE0-BFB0-BB255288C245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Goog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para angular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547" y="2276872"/>
            <a:ext cx="5040560" cy="288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 Título"/>
          <p:cNvSpPr txBox="1">
            <a:spLocks/>
          </p:cNvSpPr>
          <p:nvPr/>
        </p:nvSpPr>
        <p:spPr>
          <a:xfrm>
            <a:off x="-145437" y="1316276"/>
            <a:ext cx="9324528" cy="652934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CO" sz="6000" dirty="0" smtClean="0"/>
              <a:t>Conferencia Angular 2</a:t>
            </a:r>
            <a:endParaRPr lang="es-CO" sz="6000" dirty="0"/>
          </a:p>
        </p:txBody>
      </p:sp>
      <p:sp>
        <p:nvSpPr>
          <p:cNvPr id="13" name="1 Título"/>
          <p:cNvSpPr txBox="1">
            <a:spLocks/>
          </p:cNvSpPr>
          <p:nvPr/>
        </p:nvSpPr>
        <p:spPr>
          <a:xfrm>
            <a:off x="179512" y="5162512"/>
            <a:ext cx="8999579" cy="652934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CO" sz="2000" dirty="0" smtClean="0"/>
              <a:t>Ponente: Carlos Cáceres Ochoa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680572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179512" y="1772816"/>
            <a:ext cx="8568952" cy="352839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+mj-lt"/>
              </a:rPr>
              <a:t> </a:t>
            </a:r>
            <a:r>
              <a:rPr lang="es-ES" sz="2900" dirty="0" smtClean="0">
                <a:latin typeface="+mj-lt"/>
              </a:rPr>
              <a:t>L</a:t>
            </a:r>
            <a:r>
              <a:rPr lang="es-ES" sz="2900" dirty="0" smtClean="0"/>
              <a:t>a </a:t>
            </a:r>
            <a:r>
              <a:rPr lang="es-ES" sz="2900" dirty="0"/>
              <a:t>interfaz de usuario pero en vez de controlar manualmente los cambios en la vista o en los datos, estos se actualizan directamente cuando sucede un cambio en ellos, por ejemplo si la vista actualiza un dato que está presentando se actualiza el modelo automáticamente y viceversa.</a:t>
            </a:r>
            <a:endParaRPr lang="es-ES" sz="2900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Model</a:t>
            </a:r>
            <a:r>
              <a:rPr lang="es-ES" dirty="0"/>
              <a:t> View View-</a:t>
            </a:r>
            <a:r>
              <a:rPr lang="es-ES" dirty="0" err="1"/>
              <a:t>Model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912033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539552" y="1772816"/>
            <a:ext cx="7467600" cy="35283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+mj-lt"/>
              </a:rPr>
              <a:t> </a:t>
            </a:r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Model</a:t>
            </a:r>
            <a:r>
              <a:rPr lang="es-ES" dirty="0"/>
              <a:t> View View-</a:t>
            </a:r>
            <a:r>
              <a:rPr lang="es-ES" dirty="0" err="1"/>
              <a:t>Model</a:t>
            </a:r>
            <a:endParaRPr lang="es-CO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44824"/>
            <a:ext cx="2539752" cy="301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2287730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371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67544" y="1412776"/>
            <a:ext cx="8424936" cy="432048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Componemos plantillas HTML (</a:t>
            </a:r>
            <a:r>
              <a:rPr lang="es-ES" b="1" i="1" dirty="0" err="1" smtClean="0"/>
              <a:t>templates</a:t>
            </a:r>
            <a:r>
              <a:rPr lang="es-ES" dirty="0" smtClean="0"/>
              <a:t>) con el </a:t>
            </a:r>
            <a:r>
              <a:rPr lang="es-ES" i="1" dirty="0" err="1" smtClean="0"/>
              <a:t>markup</a:t>
            </a:r>
            <a:r>
              <a:rPr lang="es-ES" dirty="0" smtClean="0"/>
              <a:t> de Angular 2.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Escribimos </a:t>
            </a:r>
            <a:r>
              <a:rPr lang="es-ES" b="1" dirty="0" smtClean="0"/>
              <a:t>Componentes</a:t>
            </a:r>
            <a:r>
              <a:rPr lang="es-ES" dirty="0" smtClean="0"/>
              <a:t> para gestionar esas plantillas.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Encapsulamos la lógica de la aplicación en </a:t>
            </a:r>
            <a:r>
              <a:rPr lang="es-ES" b="1" dirty="0" smtClean="0"/>
              <a:t>Servicios.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Entregamos el componente raíz de la </a:t>
            </a:r>
            <a:r>
              <a:rPr lang="es-ES" dirty="0" err="1" smtClean="0"/>
              <a:t>app</a:t>
            </a:r>
            <a:r>
              <a:rPr lang="es-ES" dirty="0" smtClean="0"/>
              <a:t> al sistema de arranque de Angular 2 (</a:t>
            </a:r>
            <a:r>
              <a:rPr lang="es-ES" b="1" i="1" dirty="0" err="1" smtClean="0"/>
              <a:t>bootstrap</a:t>
            </a:r>
            <a:r>
              <a:rPr lang="es-ES" dirty="0" smtClean="0"/>
              <a:t>).</a:t>
            </a:r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Angular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142181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251520" y="1196752"/>
            <a:ext cx="8424936" cy="46805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s-ES" sz="2500" dirty="0" smtClean="0"/>
          </a:p>
          <a:p>
            <a:pPr algn="just">
              <a:lnSpc>
                <a:spcPct val="150000"/>
              </a:lnSpc>
            </a:pPr>
            <a:r>
              <a:rPr lang="es-ES" sz="2500" dirty="0" smtClean="0"/>
              <a:t>Uno </a:t>
            </a:r>
            <a:r>
              <a:rPr lang="es-ES" sz="2500" dirty="0"/>
              <a:t>de los principales valores de Angular es que nos abstrae de la lógica </a:t>
            </a:r>
            <a:r>
              <a:rPr lang="es-ES" sz="2500" dirty="0" err="1"/>
              <a:t>pull</a:t>
            </a:r>
            <a:r>
              <a:rPr lang="es-ES" sz="2500" dirty="0"/>
              <a:t>/</a:t>
            </a:r>
            <a:r>
              <a:rPr lang="es-ES" sz="2500" dirty="0" err="1"/>
              <a:t>push</a:t>
            </a:r>
            <a:r>
              <a:rPr lang="es-ES" sz="2500" dirty="0"/>
              <a:t> asociada a insertar y actualizar valores en el HTML y convertir las respuestas de usuario (inputs, </a:t>
            </a:r>
            <a:r>
              <a:rPr lang="es-ES" sz="2500" dirty="0" err="1"/>
              <a:t>clicks</a:t>
            </a:r>
            <a:r>
              <a:rPr lang="es-ES" sz="2500" dirty="0"/>
              <a:t>, </a:t>
            </a:r>
            <a:r>
              <a:rPr lang="es-ES" sz="2500" dirty="0" err="1"/>
              <a:t>etc</a:t>
            </a:r>
            <a:r>
              <a:rPr lang="es-ES" sz="2500" dirty="0"/>
              <a:t>) en acciones concretas. </a:t>
            </a:r>
            <a:endParaRPr lang="es-ES" sz="2500" dirty="0" smtClean="0"/>
          </a:p>
          <a:p>
            <a:pPr algn="just">
              <a:lnSpc>
                <a:spcPct val="150000"/>
              </a:lnSpc>
            </a:pPr>
            <a:r>
              <a:rPr lang="es-ES" sz="2500" dirty="0" smtClean="0">
                <a:latin typeface="+mj-lt"/>
              </a:rPr>
              <a:t>sincroniza </a:t>
            </a:r>
            <a:r>
              <a:rPr lang="es-ES" sz="2500" dirty="0" smtClean="0">
                <a:latin typeface="+mj-lt"/>
              </a:rPr>
              <a:t>el modelo y la </a:t>
            </a:r>
            <a:r>
              <a:rPr lang="es-ES" sz="2500" dirty="0" smtClean="0">
                <a:latin typeface="+mj-lt"/>
              </a:rPr>
              <a:t>vista</a:t>
            </a:r>
          </a:p>
          <a:p>
            <a:pPr algn="just">
              <a:lnSpc>
                <a:spcPct val="150000"/>
              </a:lnSpc>
            </a:pPr>
            <a:endParaRPr lang="es-ES" sz="2600" dirty="0" smtClean="0">
              <a:latin typeface="+mj-lt"/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 smtClean="0"/>
              <a:t>DataBinding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411891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107504" y="1628800"/>
            <a:ext cx="8424936" cy="37444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2400" b="1" dirty="0" smtClean="0"/>
              <a:t>Interpolación: </a:t>
            </a:r>
            <a:r>
              <a:rPr lang="es-ES" sz="2400" dirty="0" smtClean="0"/>
              <a:t>(Hacia DOM): al </a:t>
            </a:r>
            <a:r>
              <a:rPr lang="es-ES" sz="2400" dirty="0"/>
              <a:t>hacer </a:t>
            </a:r>
            <a:r>
              <a:rPr lang="es-ES" sz="2400" dirty="0" smtClean="0"/>
              <a:t>{{identificador}}, </a:t>
            </a:r>
            <a:r>
              <a:rPr lang="es-ES" sz="2400" dirty="0"/>
              <a:t>Angular se encarga de insertar el valor de esa propiedad del componente entre las etiquetas  donde lo hemos definido. Es decir, evalúa </a:t>
            </a:r>
            <a:r>
              <a:rPr lang="es-ES" sz="2400" i="1" dirty="0" smtClean="0"/>
              <a:t>y se</a:t>
            </a:r>
            <a:r>
              <a:rPr lang="es-ES" sz="2400" dirty="0" smtClean="0"/>
              <a:t> </a:t>
            </a:r>
            <a:r>
              <a:rPr lang="es-ES" sz="2400" dirty="0"/>
              <a:t>introduce su resultado en el DOM.</a:t>
            </a:r>
            <a:endParaRPr lang="es-ES" sz="2600" dirty="0" smtClean="0">
              <a:latin typeface="+mj-lt"/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 smtClean="0"/>
              <a:t>DataBinding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756172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179512" y="1340768"/>
            <a:ext cx="8424936" cy="37444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2400" b="1" i="1" dirty="0" err="1" smtClean="0"/>
              <a:t>Event</a:t>
            </a:r>
            <a:r>
              <a:rPr lang="es-ES" sz="2400" b="1" i="1" dirty="0"/>
              <a:t> </a:t>
            </a:r>
            <a:r>
              <a:rPr lang="es-ES" sz="2400" b="1" i="1" dirty="0" err="1" smtClean="0"/>
              <a:t>binding</a:t>
            </a:r>
            <a:r>
              <a:rPr lang="es-ES" sz="2400" b="1" i="1" dirty="0"/>
              <a:t>:</a:t>
            </a:r>
            <a:r>
              <a:rPr lang="es-ES" sz="2400" dirty="0"/>
              <a:t> (Desde el DOM</a:t>
            </a:r>
            <a:r>
              <a:rPr lang="es-ES" sz="2400" dirty="0" smtClean="0"/>
              <a:t>): le indicamos a Angular que cuando se produzca un evento </a:t>
            </a:r>
            <a:r>
              <a:rPr lang="es-ES" sz="2400" i="1" dirty="0" smtClean="0"/>
              <a:t>en una etiqueta</a:t>
            </a:r>
          </a:p>
          <a:p>
            <a:pPr algn="just">
              <a:lnSpc>
                <a:spcPct val="150000"/>
              </a:lnSpc>
            </a:pPr>
            <a:r>
              <a:rPr lang="es-CO" sz="2400" dirty="0"/>
              <a:t>(</a:t>
            </a:r>
            <a:r>
              <a:rPr lang="es-CO" sz="2400" dirty="0" err="1"/>
              <a:t>click</a:t>
            </a:r>
            <a:r>
              <a:rPr lang="es-CO" sz="2400" dirty="0"/>
              <a:t>)="</a:t>
            </a:r>
            <a:r>
              <a:rPr lang="es-CO" sz="2400" dirty="0" err="1"/>
              <a:t>selectTodo</a:t>
            </a:r>
            <a:r>
              <a:rPr lang="es-CO" sz="2400" dirty="0" smtClean="0"/>
              <a:t>()"</a:t>
            </a:r>
            <a:endParaRPr lang="es-ES" sz="2600" dirty="0" smtClean="0">
              <a:latin typeface="+mj-lt"/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 smtClean="0"/>
              <a:t>DataBinding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26865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3744416"/>
          </a:xfrm>
        </p:spPr>
        <p:txBody>
          <a:bodyPr>
            <a:noAutofit/>
          </a:bodyPr>
          <a:lstStyle/>
          <a:p>
            <a:endParaRPr lang="es-ES" sz="2500" b="1" i="1" dirty="0" smtClean="0"/>
          </a:p>
          <a:p>
            <a:r>
              <a:rPr lang="es-ES" sz="2500" b="1" i="1" dirty="0" err="1" smtClean="0"/>
              <a:t>Two-way</a:t>
            </a:r>
            <a:r>
              <a:rPr lang="es-ES" sz="2500" b="1" i="1" dirty="0" smtClean="0"/>
              <a:t> </a:t>
            </a:r>
            <a:r>
              <a:rPr lang="es-ES" sz="2500" b="1" i="1" dirty="0" err="1"/>
              <a:t>binding</a:t>
            </a:r>
            <a:r>
              <a:rPr lang="es-ES" sz="2500" dirty="0"/>
              <a:t>: (Desde/Hacia el DOM</a:t>
            </a:r>
            <a:r>
              <a:rPr lang="es-ES" sz="2500" dirty="0" smtClean="0"/>
              <a:t>)</a:t>
            </a:r>
          </a:p>
          <a:p>
            <a:pPr algn="just"/>
            <a:r>
              <a:rPr lang="es-ES" sz="2500" dirty="0"/>
              <a:t/>
            </a:r>
            <a:br>
              <a:rPr lang="es-ES" sz="2500" dirty="0"/>
            </a:br>
            <a:r>
              <a:rPr lang="es-ES" sz="2500" dirty="0"/>
              <a:t>Un caso importante que no hemos visto con los ejemplos anteriores es el </a:t>
            </a:r>
            <a:r>
              <a:rPr lang="es-ES" sz="2500" i="1" dirty="0" err="1"/>
              <a:t>binding</a:t>
            </a:r>
            <a:r>
              <a:rPr lang="es-ES" sz="2500" i="1" dirty="0"/>
              <a:t> </a:t>
            </a:r>
            <a:r>
              <a:rPr lang="es-ES" sz="2500" i="1" dirty="0" err="1"/>
              <a:t>bi</a:t>
            </a:r>
            <a:r>
              <a:rPr lang="es-ES" sz="2500" i="1" dirty="0"/>
              <a:t>-direccional</a:t>
            </a:r>
            <a:r>
              <a:rPr lang="es-ES" sz="2500" dirty="0"/>
              <a:t>, que </a:t>
            </a:r>
            <a:r>
              <a:rPr lang="es-ES" sz="2500" dirty="0" smtClean="0"/>
              <a:t>combina</a:t>
            </a:r>
            <a:r>
              <a:rPr lang="es-ES" sz="2500" dirty="0"/>
              <a:t> </a:t>
            </a:r>
            <a:r>
              <a:rPr lang="es-ES" sz="2500" i="1" dirty="0" err="1"/>
              <a:t>event</a:t>
            </a:r>
            <a:r>
              <a:rPr lang="es-ES" sz="2500" i="1" dirty="0"/>
              <a:t> </a:t>
            </a:r>
            <a:r>
              <a:rPr lang="es-ES" sz="2500" i="1" dirty="0" err="1"/>
              <a:t>binding</a:t>
            </a:r>
            <a:r>
              <a:rPr lang="es-ES" sz="2500" dirty="0"/>
              <a:t> y </a:t>
            </a:r>
            <a:r>
              <a:rPr lang="es-ES" sz="2500" i="1" dirty="0" err="1"/>
              <a:t>property</a:t>
            </a:r>
            <a:r>
              <a:rPr lang="es-ES" sz="2500" i="1" dirty="0"/>
              <a:t> </a:t>
            </a:r>
            <a:r>
              <a:rPr lang="es-ES" sz="2500" i="1" dirty="0" err="1"/>
              <a:t>binding</a:t>
            </a:r>
            <a:r>
              <a:rPr lang="es-ES" sz="2500" dirty="0"/>
              <a:t>, como </a:t>
            </a:r>
            <a:endParaRPr lang="es-ES" sz="2500" dirty="0" smtClean="0"/>
          </a:p>
          <a:p>
            <a:endParaRPr lang="es-ES" sz="2500" dirty="0"/>
          </a:p>
          <a:p>
            <a:r>
              <a:rPr lang="es-ES" sz="2500" dirty="0" smtClean="0"/>
              <a:t>podemos </a:t>
            </a:r>
            <a:r>
              <a:rPr lang="es-ES" sz="2500" dirty="0"/>
              <a:t>ver en el siguiente </a:t>
            </a:r>
            <a:r>
              <a:rPr lang="es-ES" sz="2500" dirty="0" smtClean="0"/>
              <a:t>ejemplo:</a:t>
            </a:r>
            <a:endParaRPr lang="es-ES" sz="2500" dirty="0"/>
          </a:p>
          <a:p>
            <a:r>
              <a:rPr lang="es-ES" sz="2500" dirty="0"/>
              <a:t>&lt;input [(</a:t>
            </a:r>
            <a:r>
              <a:rPr lang="es-ES" sz="2500" dirty="0" err="1"/>
              <a:t>ngModel</a:t>
            </a:r>
            <a:r>
              <a:rPr lang="es-ES" sz="2500" dirty="0"/>
              <a:t>)]="</a:t>
            </a:r>
            <a:r>
              <a:rPr lang="es-ES" sz="2500" dirty="0" err="1"/>
              <a:t>todo.subject</a:t>
            </a:r>
            <a:r>
              <a:rPr lang="es-ES" sz="2500" dirty="0" smtClean="0"/>
              <a:t>"&gt;</a:t>
            </a:r>
            <a:endParaRPr lang="es-ES" sz="2500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err="1" smtClean="0"/>
              <a:t>DataBinding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206568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539552" y="1844824"/>
            <a:ext cx="8208912" cy="35283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CO" sz="2500" dirty="0" smtClean="0"/>
              <a:t>Directivas: </a:t>
            </a:r>
            <a:r>
              <a:rPr lang="es-ES" sz="2500" dirty="0" smtClean="0"/>
              <a:t>Las directivas en angular que </a:t>
            </a:r>
            <a:r>
              <a:rPr lang="es-ES" sz="2500" dirty="0"/>
              <a:t>ofrece funcionalidad a sus </a:t>
            </a:r>
            <a:r>
              <a:rPr lang="es-ES" sz="2500" dirty="0" smtClean="0"/>
              <a:t>aplicaciones.  Permite </a:t>
            </a:r>
            <a:r>
              <a:rPr lang="es-ES" sz="2500" dirty="0"/>
              <a:t>extender HTML con nuevos atributos llamados </a:t>
            </a:r>
            <a:r>
              <a:rPr lang="es-ES" sz="2500" dirty="0" smtClean="0"/>
              <a:t>directivas</a:t>
            </a:r>
            <a:endParaRPr lang="es-CO" sz="2500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Angular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057271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179512" y="1844824"/>
            <a:ext cx="8784976" cy="35283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sz="2500" dirty="0"/>
              <a:t>Un </a:t>
            </a:r>
            <a:r>
              <a:rPr lang="es-ES" sz="2500" b="1" dirty="0"/>
              <a:t>Componente</a:t>
            </a:r>
            <a:r>
              <a:rPr lang="es-ES" sz="2500" dirty="0"/>
              <a:t> es una </a:t>
            </a:r>
            <a:r>
              <a:rPr lang="es-ES" sz="2500" b="1" dirty="0"/>
              <a:t>Directiva con </a:t>
            </a:r>
            <a:r>
              <a:rPr lang="es-ES" sz="2500" b="1" i="1" dirty="0" err="1"/>
              <a:t>template</a:t>
            </a:r>
            <a:r>
              <a:rPr lang="es-ES" sz="2500" dirty="0"/>
              <a:t>. </a:t>
            </a:r>
            <a:endParaRPr lang="es-ES" sz="2500" dirty="0" smtClean="0"/>
          </a:p>
          <a:p>
            <a:pPr algn="just">
              <a:lnSpc>
                <a:spcPct val="150000"/>
              </a:lnSpc>
            </a:pPr>
            <a:endParaRPr lang="es-ES" sz="2500" dirty="0" smtClean="0"/>
          </a:p>
          <a:p>
            <a:pPr algn="just">
              <a:lnSpc>
                <a:spcPct val="150000"/>
              </a:lnSpc>
            </a:pPr>
            <a:r>
              <a:rPr lang="es-ES" sz="2500" b="1" dirty="0" smtClean="0"/>
              <a:t>@</a:t>
            </a:r>
            <a:r>
              <a:rPr lang="es-ES" sz="2500" b="1" dirty="0" err="1"/>
              <a:t>Component</a:t>
            </a:r>
            <a:r>
              <a:rPr lang="es-ES" sz="2500" dirty="0"/>
              <a:t> es un decorador </a:t>
            </a:r>
            <a:endParaRPr lang="es-ES" sz="2500" dirty="0" smtClean="0"/>
          </a:p>
          <a:p>
            <a:pPr algn="just">
              <a:lnSpc>
                <a:spcPct val="150000"/>
              </a:lnSpc>
            </a:pPr>
            <a:r>
              <a:rPr lang="es-ES" sz="2500" b="1" dirty="0" smtClean="0"/>
              <a:t>@</a:t>
            </a:r>
            <a:r>
              <a:rPr lang="es-ES" sz="2500" b="1" dirty="0" err="1"/>
              <a:t>Directive</a:t>
            </a:r>
            <a:r>
              <a:rPr lang="es-ES" sz="2500" dirty="0"/>
              <a:t> extendido con características propias de los </a:t>
            </a:r>
            <a:r>
              <a:rPr lang="es-ES" sz="2500" i="1" dirty="0" err="1"/>
              <a:t>templates</a:t>
            </a:r>
            <a:r>
              <a:rPr lang="es-ES" sz="2500" dirty="0"/>
              <a:t>.</a:t>
            </a:r>
            <a:endParaRPr lang="es-CO" sz="2500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Angular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687950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web service res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5937" y="2001044"/>
            <a:ext cx="55721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 smtClean="0"/>
              <a:t>Rest</a:t>
            </a:r>
            <a:r>
              <a:rPr lang="es-CO" dirty="0" smtClean="0"/>
              <a:t> web </a:t>
            </a:r>
            <a:r>
              <a:rPr lang="es-CO" dirty="0" err="1" smtClean="0"/>
              <a:t>service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2174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para angular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547" y="1990599"/>
            <a:ext cx="5040560" cy="288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-145437" y="1316276"/>
            <a:ext cx="9324528" cy="652934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CO" sz="6000" dirty="0" smtClean="0"/>
              <a:t>Conferencia Angular 2</a:t>
            </a:r>
            <a:endParaRPr lang="es-CO" sz="6000" dirty="0"/>
          </a:p>
        </p:txBody>
      </p:sp>
    </p:spTree>
    <p:extLst>
      <p:ext uri="{BB962C8B-B14F-4D97-AF65-F5344CB8AC3E}">
        <p14:creationId xmlns:p14="http://schemas.microsoft.com/office/powerpoint/2010/main" val="1246699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7467600" cy="1368152"/>
          </a:xfrm>
        </p:spPr>
        <p:txBody>
          <a:bodyPr>
            <a:normAutofit/>
          </a:bodyPr>
          <a:lstStyle/>
          <a:p>
            <a:r>
              <a:rPr lang="es-ES" dirty="0" smtClean="0"/>
              <a:t>Es el </a:t>
            </a:r>
            <a:r>
              <a:rPr lang="es-ES" dirty="0"/>
              <a:t>acrónimo de JavaScript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Notation</a:t>
            </a:r>
            <a:r>
              <a:rPr lang="es-ES" dirty="0"/>
              <a:t>, es un formato de texto ligero para el intercambio de datos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dirty="0" smtClean="0"/>
              <a:t>JSON</a:t>
            </a:r>
            <a:endParaRPr lang="es-CO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85" y="3140967"/>
            <a:ext cx="5248275" cy="315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147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204864"/>
            <a:ext cx="7467600" cy="1368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6600" dirty="0" smtClean="0"/>
              <a:t>GRACIAS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8271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085"/>
            <a:ext cx="2495993" cy="149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oracle 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648" y="2720916"/>
            <a:ext cx="259228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j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553" y="3497157"/>
            <a:ext cx="2857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sultado de imagen para angular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77" y="405291"/>
            <a:ext cx="478423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104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pPr algn="ctr"/>
            <a:r>
              <a:rPr lang="es-CO" b="1" dirty="0" smtClean="0"/>
              <a:t>Angular 2</a:t>
            </a:r>
            <a:endParaRPr lang="es-CO" b="1" dirty="0"/>
          </a:p>
        </p:txBody>
      </p:sp>
      <p:sp>
        <p:nvSpPr>
          <p:cNvPr id="5" name="4 Rectángulo"/>
          <p:cNvSpPr/>
          <p:nvPr/>
        </p:nvSpPr>
        <p:spPr>
          <a:xfrm>
            <a:off x="2382550" y="5877272"/>
            <a:ext cx="441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https://es.wikipedia.org/wiki/AngularJS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59045"/>
            <a:ext cx="2695575" cy="410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749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539552" y="1672208"/>
            <a:ext cx="8064896" cy="298092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s-ES" b="1" dirty="0" smtClean="0">
                <a:latin typeface="+mj-lt"/>
              </a:rPr>
              <a:t>Angular </a:t>
            </a:r>
            <a:r>
              <a:rPr lang="es-ES" b="1" dirty="0" err="1" smtClean="0">
                <a:latin typeface="+mj-lt"/>
              </a:rPr>
              <a:t>Js</a:t>
            </a:r>
            <a:r>
              <a:rPr lang="es-ES" dirty="0" smtClean="0">
                <a:latin typeface="+mj-lt"/>
              </a:rPr>
              <a:t>, </a:t>
            </a:r>
            <a:r>
              <a:rPr lang="es-ES" dirty="0">
                <a:latin typeface="+mj-lt"/>
              </a:rPr>
              <a:t>o simplemente </a:t>
            </a:r>
            <a:r>
              <a:rPr lang="es-ES" b="1" dirty="0">
                <a:latin typeface="+mj-lt"/>
              </a:rPr>
              <a:t>Angular</a:t>
            </a:r>
            <a:r>
              <a:rPr lang="es-ES" dirty="0">
                <a:latin typeface="+mj-lt"/>
              </a:rPr>
              <a:t>, es </a:t>
            </a:r>
            <a:r>
              <a:rPr lang="es-ES" dirty="0" smtClean="0">
                <a:latin typeface="+mj-lt"/>
              </a:rPr>
              <a:t>un</a:t>
            </a:r>
            <a:r>
              <a:rPr lang="es-ES" dirty="0">
                <a:latin typeface="+mj-lt"/>
              </a:rPr>
              <a:t> </a:t>
            </a:r>
            <a:r>
              <a:rPr lang="es-ES" dirty="0" err="1" smtClean="0">
                <a:latin typeface="+mj-lt"/>
              </a:rPr>
              <a:t>framework</a:t>
            </a:r>
            <a:r>
              <a:rPr lang="es-ES" dirty="0" smtClean="0">
                <a:latin typeface="+mj-lt"/>
              </a:rPr>
              <a:t> de </a:t>
            </a:r>
            <a:r>
              <a:rPr lang="es-ES" dirty="0" err="1" smtClean="0">
                <a:latin typeface="+mj-lt"/>
              </a:rPr>
              <a:t>javascript</a:t>
            </a:r>
            <a:r>
              <a:rPr lang="es-ES" dirty="0" smtClean="0">
                <a:latin typeface="+mj-lt"/>
              </a:rPr>
              <a:t> de codigo abierto, </a:t>
            </a:r>
            <a:r>
              <a:rPr lang="es-ES" dirty="0">
                <a:latin typeface="+mj-lt"/>
              </a:rPr>
              <a:t>mantenido </a:t>
            </a:r>
            <a:r>
              <a:rPr lang="es-ES" dirty="0" smtClean="0">
                <a:latin typeface="+mj-lt"/>
              </a:rPr>
              <a:t>por Google</a:t>
            </a:r>
            <a:r>
              <a:rPr lang="es-ES" dirty="0">
                <a:latin typeface="+mj-lt"/>
              </a:rPr>
              <a:t> </a:t>
            </a:r>
            <a:r>
              <a:rPr lang="es-ES" dirty="0">
                <a:latin typeface="+mj-lt"/>
                <a:hlinkClick r:id="rId2" tooltip="Google"/>
              </a:rPr>
              <a:t>Google</a:t>
            </a:r>
            <a:r>
              <a:rPr lang="es-ES" dirty="0">
                <a:latin typeface="+mj-lt"/>
              </a:rPr>
              <a:t>, que se utiliza para crear y </a:t>
            </a:r>
            <a:r>
              <a:rPr lang="es-ES" dirty="0" smtClean="0">
                <a:latin typeface="+mj-lt"/>
              </a:rPr>
              <a:t>mantener aplicaciones web de una sola pagina(SPA). </a:t>
            </a:r>
            <a:endParaRPr lang="es-CO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Angular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727668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179512" y="1700808"/>
            <a:ext cx="8568952" cy="38164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ES" sz="2500" dirty="0">
                <a:latin typeface="+mj-lt"/>
              </a:rPr>
              <a:t> </a:t>
            </a:r>
            <a:r>
              <a:rPr lang="es-ES" sz="2500" dirty="0" smtClean="0">
                <a:latin typeface="+mj-lt"/>
              </a:rPr>
              <a:t>A</a:t>
            </a:r>
            <a:r>
              <a:rPr lang="es-ES" sz="2500" dirty="0" smtClean="0"/>
              <a:t>ngular es un </a:t>
            </a:r>
            <a:r>
              <a:rPr lang="es-ES" sz="2500" dirty="0" err="1" smtClean="0"/>
              <a:t>framework</a:t>
            </a:r>
            <a:r>
              <a:rPr lang="es-ES" sz="2500" dirty="0" smtClean="0"/>
              <a:t> completo para construir aplicaciones </a:t>
            </a:r>
            <a:r>
              <a:rPr lang="es-ES" sz="2500" b="1" dirty="0" smtClean="0"/>
              <a:t>en cliente</a:t>
            </a:r>
            <a:r>
              <a:rPr lang="es-ES" sz="2500" dirty="0" smtClean="0"/>
              <a:t> con HTML y </a:t>
            </a:r>
            <a:r>
              <a:rPr lang="es-ES" sz="2500" dirty="0" err="1" smtClean="0"/>
              <a:t>Javascript</a:t>
            </a:r>
            <a:r>
              <a:rPr lang="es-ES" sz="2500" dirty="0" smtClean="0"/>
              <a:t>, es decir, con el objetivo de que el peso de la lógica y el </a:t>
            </a:r>
            <a:r>
              <a:rPr lang="es-ES" sz="2500" dirty="0" err="1" smtClean="0"/>
              <a:t>renderizado</a:t>
            </a:r>
            <a:r>
              <a:rPr lang="es-ES" sz="2500" dirty="0" smtClean="0"/>
              <a:t> lo lleve el propio navegador, en lugar del servidor.</a:t>
            </a:r>
            <a:endParaRPr lang="es-ES" sz="2500" dirty="0" smtClean="0">
              <a:latin typeface="+mj-lt"/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67544" y="27856"/>
            <a:ext cx="7467600" cy="1143000"/>
          </a:xfrm>
        </p:spPr>
        <p:txBody>
          <a:bodyPr/>
          <a:lstStyle/>
          <a:p>
            <a:pPr algn="ctr"/>
            <a:r>
              <a:rPr lang="es-CO" b="1" dirty="0" smtClean="0"/>
              <a:t>Angular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150703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251520" y="1556792"/>
            <a:ext cx="8568952" cy="194421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ES" sz="2500" dirty="0" smtClean="0">
                <a:latin typeface="+mj-lt"/>
              </a:rPr>
              <a:t>Como </a:t>
            </a:r>
            <a:r>
              <a:rPr lang="es-ES" sz="2500" dirty="0">
                <a:latin typeface="+mj-lt"/>
              </a:rPr>
              <a:t>resultado, </a:t>
            </a:r>
            <a:r>
              <a:rPr lang="es-ES" sz="2500" dirty="0" err="1">
                <a:latin typeface="+mj-lt"/>
              </a:rPr>
              <a:t>AngularJS</a:t>
            </a:r>
            <a:r>
              <a:rPr lang="es-ES" sz="2500" dirty="0">
                <a:latin typeface="+mj-lt"/>
              </a:rPr>
              <a:t> pone menos énfasis en la manipulación del </a:t>
            </a:r>
            <a:r>
              <a:rPr lang="es-ES" sz="2500" dirty="0" smtClean="0">
                <a:latin typeface="+mj-lt"/>
              </a:rPr>
              <a:t>DOM (</a:t>
            </a:r>
            <a:r>
              <a:rPr lang="es-CO" sz="2500" dirty="0" err="1"/>
              <a:t>Document</a:t>
            </a:r>
            <a:r>
              <a:rPr lang="es-CO" sz="2500" dirty="0"/>
              <a:t> </a:t>
            </a:r>
            <a:r>
              <a:rPr lang="es-CO" sz="2500" dirty="0" err="1"/>
              <a:t>Object</a:t>
            </a:r>
            <a:r>
              <a:rPr lang="es-CO" sz="2500" dirty="0"/>
              <a:t> </a:t>
            </a:r>
            <a:r>
              <a:rPr lang="es-CO" sz="2500" dirty="0" err="1"/>
              <a:t>Model</a:t>
            </a:r>
            <a:r>
              <a:rPr lang="es-CO" sz="2500" dirty="0"/>
              <a:t> </a:t>
            </a:r>
            <a:r>
              <a:rPr lang="es-CO" sz="2500" dirty="0" smtClean="0"/>
              <a:t>)</a:t>
            </a:r>
            <a:r>
              <a:rPr lang="es-ES" sz="2500" dirty="0" smtClean="0">
                <a:latin typeface="+mj-lt"/>
              </a:rPr>
              <a:t> </a:t>
            </a:r>
            <a:r>
              <a:rPr lang="es-ES" sz="2500" dirty="0">
                <a:latin typeface="+mj-lt"/>
              </a:rPr>
              <a:t>y mejora la </a:t>
            </a:r>
            <a:r>
              <a:rPr lang="es-ES" sz="2500" dirty="0" err="1">
                <a:latin typeface="+mj-lt"/>
              </a:rPr>
              <a:t>testeabilidad</a:t>
            </a:r>
            <a:r>
              <a:rPr lang="es-ES" sz="2500" dirty="0">
                <a:latin typeface="+mj-lt"/>
              </a:rPr>
              <a:t> y el rendimiento.</a:t>
            </a:r>
            <a:endParaRPr lang="es-CO" sz="2500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67544" y="27856"/>
            <a:ext cx="7467600" cy="1143000"/>
          </a:xfrm>
        </p:spPr>
        <p:txBody>
          <a:bodyPr/>
          <a:lstStyle/>
          <a:p>
            <a:pPr algn="ctr"/>
            <a:r>
              <a:rPr lang="es-CO" b="1" dirty="0" smtClean="0"/>
              <a:t>Angular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031583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28759" y="1916832"/>
            <a:ext cx="8928992" cy="381642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ES" sz="2500" dirty="0">
                <a:latin typeface="+mj-lt"/>
              </a:rPr>
              <a:t> </a:t>
            </a:r>
            <a:r>
              <a:rPr lang="es-ES" sz="2500" dirty="0" smtClean="0">
                <a:latin typeface="+mj-lt"/>
              </a:rPr>
              <a:t>Su objetivo es aumentar las aplicaciones basadas en navegador con capacidad de Modelo Vista Controlador (MVC), en un esfuerzo para hacer que el desarrollo y las pruebas sean más fáciles</a:t>
            </a:r>
            <a:r>
              <a:rPr lang="es-ES" sz="25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s-ES" sz="2500" dirty="0" smtClean="0"/>
              <a:t>EL lenguaje Angular 2 es </a:t>
            </a:r>
            <a:r>
              <a:rPr lang="es-ES" sz="2500" dirty="0" err="1" smtClean="0"/>
              <a:t>TypeScript</a:t>
            </a:r>
            <a:endParaRPr lang="es-CO" sz="2500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Angular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321504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35283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+mj-lt"/>
              </a:rPr>
              <a:t> </a:t>
            </a:r>
            <a:r>
              <a:rPr lang="es-ES" sz="2500" dirty="0">
                <a:latin typeface="+mj-lt"/>
              </a:rPr>
              <a:t>Un single-page </a:t>
            </a:r>
            <a:r>
              <a:rPr lang="es-ES" sz="2500" dirty="0" err="1">
                <a:latin typeface="+mj-lt"/>
              </a:rPr>
              <a:t>application</a:t>
            </a:r>
            <a:r>
              <a:rPr lang="es-ES" sz="2500" dirty="0">
                <a:latin typeface="+mj-lt"/>
              </a:rPr>
              <a:t> (SPA), o aplicación de página única es una aplicación web o es un sitio web que cabe en una sola página con el propósito de dar una experiencia más fluida a los usuarios como una aplicación de escritorio. </a:t>
            </a:r>
            <a:endParaRPr lang="es-ES" sz="2500" dirty="0" smtClean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s-ES" dirty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s-CO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67544" y="13905"/>
            <a:ext cx="8280920" cy="1143000"/>
          </a:xfrm>
        </p:spPr>
        <p:txBody>
          <a:bodyPr/>
          <a:lstStyle/>
          <a:p>
            <a:pPr algn="ctr"/>
            <a:r>
              <a:rPr lang="es-CO" dirty="0" smtClean="0"/>
              <a:t>SPA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818348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232</TotalTime>
  <Words>178</Words>
  <Application>Microsoft Office PowerPoint</Application>
  <PresentationFormat>Presentación en pantalla (4:3)</PresentationFormat>
  <Paragraphs>57</Paragraphs>
  <Slides>21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Concurrencia</vt:lpstr>
      <vt:lpstr>Presentación de PowerPoint</vt:lpstr>
      <vt:lpstr>Presentación de PowerPoint</vt:lpstr>
      <vt:lpstr>Presentación de PowerPoint</vt:lpstr>
      <vt:lpstr>Angular 2</vt:lpstr>
      <vt:lpstr>Angular</vt:lpstr>
      <vt:lpstr>Angular</vt:lpstr>
      <vt:lpstr>Angular</vt:lpstr>
      <vt:lpstr>Angular</vt:lpstr>
      <vt:lpstr>SPA</vt:lpstr>
      <vt:lpstr>Model View View-Model</vt:lpstr>
      <vt:lpstr>Model View View-Model</vt:lpstr>
      <vt:lpstr>Angular</vt:lpstr>
      <vt:lpstr>DataBinding</vt:lpstr>
      <vt:lpstr>DataBinding</vt:lpstr>
      <vt:lpstr>DataBinding</vt:lpstr>
      <vt:lpstr>DataBinding</vt:lpstr>
      <vt:lpstr>Angular</vt:lpstr>
      <vt:lpstr>Angular</vt:lpstr>
      <vt:lpstr>Rest web service</vt:lpstr>
      <vt:lpstr>JSON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54</cp:revision>
  <dcterms:created xsi:type="dcterms:W3CDTF">2016-09-17T00:58:53Z</dcterms:created>
  <dcterms:modified xsi:type="dcterms:W3CDTF">2016-11-03T16:19:30Z</dcterms:modified>
</cp:coreProperties>
</file>