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FD7B6F-1E38-4F3D-BF09-351067CCF789}">
  <a:tblStyle styleId="{93FD7B6F-1E38-4F3D-BF09-351067CCF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3c0abc0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3c0abc0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3c0abc0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3c0abc0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3c0abc0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3c0abc0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3be145b9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3be145b9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3be145b9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3be145b9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3be145b9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3be145b9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3be145b9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3be145b9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3be145b9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3be145b9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3be145b9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3be145b9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3be145b9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3be145b9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3be145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3be145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3be145b9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3be145b9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3c0abc0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3c0abc0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3c0abc0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3c0abc0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3c0abc0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3c0abc0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3c0abc02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3c0abc0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be145b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3be145b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3be145b9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3be145b9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3be145b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3be145b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3be145b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3be145b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3be145b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3be145b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3be145b9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3be145b9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3be145b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3be145b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4275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Modelos de Aprendizaje </a:t>
            </a:r>
            <a:r>
              <a:rPr lang="es" sz="2800"/>
              <a:t>Automático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824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E-COMMERCE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2"/>
          <p:cNvGraphicFramePr/>
          <p:nvPr/>
        </p:nvGraphicFramePr>
        <p:xfrm>
          <a:off x="433588" y="11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{93FD7B6F-1E38-4F3D-BF09-351067CCF789}</a:tableStyleId>
              </a:tblPr>
              <a:tblGrid>
                <a:gridCol w="1341025"/>
                <a:gridCol w="2163075"/>
                <a:gridCol w="1038500"/>
                <a:gridCol w="1195675"/>
                <a:gridCol w="1278950"/>
                <a:gridCol w="1259600"/>
              </a:tblGrid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Producto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Modelo Ganador </a:t>
                      </a:r>
                      <a:endParaRPr b="1" sz="1100">
                        <a:solidFill>
                          <a:schemeClr val="lt1"/>
                        </a:solidFill>
                        <a:highlight>
                          <a:srgbClr val="EEEEEE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MAPE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Unidades pronosticadas Octubre 2024</a:t>
                      </a:r>
                      <a:endParaRPr b="1" sz="1100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Unidades pronosticadas Noviembre 2024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Unidades pronosticadas Diciembre 2024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MLA896622000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Extra Trees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0.4626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168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156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</a:tr>
              <a:tr h="65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MLA922812536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Huber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0.4458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69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MLA924048991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Croston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0.2765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MLA924162099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0.6989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101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177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MLA924175033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 Neighbors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0.6464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51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51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experimentos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39550" y="1163350"/>
            <a:ext cx="75585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probó el </a:t>
            </a:r>
            <a:r>
              <a:rPr lang="es" sz="1800"/>
              <a:t>módulo</a:t>
            </a:r>
            <a:r>
              <a:rPr lang="es" sz="1800"/>
              <a:t> de pycaret de regression. Obteniendo peores resultados que con el de time_series.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probó modelar la serie temporal del producto (</a:t>
            </a:r>
            <a:r>
              <a:rPr lang="es" sz="1800"/>
              <a:t>MLA896621681), para las ventas diarias (en lugar de mensuales).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25" y="2877150"/>
            <a:ext cx="8452349" cy="11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00" y="662850"/>
            <a:ext cx="6407001" cy="36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1039050" y="4482175"/>
            <a:ext cx="70659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Ventas de los 30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días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Octubre 2024  del producto MLA89662168i = </a:t>
            </a: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651 unidades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Clustering para Segmentación de Clientes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 creó un nuevo dataset enfocado en la segmentación de clientes, que incluyó:</a:t>
            </a:r>
            <a:endParaRPr sz="1600"/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Fecha de la última compra</a:t>
            </a:r>
            <a:endParaRPr sz="1600"/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Cantidad de ventas por cliente</a:t>
            </a:r>
            <a:endParaRPr sz="1600"/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Monto total de ventas por cliente</a:t>
            </a:r>
            <a:endParaRPr sz="1600"/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Provincia (luego eliminada por inconsistencias)</a:t>
            </a:r>
            <a:endParaRPr sz="16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600"/>
              <a:t>El dataset final tiene 12,035 clientes bien identificados.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212625"/>
            <a:ext cx="70389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 probaron dos enfoques utilizando la librería PyCaret:</a:t>
            </a:r>
            <a:endParaRPr sz="1600"/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b="1" lang="es" sz="1600" u="sng"/>
              <a:t>K-means (con variable provincia)</a:t>
            </a:r>
            <a:r>
              <a:rPr lang="es" sz="1600"/>
              <a:t>: Este modelo arrojó métricas muy poco satisfactorias debido a la inconsistencia en la escritura de la provincia, lo que generó demasiadas opciones únicas.</a:t>
            </a:r>
            <a:endParaRPr sz="1600"/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 u="sng"/>
              <a:t>K-means (sin provincia)</a:t>
            </a:r>
            <a:r>
              <a:rPr lang="es" sz="1600"/>
              <a:t>: Sin la variable 'provincia', el modelo mejoró significativamente. </a:t>
            </a:r>
            <a:endParaRPr sz="1600"/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 u="sng"/>
              <a:t>DBSCAN:</a:t>
            </a:r>
            <a:r>
              <a:rPr lang="es" sz="1600"/>
              <a:t> Se probó este método, pero no ofreció resultados más eficientes que K-means en este caso.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26375" y="4402325"/>
            <a:ext cx="7509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400"/>
              <a:t>El método del codo propuso un K=5, sin embargo se obtuvieron mejores resultados con K=6</a:t>
            </a:r>
            <a:endParaRPr sz="1400"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913" y="992850"/>
            <a:ext cx="4554075" cy="3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25" y="1004875"/>
            <a:ext cx="42386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5273875" y="379125"/>
            <a:ext cx="36558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esta gráfica se ve los cluster 0 a 3 con muchos clientes y los cluster 4 y 5 con muy pocos.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mejores valores de métrica se obtuvieron con 6 cluster.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5273875" y="1936600"/>
            <a:ext cx="36558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Índice de Silhouette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0.2825 (mide la 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similitud de cada punto con su propio grupo)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Índice de Calinski-Harabasz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4926.06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(evalúa la relación de la varianza entre los clusters y la varianza dentro de los clusters)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Índice de Davies-Bouldin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1.064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( midiendo la relación de similitud promedio de cada grupo con el grupo más similar a él.)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 métricas Homogeneity, Rand Index, y Completeness no son relevantes en este caso porque se está usando un algoritmo de clustering no supervisado, o sea con </a:t>
            </a: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etiquetas no conocidas.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Modelo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100" y="1017050"/>
            <a:ext cx="4302550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75" y="208750"/>
            <a:ext cx="4114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rceg\AppData\Local\Microsoft\Windows\INetCache\Content.MSO\30339AF2.tmp"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3500"/>
            <a:ext cx="41433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rceg\AppData\Local\Microsoft\Windows\INetCache\Content.MSO\C9A7D0.tmp"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775" y="2985875"/>
            <a:ext cx="84346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del Modelo de Clustering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3575" l="7552" r="0" t="5663"/>
          <a:stretch/>
        </p:blipFill>
        <p:spPr>
          <a:xfrm>
            <a:off x="1068900" y="1182100"/>
            <a:ext cx="3289250" cy="200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 rotWithShape="1">
          <a:blip r:embed="rId4">
            <a:alphaModFix/>
          </a:blip>
          <a:srcRect b="6375" l="14864" r="0" t="0"/>
          <a:stretch/>
        </p:blipFill>
        <p:spPr>
          <a:xfrm>
            <a:off x="5072575" y="1182100"/>
            <a:ext cx="3081375" cy="19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575" y="3354950"/>
            <a:ext cx="30813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6">
            <a:alphaModFix/>
          </a:blip>
          <a:srcRect b="3375" l="-2270" r="2269" t="4390"/>
          <a:stretch/>
        </p:blipFill>
        <p:spPr>
          <a:xfrm>
            <a:off x="1097150" y="3354950"/>
            <a:ext cx="3232751" cy="16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la empresa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Empresa importadora y mayorista de insumos </a:t>
            </a:r>
            <a:r>
              <a:rPr lang="es" sz="1600"/>
              <a:t>gastronómicos</a:t>
            </a:r>
            <a:r>
              <a:rPr lang="es" sz="1600"/>
              <a:t>. Principales clientes: hoteles, restaurantes, empresas de catering. Tiendas minoristas.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Pandemia → e-commerce → Mercadolibre.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Mercadolibre Platinum (mas de 10 mil ventas consolidadas).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Decisiones basadas en la experiencia (“intuición) —&gt; Decisiones sustentadas con datos.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para predecir la facturación futura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/>
              <a:t>Esta predicción ayudará al cliente a tomar decisiones informadas para ajustar las estrategias de marketing y mejorar la gestión de recursos.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SzPts val="1800"/>
              <a:buFont typeface="Times New Roman"/>
              <a:buChar char="●"/>
            </a:pPr>
            <a:r>
              <a:rPr lang="es" sz="1800"/>
              <a:t>Datos de </a:t>
            </a:r>
            <a:r>
              <a:rPr b="1" lang="es" sz="1800"/>
              <a:t>823 días de facturación diaria</a:t>
            </a:r>
            <a:r>
              <a:rPr lang="es" sz="1800"/>
              <a:t>. A lo largo del periodo analizado, se identificaron posibles tendencias y estacionalidades, factores que serán clave en la construcción del modelo predictivo. También se consideraron posibles fluctuaciones que podrían deberse a eventos externos, como cambios de temporada o promociones especiales, lo que se tomó en cuenta en el preprocesamiento y la selección del modelo.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Librería</a:t>
            </a:r>
            <a:r>
              <a:rPr lang="es" sz="1600"/>
              <a:t> PYCARET — </a:t>
            </a:r>
            <a:r>
              <a:rPr lang="es" sz="1600"/>
              <a:t>Módulo</a:t>
            </a:r>
            <a:r>
              <a:rPr lang="es" sz="1600"/>
              <a:t> TIME_SERIES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Modelo “ganador” = </a:t>
            </a:r>
            <a:r>
              <a:rPr b="1" lang="es" sz="1600"/>
              <a:t>xgboost_cds_dt</a:t>
            </a:r>
            <a:r>
              <a:rPr lang="es" sz="1600"/>
              <a:t> . (Mejores </a:t>
            </a:r>
            <a:r>
              <a:rPr lang="es" sz="1600"/>
              <a:t>métricas</a:t>
            </a:r>
            <a:r>
              <a:rPr lang="es" sz="1600"/>
              <a:t> de desempeño).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Predecir la facturación de los próximos 30 días.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13" y="2571750"/>
            <a:ext cx="4187975" cy="19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25" y="1100975"/>
            <a:ext cx="509354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88" y="790150"/>
            <a:ext cx="6539425" cy="38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experimentos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1297500" y="1307850"/>
            <a:ext cx="70389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 probó correr los modelos con H2O para comparar las resultados con los obtenidos con Pycaret. </a:t>
            </a:r>
            <a:endParaRPr sz="1600"/>
          </a:p>
        </p:txBody>
      </p:sp>
      <p:pic>
        <p:nvPicPr>
          <p:cNvPr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18765" r="0" t="0"/>
          <a:stretch/>
        </p:blipFill>
        <p:spPr>
          <a:xfrm>
            <a:off x="857812" y="2067200"/>
            <a:ext cx="7428375" cy="7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4">
            <a:alphaModFix/>
          </a:blip>
          <a:srcRect b="0" l="10514" r="0" t="0"/>
          <a:stretch/>
        </p:blipFill>
        <p:spPr>
          <a:xfrm>
            <a:off x="857800" y="2856975"/>
            <a:ext cx="7428373" cy="72814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857838" y="3737525"/>
            <a:ext cx="74283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600"/>
              <a:t>Estos modelos presentaron mayores errores en las métricas de desempeño, lo que significa que sus predicciones son menos precisas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Cuántas</a:t>
            </a:r>
            <a:r>
              <a:rPr lang="es" sz="2000"/>
              <a:t> unidades se proyectan vender en los próximos 3 meses para los 10 productos </a:t>
            </a:r>
            <a:r>
              <a:rPr lang="es" sz="2000"/>
              <a:t>más</a:t>
            </a:r>
            <a:r>
              <a:rPr lang="es" sz="2000"/>
              <a:t> vendidos? </a:t>
            </a:r>
            <a:endParaRPr sz="2000"/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Segmentación efectiva de los clientes en base a su comportamiento de compra. </a:t>
            </a:r>
            <a:endParaRPr sz="2000"/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2000"/>
              <a:buChar char="●"/>
            </a:pPr>
            <a:r>
              <a:rPr lang="es" sz="2000"/>
              <a:t>Cuánto</a:t>
            </a:r>
            <a:r>
              <a:rPr lang="es" sz="2000"/>
              <a:t> se va a facturar en los próximos 30 días?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los Datos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Reportes mensuales de MercadoLibre que se unificaron.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realizó un EDA, para ver las columnas de interés.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Limpieza de los datos para quedarnos solo con los datos de las ventas. (Datos nulos, datos duplicados, etc.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Los valores ($), se adaptaron al valor del </a:t>
            </a:r>
            <a:r>
              <a:rPr lang="es" sz="1800"/>
              <a:t>dólar</a:t>
            </a:r>
            <a:r>
              <a:rPr lang="es" sz="1800"/>
              <a:t> MEP del momento. Con el objetivo de que sea comparable en el tiempo.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Cada modelo trabajó con las variables que eran propias de su interés.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Pronóstico</a:t>
            </a:r>
            <a:r>
              <a:rPr lang="es"/>
              <a:t> de los productos que se van a vender.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 las 165 publicaciones que tiene la cuenta, se eligieron los productos con </a:t>
            </a:r>
            <a:r>
              <a:rPr lang="es" sz="1800"/>
              <a:t>más</a:t>
            </a:r>
            <a:r>
              <a:rPr lang="es" sz="1800"/>
              <a:t> unidades vendidas, para realizar este modelo.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Cada producto (</a:t>
            </a:r>
            <a:r>
              <a:rPr lang="es" sz="1800"/>
              <a:t>número</a:t>
            </a:r>
            <a:r>
              <a:rPr lang="es" sz="1800"/>
              <a:t> de publicación), se trata como una serie temporal. Cada producto tiene distinto comportamiento.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8991600" cy="476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Automatizado (Producto MLA896621681)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503000" y="1567550"/>
            <a:ext cx="82932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pycaret.time_series </a:t>
            </a:r>
            <a:r>
              <a:rPr lang="es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 = setup(data=df, target=</a:t>
            </a:r>
            <a:r>
              <a:rPr lang="es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'MLA896621681'</a:t>
            </a:r>
            <a:r>
              <a:rPr lang="es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best = create_model(</a:t>
            </a:r>
            <a:r>
              <a:rPr lang="es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'ada_cds_dt'</a:t>
            </a:r>
            <a:r>
              <a:rPr lang="es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modelo_ajustado = finalize_model(best)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predict_model(best, fh = </a:t>
            </a:r>
            <a:r>
              <a:rPr lang="es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50" y="2177151"/>
            <a:ext cx="8211574" cy="1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63" y="909875"/>
            <a:ext cx="8270926" cy="33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89825" y="13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433588" y="109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{93FD7B6F-1E38-4F3D-BF09-351067CCF789}</a:tableStyleId>
              </a:tblPr>
              <a:tblGrid>
                <a:gridCol w="1448800"/>
                <a:gridCol w="2127175"/>
                <a:gridCol w="904925"/>
                <a:gridCol w="1203450"/>
                <a:gridCol w="1350825"/>
                <a:gridCol w="12416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Producto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Modelo Ganador 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MAPE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Unidades pronosticadas Octubre 2024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Unidades pronosticadas Noviembre 2024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Unidades pronosticadas Diciembre 2024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MLA1625102786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Extreme Gradient Boosting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0.6479</a:t>
                      </a:r>
                      <a:endParaRPr sz="11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467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360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MLA1658680930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Orthogonal Matching Pursuit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0.2558</a:t>
                      </a:r>
                      <a:endParaRPr sz="11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299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265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254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MLA875271085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Extra Trees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1.5519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26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MLA896621470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AdaBoost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0.1768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</a:t>
                      </a:r>
                      <a:endParaRPr b="1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28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MLA896621681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AdaBoost w/ Cond. Deseasonalize &amp; Detrending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0.5166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495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513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528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