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25"/>
  </p:notesMasterIdLst>
  <p:sldIdLst>
    <p:sldId id="256" r:id="rId2"/>
    <p:sldId id="269" r:id="rId3"/>
    <p:sldId id="272" r:id="rId4"/>
    <p:sldId id="273" r:id="rId5"/>
    <p:sldId id="277" r:id="rId6"/>
    <p:sldId id="274" r:id="rId7"/>
    <p:sldId id="275" r:id="rId8"/>
    <p:sldId id="276" r:id="rId9"/>
    <p:sldId id="278" r:id="rId10"/>
    <p:sldId id="279" r:id="rId11"/>
    <p:sldId id="270" r:id="rId12"/>
    <p:sldId id="264" r:id="rId13"/>
    <p:sldId id="265" r:id="rId14"/>
    <p:sldId id="266" r:id="rId15"/>
    <p:sldId id="267" r:id="rId16"/>
    <p:sldId id="268" r:id="rId17"/>
    <p:sldId id="271" r:id="rId18"/>
    <p:sldId id="259" r:id="rId19"/>
    <p:sldId id="258" r:id="rId20"/>
    <p:sldId id="260" r:id="rId21"/>
    <p:sldId id="261" r:id="rId22"/>
    <p:sldId id="262" r:id="rId23"/>
    <p:sldId id="26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7553" autoAdjust="0"/>
  </p:normalViewPr>
  <p:slideViewPr>
    <p:cSldViewPr snapToGrid="0">
      <p:cViewPr varScale="1">
        <p:scale>
          <a:sx n="46" d="100"/>
          <a:sy n="46" d="100"/>
        </p:scale>
        <p:origin x="1444"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E32D20-3DE6-40F6-B98B-59B1F7F05A85}" type="datetimeFigureOut">
              <a:rPr lang="es-AR" smtClean="0"/>
              <a:t>13/6/2024</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B27269-0ED9-4D3A-BCE7-AD778B6D81A7}" type="slidenum">
              <a:rPr lang="es-AR" smtClean="0"/>
              <a:t>‹Nº›</a:t>
            </a:fld>
            <a:endParaRPr lang="es-AR"/>
          </a:p>
        </p:txBody>
      </p:sp>
    </p:spTree>
    <p:extLst>
      <p:ext uri="{BB962C8B-B14F-4D97-AF65-F5344CB8AC3E}">
        <p14:creationId xmlns:p14="http://schemas.microsoft.com/office/powerpoint/2010/main" val="2748449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2EB27269-0ED9-4D3A-BCE7-AD778B6D81A7}" type="slidenum">
              <a:rPr lang="es-AR" smtClean="0"/>
              <a:t>1</a:t>
            </a:fld>
            <a:endParaRPr lang="es-AR"/>
          </a:p>
        </p:txBody>
      </p:sp>
    </p:spTree>
    <p:extLst>
      <p:ext uri="{BB962C8B-B14F-4D97-AF65-F5344CB8AC3E}">
        <p14:creationId xmlns:p14="http://schemas.microsoft.com/office/powerpoint/2010/main" val="32283362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ANOVA 2 vías: relación entre una variable dependiente cuantitativa (longitud) y 2 variables independientes cualitativas (soporte y la dosis), ambas con distintos niveles.</a:t>
            </a:r>
          </a:p>
          <a:p>
            <a:r>
              <a:rPr lang="es-ES" dirty="0"/>
              <a:t> 0,064 &gt; 0,05 (nivel de significancia), por lo que no se rechaza que la media de cada grupo (</a:t>
            </a:r>
            <a:r>
              <a:rPr lang="es-ES" dirty="0" err="1"/>
              <a:t>OJ</a:t>
            </a:r>
            <a:r>
              <a:rPr lang="es-ES" dirty="0"/>
              <a:t> y </a:t>
            </a:r>
            <a:r>
              <a:rPr lang="es-ES" dirty="0" err="1"/>
              <a:t>VC</a:t>
            </a:r>
            <a:r>
              <a:rPr lang="es-ES" dirty="0"/>
              <a:t>) sean iguales: tipo de soporte usado no influye en la medida del largo. Esto es siempre que se cumpla las condiciones del uso de ANOVA: la normalidad y homogeneidad de la varianza</a:t>
            </a:r>
          </a:p>
          <a:p>
            <a:r>
              <a:rPr lang="es-ES" dirty="0"/>
              <a:t>Test para normalidad: Shapiro-Wilk, </a:t>
            </a:r>
            <a:r>
              <a:rPr lang="es-AR" dirty="0"/>
              <a:t>Anderson-Darling </a:t>
            </a:r>
            <a:r>
              <a:rPr lang="es-AR" dirty="0" err="1"/>
              <a:t>normality</a:t>
            </a:r>
            <a:r>
              <a:rPr lang="es-AR" dirty="0"/>
              <a:t> test, </a:t>
            </a:r>
            <a:r>
              <a:rPr lang="es-AR" dirty="0" err="1"/>
              <a:t>D'Agostino</a:t>
            </a:r>
            <a:r>
              <a:rPr lang="es-AR" dirty="0"/>
              <a:t> </a:t>
            </a:r>
            <a:r>
              <a:rPr lang="es-AR" dirty="0" err="1"/>
              <a:t>skewness</a:t>
            </a:r>
            <a:r>
              <a:rPr lang="es-AR" dirty="0"/>
              <a:t> test</a:t>
            </a:r>
          </a:p>
          <a:p>
            <a:r>
              <a:rPr lang="es-ES" dirty="0"/>
              <a:t>H</a:t>
            </a:r>
            <a:r>
              <a:rPr lang="es-AR" dirty="0"/>
              <a:t>homocedasticidad: </a:t>
            </a:r>
            <a:r>
              <a:rPr lang="en-US" dirty="0"/>
              <a:t>Bartlett test of homogeneity of variances, </a:t>
            </a:r>
            <a:r>
              <a:rPr lang="en-US" dirty="0" err="1"/>
              <a:t>Levene's</a:t>
            </a:r>
            <a:r>
              <a:rPr lang="en-US" dirty="0"/>
              <a:t> Test for Homogeneity of Variance (</a:t>
            </a:r>
            <a:r>
              <a:rPr lang="en-US" dirty="0" err="1"/>
              <a:t>muestras</a:t>
            </a:r>
            <a:r>
              <a:rPr lang="en-US" dirty="0"/>
              <a:t> </a:t>
            </a:r>
            <a:r>
              <a:rPr lang="en-US" dirty="0" err="1"/>
              <a:t>pequeñas</a:t>
            </a:r>
            <a:r>
              <a:rPr lang="en-US" dirty="0"/>
              <a:t>)</a:t>
            </a:r>
            <a:endParaRPr lang="es-AR" dirty="0"/>
          </a:p>
        </p:txBody>
      </p:sp>
      <p:sp>
        <p:nvSpPr>
          <p:cNvPr id="4" name="Marcador de número de diapositiva 3"/>
          <p:cNvSpPr>
            <a:spLocks noGrp="1"/>
          </p:cNvSpPr>
          <p:nvPr>
            <p:ph type="sldNum" sz="quarter" idx="5"/>
          </p:nvPr>
        </p:nvSpPr>
        <p:spPr/>
        <p:txBody>
          <a:bodyPr/>
          <a:lstStyle/>
          <a:p>
            <a:fld id="{2EB27269-0ED9-4D3A-BCE7-AD778B6D81A7}" type="slidenum">
              <a:rPr lang="es-AR" smtClean="0"/>
              <a:t>12</a:t>
            </a:fld>
            <a:endParaRPr lang="es-AR"/>
          </a:p>
        </p:txBody>
      </p:sp>
    </p:spTree>
    <p:extLst>
      <p:ext uri="{BB962C8B-B14F-4D97-AF65-F5344CB8AC3E}">
        <p14:creationId xmlns:p14="http://schemas.microsoft.com/office/powerpoint/2010/main" val="3626215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Gráficamente se ve una importante diferencia en las medias, condice con el análisis del ANOVA, p-valor es casi 0 &lt; 0,05 por lo que se puede rechazar la </a:t>
            </a:r>
            <a:r>
              <a:rPr lang="es-ES" dirty="0" err="1"/>
              <a:t>H0</a:t>
            </a:r>
            <a:r>
              <a:rPr lang="es-ES" dirty="0"/>
              <a:t> de que las medias son iguales siempre que se cumpla las condiciones de normalidad y </a:t>
            </a:r>
            <a:r>
              <a:rPr lang="es-ES" dirty="0" err="1"/>
              <a:t>homocedastisidad</a:t>
            </a:r>
            <a:r>
              <a:rPr lang="es-ES" dirty="0"/>
              <a:t>. </a:t>
            </a:r>
          </a:p>
          <a:p>
            <a:endParaRPr lang="es-ES" dirty="0"/>
          </a:p>
          <a:p>
            <a:r>
              <a:rPr lang="es-ES" dirty="0"/>
              <a:t>Al menos dos de ellas no son iguales  quiere decir que la dosis sí influye en la variables respuesta que es la longitud.</a:t>
            </a:r>
            <a:endParaRPr lang="es-AR" dirty="0"/>
          </a:p>
        </p:txBody>
      </p:sp>
      <p:sp>
        <p:nvSpPr>
          <p:cNvPr id="4" name="Marcador de número de diapositiva 3"/>
          <p:cNvSpPr>
            <a:spLocks noGrp="1"/>
          </p:cNvSpPr>
          <p:nvPr>
            <p:ph type="sldNum" sz="quarter" idx="5"/>
          </p:nvPr>
        </p:nvSpPr>
        <p:spPr/>
        <p:txBody>
          <a:bodyPr/>
          <a:lstStyle/>
          <a:p>
            <a:fld id="{2EB27269-0ED9-4D3A-BCE7-AD778B6D81A7}" type="slidenum">
              <a:rPr lang="es-AR" smtClean="0"/>
              <a:t>13</a:t>
            </a:fld>
            <a:endParaRPr lang="es-AR"/>
          </a:p>
        </p:txBody>
      </p:sp>
    </p:spTree>
    <p:extLst>
      <p:ext uri="{BB962C8B-B14F-4D97-AF65-F5344CB8AC3E}">
        <p14:creationId xmlns:p14="http://schemas.microsoft.com/office/powerpoint/2010/main" val="24122214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1° gráfico de interacción: la media del largo cambia respecto a la dosis para cada tipo de soporte.</a:t>
            </a:r>
          </a:p>
          <a:p>
            <a:r>
              <a:rPr lang="es-ES" dirty="0"/>
              <a:t>2° gráfico se ve como la media del largo cambia según el tipo de soporte para cada una de las tres dosis. Para la dosis 2 (línea gris) la influencia no cambia, en cambio con la dosis 0,5 y 1 influye en la media el tipo de soporte. </a:t>
            </a:r>
          </a:p>
          <a:p>
            <a:r>
              <a:rPr lang="es-ES" dirty="0"/>
              <a:t>Al no cruzarse las líneas, podría significar que los factores soporte y dosis actúan de modo independiente y no interactúan entre sí de modo adicional. </a:t>
            </a:r>
          </a:p>
          <a:p>
            <a:endParaRPr lang="es-ES" dirty="0"/>
          </a:p>
          <a:p>
            <a:r>
              <a:rPr lang="es-ES" dirty="0"/>
              <a:t>. </a:t>
            </a:r>
            <a:endParaRPr lang="es-AR" dirty="0"/>
          </a:p>
        </p:txBody>
      </p:sp>
      <p:sp>
        <p:nvSpPr>
          <p:cNvPr id="4" name="Marcador de número de diapositiva 3"/>
          <p:cNvSpPr>
            <a:spLocks noGrp="1"/>
          </p:cNvSpPr>
          <p:nvPr>
            <p:ph type="sldNum" sz="quarter" idx="5"/>
          </p:nvPr>
        </p:nvSpPr>
        <p:spPr/>
        <p:txBody>
          <a:bodyPr/>
          <a:lstStyle/>
          <a:p>
            <a:fld id="{2EB27269-0ED9-4D3A-BCE7-AD778B6D81A7}" type="slidenum">
              <a:rPr lang="es-AR" smtClean="0"/>
              <a:t>14</a:t>
            </a:fld>
            <a:endParaRPr lang="es-AR"/>
          </a:p>
        </p:txBody>
      </p:sp>
    </p:spTree>
    <p:extLst>
      <p:ext uri="{BB962C8B-B14F-4D97-AF65-F5344CB8AC3E}">
        <p14:creationId xmlns:p14="http://schemas.microsoft.com/office/powerpoint/2010/main" val="34030810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Eta cuadrado y eta cuadrado ajustado: para saber cuán significativa es, o qué proporción de la variable respuesta es explicada por cada variable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err="1"/>
              <a:t>eta.sq</a:t>
            </a:r>
            <a:r>
              <a:rPr lang="es-ES" dirty="0"/>
              <a:t>=</a:t>
            </a:r>
            <a:r>
              <a:rPr lang="es-ES" dirty="0" err="1"/>
              <a:t>R2</a:t>
            </a:r>
            <a:r>
              <a:rPr lang="es-ES" dirty="0"/>
              <a:t> (suma de cuadrados del efecto/suma de cuadrados totales)</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err="1"/>
              <a:t>eta.sq.part</a:t>
            </a:r>
            <a:r>
              <a:rPr lang="es-ES" dirty="0"/>
              <a:t> = (suma de cuadrados del efecto/(suma de cuadrados </a:t>
            </a:r>
            <a:r>
              <a:rPr lang="es-ES" dirty="0" err="1"/>
              <a:t>totales+suma</a:t>
            </a:r>
            <a:r>
              <a:rPr lang="es-ES" dirty="0"/>
              <a:t> de cuadrado de errores))</a:t>
            </a:r>
            <a:endParaRPr lang="es-AR" dirty="0"/>
          </a:p>
        </p:txBody>
      </p:sp>
      <p:sp>
        <p:nvSpPr>
          <p:cNvPr id="4" name="Marcador de número de diapositiva 3"/>
          <p:cNvSpPr>
            <a:spLocks noGrp="1"/>
          </p:cNvSpPr>
          <p:nvPr>
            <p:ph type="sldNum" sz="quarter" idx="5"/>
          </p:nvPr>
        </p:nvSpPr>
        <p:spPr/>
        <p:txBody>
          <a:bodyPr/>
          <a:lstStyle/>
          <a:p>
            <a:fld id="{2EB27269-0ED9-4D3A-BCE7-AD778B6D81A7}" type="slidenum">
              <a:rPr lang="es-AR" smtClean="0"/>
              <a:t>15</a:t>
            </a:fld>
            <a:endParaRPr lang="es-AR"/>
          </a:p>
        </p:txBody>
      </p:sp>
    </p:spTree>
    <p:extLst>
      <p:ext uri="{BB962C8B-B14F-4D97-AF65-F5344CB8AC3E}">
        <p14:creationId xmlns:p14="http://schemas.microsoft.com/office/powerpoint/2010/main" val="16709546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Para la variable soporte y dosis son todos significativos. </a:t>
            </a:r>
          </a:p>
          <a:p>
            <a:r>
              <a:rPr lang="es-ES" dirty="0"/>
              <a:t>Para la interacción algunas combinaciones no son significativas: </a:t>
            </a:r>
            <a:r>
              <a:rPr lang="es-ES" dirty="0" err="1"/>
              <a:t>VC:2-OJ:2</a:t>
            </a:r>
            <a:r>
              <a:rPr lang="es-ES" dirty="0"/>
              <a:t>, </a:t>
            </a:r>
            <a:r>
              <a:rPr lang="es-ES" dirty="0" err="1"/>
              <a:t>OJ:2-OJ:1</a:t>
            </a:r>
            <a:r>
              <a:rPr lang="es-ES" dirty="0"/>
              <a:t>, </a:t>
            </a:r>
            <a:r>
              <a:rPr lang="es-ES" dirty="0" err="1"/>
              <a:t>VC:2-OJ:1</a:t>
            </a:r>
            <a:r>
              <a:rPr lang="es-ES" dirty="0"/>
              <a:t>, </a:t>
            </a:r>
            <a:r>
              <a:rPr lang="es-ES" dirty="0" err="1"/>
              <a:t>VC:1-OJ:0.5</a:t>
            </a:r>
            <a:r>
              <a:rPr lang="es-ES" dirty="0"/>
              <a:t>, no hay evidencia que sus medias sean distintas.</a:t>
            </a:r>
          </a:p>
          <a:p>
            <a:r>
              <a:rPr lang="es-ES" dirty="0"/>
              <a:t>Se usa el p-</a:t>
            </a:r>
            <a:r>
              <a:rPr lang="es-ES" dirty="0" err="1"/>
              <a:t>adj</a:t>
            </a:r>
            <a:r>
              <a:rPr lang="es-ES" dirty="0"/>
              <a:t> (p-valor ajustado) que es el corregido porque en las múltiples comparaciones tiene más posibilidades de error</a:t>
            </a:r>
          </a:p>
          <a:p>
            <a:endParaRPr lang="es-ES" dirty="0"/>
          </a:p>
        </p:txBody>
      </p:sp>
      <p:sp>
        <p:nvSpPr>
          <p:cNvPr id="4" name="Marcador de número de diapositiva 3"/>
          <p:cNvSpPr>
            <a:spLocks noGrp="1"/>
          </p:cNvSpPr>
          <p:nvPr>
            <p:ph type="sldNum" sz="quarter" idx="5"/>
          </p:nvPr>
        </p:nvSpPr>
        <p:spPr/>
        <p:txBody>
          <a:bodyPr/>
          <a:lstStyle/>
          <a:p>
            <a:fld id="{2EB27269-0ED9-4D3A-BCE7-AD778B6D81A7}" type="slidenum">
              <a:rPr lang="es-AR" smtClean="0"/>
              <a:t>16</a:t>
            </a:fld>
            <a:endParaRPr lang="es-AR"/>
          </a:p>
        </p:txBody>
      </p:sp>
    </p:spTree>
    <p:extLst>
      <p:ext uri="{BB962C8B-B14F-4D97-AF65-F5344CB8AC3E}">
        <p14:creationId xmlns:p14="http://schemas.microsoft.com/office/powerpoint/2010/main" val="19744528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u="sng" dirty="0"/>
              <a:t>Un modelo logístico se utiliza para predecir la ocurrencia de un evento binario (ocurre sí o no). La variable dependiente tiene que ser </a:t>
            </a:r>
            <a:r>
              <a:rPr lang="es-ES" u="sng" dirty="0" err="1"/>
              <a:t>categorica</a:t>
            </a:r>
            <a:r>
              <a:rPr lang="es-ES" u="sng" dirty="0"/>
              <a:t> (0-1). Utiliza la función logística (curva sigmoide S), P=1/</a:t>
            </a:r>
            <a:r>
              <a:rPr lang="es-ES" u="sng" dirty="0" err="1"/>
              <a:t>1+e</a:t>
            </a:r>
            <a:r>
              <a:rPr lang="es-ES" u="sng" dirty="0"/>
              <a:t>^(</a:t>
            </a:r>
            <a:r>
              <a:rPr lang="es-ES" u="sng" dirty="0" err="1"/>
              <a:t>B0+B1x1+B2x2</a:t>
            </a:r>
            <a:r>
              <a:rPr lang="es-ES" u="sng" dirty="0"/>
              <a:t>...). </a:t>
            </a:r>
            <a:r>
              <a:rPr lang="es-ES" dirty="0"/>
              <a:t>Los B se calculan utilizando técnicas de optimización como la de máxima verosimilitud: los valores de los coeficientes que maximizan la probabilidad</a:t>
            </a:r>
          </a:p>
          <a:p>
            <a:r>
              <a:rPr lang="es-ES" dirty="0"/>
              <a:t>Presento los datos (99 observaciones, 9 variables, cambio nombre columnas) </a:t>
            </a:r>
          </a:p>
          <a:p>
            <a:r>
              <a:rPr lang="es-ES" dirty="0"/>
              <a:t>Idea es hacer un modelo que me prediga si habrá invasión vesicular (0-1) según el resto de las variables</a:t>
            </a:r>
            <a:endParaRPr lang="es-AR" dirty="0"/>
          </a:p>
        </p:txBody>
      </p:sp>
      <p:sp>
        <p:nvSpPr>
          <p:cNvPr id="4" name="Marcador de número de diapositiva 3"/>
          <p:cNvSpPr>
            <a:spLocks noGrp="1"/>
          </p:cNvSpPr>
          <p:nvPr>
            <p:ph type="sldNum" sz="quarter" idx="5"/>
          </p:nvPr>
        </p:nvSpPr>
        <p:spPr/>
        <p:txBody>
          <a:bodyPr/>
          <a:lstStyle/>
          <a:p>
            <a:fld id="{2EB27269-0ED9-4D3A-BCE7-AD778B6D81A7}" type="slidenum">
              <a:rPr lang="es-AR" smtClean="0"/>
              <a:t>18</a:t>
            </a:fld>
            <a:endParaRPr lang="es-AR"/>
          </a:p>
        </p:txBody>
      </p:sp>
    </p:spTree>
    <p:extLst>
      <p:ext uri="{BB962C8B-B14F-4D97-AF65-F5344CB8AC3E}">
        <p14:creationId xmlns:p14="http://schemas.microsoft.com/office/powerpoint/2010/main" val="40525974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Sólo hay dos variables significativas la </a:t>
            </a:r>
            <a:r>
              <a:rPr lang="es-ES" dirty="0" err="1"/>
              <a:t>p_capsular</a:t>
            </a:r>
            <a:r>
              <a:rPr lang="es-ES" dirty="0"/>
              <a:t> y la </a:t>
            </a:r>
            <a:r>
              <a:rPr lang="es-ES" dirty="0" err="1"/>
              <a:t>psa</a:t>
            </a:r>
            <a:r>
              <a:rPr lang="es-ES" dirty="0"/>
              <a:t>.</a:t>
            </a:r>
          </a:p>
          <a:p>
            <a:r>
              <a:rPr lang="es-ES" dirty="0"/>
              <a:t>Es un buen modelo, el Residual </a:t>
            </a:r>
            <a:r>
              <a:rPr lang="es-ES" dirty="0" err="1"/>
              <a:t>deviance</a:t>
            </a:r>
            <a:r>
              <a:rPr lang="es-ES" dirty="0"/>
              <a:t> en menor que el </a:t>
            </a:r>
            <a:r>
              <a:rPr lang="es-ES" dirty="0" err="1"/>
              <a:t>Null</a:t>
            </a:r>
            <a:r>
              <a:rPr lang="es-ES" dirty="0"/>
              <a:t> </a:t>
            </a:r>
            <a:r>
              <a:rPr lang="es-ES" dirty="0" err="1"/>
              <a:t>deviance</a:t>
            </a:r>
            <a:r>
              <a:rPr lang="es-ES" dirty="0"/>
              <a:t> que es la medida de </a:t>
            </a:r>
            <a:r>
              <a:rPr lang="es-ES" dirty="0" err="1"/>
              <a:t>desviacion</a:t>
            </a:r>
            <a:r>
              <a:rPr lang="es-ES" dirty="0"/>
              <a:t> considerando sólo el intercepto, o sea sin las variables independientes. </a:t>
            </a:r>
          </a:p>
          <a:p>
            <a:r>
              <a:rPr lang="es-ES" dirty="0"/>
              <a:t>El criterio de información de Akaike (</a:t>
            </a:r>
            <a:r>
              <a:rPr lang="es-ES" dirty="0" err="1"/>
              <a:t>AIC</a:t>
            </a:r>
            <a:r>
              <a:rPr lang="es-ES" dirty="0"/>
              <a:t>): es una medida de la calidad relativa de un modelo estadístico. Cuanto menor sea el valor de </a:t>
            </a:r>
            <a:r>
              <a:rPr lang="es-ES" dirty="0" err="1"/>
              <a:t>AIC</a:t>
            </a:r>
            <a:r>
              <a:rPr lang="es-ES" dirty="0"/>
              <a:t>, mejor será el ajuste del modelo. Se usa para compararlo con otro modelo. </a:t>
            </a:r>
          </a:p>
          <a:p>
            <a:r>
              <a:rPr lang="es-ES" dirty="0"/>
              <a:t>El </a:t>
            </a:r>
            <a:r>
              <a:rPr lang="es-ES" dirty="0" err="1"/>
              <a:t>gleason4</a:t>
            </a:r>
            <a:r>
              <a:rPr lang="es-ES" dirty="0"/>
              <a:t> no aparece porque al ser categórico, se toma como base (valor 0) para los otros </a:t>
            </a:r>
            <a:r>
              <a:rPr lang="es-ES" dirty="0" err="1"/>
              <a:t>gleason</a:t>
            </a:r>
            <a:r>
              <a:rPr lang="es-ES" dirty="0"/>
              <a:t>. Los coeficientes de los otros </a:t>
            </a:r>
            <a:r>
              <a:rPr lang="es-ES" dirty="0" err="1"/>
              <a:t>gleason</a:t>
            </a:r>
            <a:r>
              <a:rPr lang="es-ES" dirty="0"/>
              <a:t> se toman en relación a este. </a:t>
            </a:r>
            <a:endParaRPr lang="es-AR" dirty="0"/>
          </a:p>
        </p:txBody>
      </p:sp>
      <p:sp>
        <p:nvSpPr>
          <p:cNvPr id="4" name="Marcador de número de diapositiva 3"/>
          <p:cNvSpPr>
            <a:spLocks noGrp="1"/>
          </p:cNvSpPr>
          <p:nvPr>
            <p:ph type="sldNum" sz="quarter" idx="5"/>
          </p:nvPr>
        </p:nvSpPr>
        <p:spPr/>
        <p:txBody>
          <a:bodyPr/>
          <a:lstStyle/>
          <a:p>
            <a:fld id="{2EB27269-0ED9-4D3A-BCE7-AD778B6D81A7}" type="slidenum">
              <a:rPr lang="es-AR" smtClean="0"/>
              <a:t>19</a:t>
            </a:fld>
            <a:endParaRPr lang="es-AR"/>
          </a:p>
        </p:txBody>
      </p:sp>
    </p:spTree>
    <p:extLst>
      <p:ext uri="{BB962C8B-B14F-4D97-AF65-F5344CB8AC3E}">
        <p14:creationId xmlns:p14="http://schemas.microsoft.com/office/powerpoint/2010/main" val="37247474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Con la instrucción "step" y parámetro "</a:t>
            </a:r>
            <a:r>
              <a:rPr lang="es-ES" dirty="0" err="1"/>
              <a:t>backward</a:t>
            </a:r>
            <a:r>
              <a:rPr lang="es-ES" dirty="0"/>
              <a:t>" analiza la variación del </a:t>
            </a:r>
            <a:r>
              <a:rPr lang="es-ES" dirty="0" err="1"/>
              <a:t>AIC</a:t>
            </a:r>
            <a:r>
              <a:rPr lang="es-ES" dirty="0"/>
              <a:t> según va  quitando cada una de las variables</a:t>
            </a:r>
          </a:p>
          <a:p>
            <a:r>
              <a:rPr lang="es-ES" dirty="0"/>
              <a:t>[step(</a:t>
            </a:r>
            <a:r>
              <a:rPr lang="es-ES" dirty="0" err="1"/>
              <a:t>modelo_log</a:t>
            </a:r>
            <a:r>
              <a:rPr lang="es-ES" dirty="0"/>
              <a:t>, </a:t>
            </a:r>
            <a:r>
              <a:rPr lang="es-ES" dirty="0" err="1"/>
              <a:t>direction</a:t>
            </a:r>
            <a:r>
              <a:rPr lang="es-ES" dirty="0"/>
              <a:t> = "</a:t>
            </a:r>
            <a:r>
              <a:rPr lang="es-ES" dirty="0" err="1"/>
              <a:t>backward</a:t>
            </a:r>
            <a:r>
              <a:rPr lang="es-ES" dirty="0"/>
              <a:t>“]</a:t>
            </a:r>
          </a:p>
          <a:p>
            <a:r>
              <a:rPr lang="es-ES" dirty="0"/>
              <a:t>Otro método una selección de variables. En este caso que tenga un mayor </a:t>
            </a:r>
            <a:r>
              <a:rPr lang="es-ES" dirty="0" err="1"/>
              <a:t>R^2</a:t>
            </a:r>
            <a:r>
              <a:rPr lang="es-ES" dirty="0"/>
              <a:t> ajustado. </a:t>
            </a:r>
          </a:p>
          <a:p>
            <a:r>
              <a:rPr lang="es-ES" dirty="0"/>
              <a:t>Uso el </a:t>
            </a:r>
            <a:r>
              <a:rPr lang="es-ES" dirty="0" err="1"/>
              <a:t>AIC</a:t>
            </a:r>
            <a:r>
              <a:rPr lang="es-ES" dirty="0"/>
              <a:t> como criterio de selección porque el </a:t>
            </a:r>
            <a:r>
              <a:rPr lang="es-ES" dirty="0" err="1"/>
              <a:t>R2</a:t>
            </a:r>
            <a:r>
              <a:rPr lang="es-ES" dirty="0"/>
              <a:t> porque los </a:t>
            </a:r>
            <a:r>
              <a:rPr lang="es-ES" b="1" dirty="0"/>
              <a:t>modelos logísticos no ajustan por mínimos cuadrados, sino por la función logística</a:t>
            </a:r>
          </a:p>
          <a:p>
            <a:r>
              <a:rPr lang="es-AR" dirty="0"/>
              <a:t>[</a:t>
            </a:r>
            <a:r>
              <a:rPr lang="es-AR" dirty="0" err="1"/>
              <a:t>mejores_modelos</a:t>
            </a:r>
            <a:r>
              <a:rPr lang="es-AR" dirty="0"/>
              <a:t> &lt;- </a:t>
            </a:r>
            <a:r>
              <a:rPr lang="es-AR" dirty="0" err="1"/>
              <a:t>regsubsets</a:t>
            </a:r>
            <a:r>
              <a:rPr lang="es-AR" dirty="0"/>
              <a:t>(</a:t>
            </a:r>
            <a:r>
              <a:rPr lang="es-AR" dirty="0" err="1"/>
              <a:t>datos$invasion_vesicular</a:t>
            </a:r>
            <a:r>
              <a:rPr lang="es-AR" dirty="0"/>
              <a:t> ~ ., data = datos, </a:t>
            </a:r>
            <a:r>
              <a:rPr lang="es-AR" dirty="0" err="1"/>
              <a:t>nvmax</a:t>
            </a:r>
            <a:r>
              <a:rPr lang="es-AR" dirty="0"/>
              <a:t> = 10) </a:t>
            </a:r>
            <a:r>
              <a:rPr lang="es-AR" dirty="0" err="1"/>
              <a:t>summary</a:t>
            </a:r>
            <a:r>
              <a:rPr lang="es-AR" dirty="0"/>
              <a:t>(</a:t>
            </a:r>
            <a:r>
              <a:rPr lang="es-AR" dirty="0" err="1"/>
              <a:t>mejores_modelos</a:t>
            </a:r>
            <a:r>
              <a:rPr lang="es-AR" dirty="0"/>
              <a:t>)</a:t>
            </a:r>
            <a:r>
              <a:rPr lang="es-AR" dirty="0" err="1"/>
              <a:t>which.max</a:t>
            </a:r>
            <a:r>
              <a:rPr lang="es-AR" dirty="0"/>
              <a:t>(</a:t>
            </a:r>
            <a:r>
              <a:rPr lang="es-AR" dirty="0" err="1"/>
              <a:t>summary</a:t>
            </a:r>
            <a:r>
              <a:rPr lang="es-AR" dirty="0"/>
              <a:t>(</a:t>
            </a:r>
            <a:r>
              <a:rPr lang="es-AR" dirty="0" err="1"/>
              <a:t>mejores_modelos</a:t>
            </a:r>
            <a:r>
              <a:rPr lang="es-AR" dirty="0"/>
              <a:t>)$</a:t>
            </a:r>
            <a:r>
              <a:rPr lang="es-AR" dirty="0" err="1"/>
              <a:t>adjr2</a:t>
            </a:r>
            <a:r>
              <a:rPr lang="es-AR" dirty="0"/>
              <a:t>)]</a:t>
            </a:r>
          </a:p>
          <a:p>
            <a:endParaRPr lang="es-AR" dirty="0"/>
          </a:p>
        </p:txBody>
      </p:sp>
      <p:sp>
        <p:nvSpPr>
          <p:cNvPr id="4" name="Marcador de número de diapositiva 3"/>
          <p:cNvSpPr>
            <a:spLocks noGrp="1"/>
          </p:cNvSpPr>
          <p:nvPr>
            <p:ph type="sldNum" sz="quarter" idx="5"/>
          </p:nvPr>
        </p:nvSpPr>
        <p:spPr/>
        <p:txBody>
          <a:bodyPr/>
          <a:lstStyle/>
          <a:p>
            <a:fld id="{2EB27269-0ED9-4D3A-BCE7-AD778B6D81A7}" type="slidenum">
              <a:rPr lang="es-AR" smtClean="0"/>
              <a:t>20</a:t>
            </a:fld>
            <a:endParaRPr lang="es-AR"/>
          </a:p>
        </p:txBody>
      </p:sp>
    </p:spTree>
    <p:extLst>
      <p:ext uri="{BB962C8B-B14F-4D97-AF65-F5344CB8AC3E}">
        <p14:creationId xmlns:p14="http://schemas.microsoft.com/office/powerpoint/2010/main" val="19181043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1" u="sng" dirty="0"/>
              <a:t>Test </a:t>
            </a:r>
            <a:r>
              <a:rPr lang="es-ES" b="1" u="sng" dirty="0" err="1"/>
              <a:t>Hosmer-Lemeshow</a:t>
            </a:r>
            <a:endParaRPr lang="es-ES" b="1" u="sng" dirty="0"/>
          </a:p>
          <a:p>
            <a:r>
              <a:rPr lang="es-ES" dirty="0"/>
              <a:t>Este test explica qué tan bien se ajusta el modelo a los datos observados.</a:t>
            </a:r>
          </a:p>
          <a:p>
            <a:r>
              <a:rPr lang="es-ES" dirty="0"/>
              <a:t>(</a:t>
            </a:r>
            <a:r>
              <a:rPr lang="es-ES" dirty="0" err="1"/>
              <a:t>H0</a:t>
            </a:r>
            <a:r>
              <a:rPr lang="es-ES" dirty="0"/>
              <a:t>: No hay discrepancia significativa entre las frecuencias observadas y esperadas)</a:t>
            </a:r>
          </a:p>
          <a:p>
            <a:r>
              <a:rPr lang="es-ES" dirty="0"/>
              <a:t>No hay evidencia para negar la </a:t>
            </a:r>
            <a:r>
              <a:rPr lang="es-ES" dirty="0" err="1"/>
              <a:t>H0</a:t>
            </a:r>
            <a:r>
              <a:rPr lang="es-ES" dirty="0"/>
              <a:t>. Concluimos el modelo ajusta bien a los datos observados. </a:t>
            </a:r>
          </a:p>
          <a:p>
            <a:endParaRPr lang="es-ES" u="sng" dirty="0"/>
          </a:p>
          <a:p>
            <a:r>
              <a:rPr lang="es-ES" b="1" u="sng" dirty="0"/>
              <a:t>Coeficientes</a:t>
            </a:r>
            <a:r>
              <a:rPr lang="es-ES" b="1" u="none" dirty="0"/>
              <a:t>: </a:t>
            </a:r>
            <a:r>
              <a:rPr lang="es-ES" b="1" u="none" dirty="0" err="1"/>
              <a:t>ln</a:t>
            </a:r>
            <a:r>
              <a:rPr lang="es-ES" b="1" u="none" dirty="0"/>
              <a:t> (P/1-P) = </a:t>
            </a:r>
            <a:r>
              <a:rPr lang="es-ES" b="1" u="none" dirty="0" err="1"/>
              <a:t>ln</a:t>
            </a:r>
            <a:r>
              <a:rPr lang="es-ES" b="1" u="none" dirty="0"/>
              <a:t>(</a:t>
            </a:r>
            <a:r>
              <a:rPr lang="es-ES" b="1" u="none" dirty="0" err="1"/>
              <a:t>odds</a:t>
            </a:r>
            <a:r>
              <a:rPr lang="es-ES" b="1" u="none" dirty="0"/>
              <a:t>) [P éxito/ P fracaso =oportunidad]</a:t>
            </a:r>
          </a:p>
          <a:p>
            <a:r>
              <a:rPr lang="es-ES" b="1" u="none" dirty="0" err="1"/>
              <a:t>logit</a:t>
            </a:r>
            <a:r>
              <a:rPr lang="es-ES" b="1" u="none" dirty="0"/>
              <a:t> (p)= </a:t>
            </a:r>
            <a:r>
              <a:rPr lang="es-ES" b="1" u="none" dirty="0" err="1"/>
              <a:t>ln</a:t>
            </a:r>
            <a:r>
              <a:rPr lang="es-ES" b="1" u="none" dirty="0"/>
              <a:t> (</a:t>
            </a:r>
            <a:r>
              <a:rPr lang="es-ES" b="1" u="none" dirty="0" err="1"/>
              <a:t>odds</a:t>
            </a:r>
            <a:r>
              <a:rPr lang="es-ES" b="1" u="none" dirty="0"/>
              <a:t>) =</a:t>
            </a:r>
            <a:r>
              <a:rPr lang="el-GR" b="1" u="none" dirty="0"/>
              <a:t>β</a:t>
            </a:r>
            <a:r>
              <a:rPr lang="es-ES" b="1" u="none" dirty="0"/>
              <a:t>0 +</a:t>
            </a:r>
            <a:r>
              <a:rPr lang="el-GR" b="1" u="none" dirty="0"/>
              <a:t>β</a:t>
            </a:r>
            <a:r>
              <a:rPr lang="es-ES" b="1" u="none" dirty="0" err="1"/>
              <a:t>1.X1</a:t>
            </a:r>
            <a:r>
              <a:rPr lang="es-ES" b="1" u="none" dirty="0"/>
              <a:t>+</a:t>
            </a:r>
            <a:r>
              <a:rPr lang="el-GR" b="1" u="none" dirty="0"/>
              <a:t>β</a:t>
            </a:r>
            <a:r>
              <a:rPr lang="es-ES" b="1" u="none" dirty="0" err="1"/>
              <a:t>2.X2</a:t>
            </a:r>
            <a:r>
              <a:rPr lang="es-ES" b="1" u="none" dirty="0"/>
              <a:t>+</a:t>
            </a:r>
            <a:r>
              <a:rPr lang="el-GR" b="1" u="none" dirty="0"/>
              <a:t>β</a:t>
            </a:r>
            <a:r>
              <a:rPr lang="es-ES" b="1" u="none" dirty="0" err="1"/>
              <a:t>12.X1.X2</a:t>
            </a:r>
            <a:r>
              <a:rPr lang="es-ES" b="1" u="none" dirty="0"/>
              <a:t>  </a:t>
            </a:r>
            <a:r>
              <a:rPr lang="es-ES" b="0" u="none" dirty="0"/>
              <a:t>[</a:t>
            </a:r>
            <a:r>
              <a:rPr lang="el-GR" b="0" u="none" dirty="0"/>
              <a:t>β</a:t>
            </a:r>
            <a:r>
              <a:rPr lang="es-ES" b="0" u="none" dirty="0"/>
              <a:t>1 contribución de la variable </a:t>
            </a:r>
            <a:r>
              <a:rPr lang="es-ES" b="0" u="none" dirty="0" err="1"/>
              <a:t>X1</a:t>
            </a:r>
            <a:r>
              <a:rPr lang="es-ES" b="0" u="none" dirty="0"/>
              <a:t> a </a:t>
            </a:r>
            <a:r>
              <a:rPr lang="es-ES" b="0" u="none" dirty="0" err="1"/>
              <a:t>logit</a:t>
            </a:r>
            <a:r>
              <a:rPr lang="es-ES" b="0" u="none" dirty="0"/>
              <a:t>(p), </a:t>
            </a:r>
            <a:r>
              <a:rPr lang="el-GR" b="0" u="none" dirty="0"/>
              <a:t>β</a:t>
            </a:r>
            <a:r>
              <a:rPr lang="es-ES" b="0" u="none" dirty="0"/>
              <a:t>12 contribución del efecto combinado </a:t>
            </a:r>
            <a:r>
              <a:rPr lang="es-ES" b="0" u="none" dirty="0" err="1"/>
              <a:t>X1</a:t>
            </a:r>
            <a:r>
              <a:rPr lang="es-ES" b="0" u="none" dirty="0"/>
              <a:t> y </a:t>
            </a:r>
            <a:r>
              <a:rPr lang="es-ES" b="0" u="none" dirty="0" err="1"/>
              <a:t>X2</a:t>
            </a:r>
            <a:r>
              <a:rPr lang="es-ES" b="0" u="none" dirty="0"/>
              <a:t>]</a:t>
            </a:r>
          </a:p>
          <a:p>
            <a:r>
              <a:rPr lang="es-ES" b="0" u="none" dirty="0"/>
              <a:t>1) </a:t>
            </a:r>
            <a:r>
              <a:rPr lang="es-ES" u="none" dirty="0"/>
              <a:t>Del modelo [</a:t>
            </a:r>
            <a:r>
              <a:rPr lang="es-ES" u="none" dirty="0" err="1"/>
              <a:t>modelo_log4$coefficients</a:t>
            </a:r>
            <a:r>
              <a:rPr lang="es-ES" u="none" dirty="0"/>
              <a:t>]</a:t>
            </a:r>
          </a:p>
          <a:p>
            <a:r>
              <a:rPr lang="es-ES" u="none" dirty="0"/>
              <a:t>2) Los devuelve a su escala original [</a:t>
            </a:r>
            <a:r>
              <a:rPr lang="es-ES" u="none" dirty="0" err="1"/>
              <a:t>exp</a:t>
            </a:r>
            <a:r>
              <a:rPr lang="es-ES" u="none" dirty="0"/>
              <a:t>(</a:t>
            </a:r>
            <a:r>
              <a:rPr lang="es-ES" u="none" dirty="0" err="1"/>
              <a:t>modelo_log4$coefficients</a:t>
            </a:r>
            <a:r>
              <a:rPr lang="es-ES" u="none" dirty="0"/>
              <a:t>)]. </a:t>
            </a:r>
          </a:p>
          <a:p>
            <a:r>
              <a:rPr lang="es-ES" u="none" dirty="0"/>
              <a:t>Con los </a:t>
            </a:r>
            <a:r>
              <a:rPr lang="es-ES" u="none" dirty="0" err="1"/>
              <a:t>odds</a:t>
            </a:r>
            <a:r>
              <a:rPr lang="es-ES" u="none" dirty="0"/>
              <a:t> ratios exponenciales de los coeficientes del modelo de regresión logística se puede interpretar el impacto relativo de cada variable predictora en la variable de resultado.</a:t>
            </a:r>
          </a:p>
          <a:p>
            <a:r>
              <a:rPr lang="es-ES" u="none" dirty="0"/>
              <a:t>&gt;1 asociación positiva (aumenta la variable y aumenta la probabilidad de </a:t>
            </a:r>
            <a:r>
              <a:rPr lang="es-ES" u="none" dirty="0" err="1"/>
              <a:t>exito</a:t>
            </a:r>
            <a:r>
              <a:rPr lang="es-ES" u="none" dirty="0"/>
              <a:t>)</a:t>
            </a:r>
          </a:p>
          <a:p>
            <a:r>
              <a:rPr lang="es-ES" u="none" dirty="0"/>
              <a:t>&lt;1 asociación negativa aumenta la variable y disminuye la probabilidad de éxito</a:t>
            </a:r>
          </a:p>
          <a:p>
            <a:r>
              <a:rPr lang="es-ES" u="none" dirty="0"/>
              <a:t>=1 son iguales</a:t>
            </a:r>
          </a:p>
          <a:p>
            <a:r>
              <a:rPr lang="es-ES" u="none" dirty="0"/>
              <a:t>La </a:t>
            </a:r>
            <a:r>
              <a:rPr lang="es-ES" u="none" dirty="0" err="1"/>
              <a:t>p_capsular</a:t>
            </a:r>
            <a:r>
              <a:rPr lang="es-ES" u="none" dirty="0"/>
              <a:t> (8.93) como la </a:t>
            </a:r>
            <a:r>
              <a:rPr lang="es-ES" u="none" dirty="0" err="1"/>
              <a:t>psa</a:t>
            </a:r>
            <a:r>
              <a:rPr lang="es-ES" u="none" dirty="0"/>
              <a:t> (7.12)  tienen </a:t>
            </a:r>
            <a:r>
              <a:rPr lang="es-ES" u="none" dirty="0" err="1"/>
              <a:t>asociacion</a:t>
            </a:r>
            <a:r>
              <a:rPr lang="es-ES" u="none" dirty="0"/>
              <a:t> positiva, significa que al aumentar estas variables aumenta la probabilidad de </a:t>
            </a:r>
            <a:r>
              <a:rPr lang="es-ES" u="none" dirty="0" err="1"/>
              <a:t>invacion_vesicular</a:t>
            </a:r>
            <a:r>
              <a:rPr lang="es-ES" u="none" dirty="0"/>
              <a:t>. El aumento de una unidad de la </a:t>
            </a:r>
            <a:r>
              <a:rPr lang="es-ES" u="none" dirty="0" err="1"/>
              <a:t>p_capsular</a:t>
            </a:r>
            <a:r>
              <a:rPr lang="es-ES" u="none" dirty="0"/>
              <a:t> hace que aumente 8.93 veces la probabilidad de </a:t>
            </a:r>
            <a:r>
              <a:rPr lang="es-ES" u="none" dirty="0" err="1"/>
              <a:t>invacion_vesicular</a:t>
            </a:r>
            <a:r>
              <a:rPr lang="es-ES" u="none" dirty="0"/>
              <a:t>. A su vez el aumento de una unidad de </a:t>
            </a:r>
            <a:r>
              <a:rPr lang="es-ES" u="none" dirty="0" err="1"/>
              <a:t>psa</a:t>
            </a:r>
            <a:r>
              <a:rPr lang="es-ES" u="none" dirty="0"/>
              <a:t> hace que aumente 7.12 veces más la probabilidad de </a:t>
            </a:r>
            <a:r>
              <a:rPr lang="es-ES" u="none" dirty="0" err="1"/>
              <a:t>invacion_vesicular</a:t>
            </a:r>
            <a:r>
              <a:rPr lang="es-ES" u="none" dirty="0"/>
              <a:t>.</a:t>
            </a:r>
          </a:p>
          <a:p>
            <a:r>
              <a:rPr lang="es-ES" u="none" dirty="0"/>
              <a:t>Un </a:t>
            </a:r>
            <a:r>
              <a:rPr lang="es-ES" u="none" dirty="0" err="1"/>
              <a:t>Intercept</a:t>
            </a:r>
            <a:r>
              <a:rPr lang="es-ES" u="none" dirty="0"/>
              <a:t> cercano a cero indica que, cuando todas las variables son cero, la ocurrencia del evento </a:t>
            </a:r>
            <a:r>
              <a:rPr lang="es-ES" u="none" dirty="0" err="1"/>
              <a:t>invasion_vesicular</a:t>
            </a:r>
            <a:r>
              <a:rPr lang="es-ES" u="none" dirty="0"/>
              <a:t> es cercana también a cero. </a:t>
            </a:r>
          </a:p>
          <a:p>
            <a:endParaRPr lang="es-ES" u="none" dirty="0"/>
          </a:p>
          <a:p>
            <a:endParaRPr lang="es-ES" u="none" dirty="0"/>
          </a:p>
          <a:p>
            <a:r>
              <a:rPr lang="es-ES" u="sng" dirty="0"/>
              <a:t>Gráfico: </a:t>
            </a:r>
            <a:r>
              <a:rPr lang="es-ES" dirty="0"/>
              <a:t>Observo que la </a:t>
            </a:r>
            <a:r>
              <a:rPr lang="es-ES" dirty="0" err="1"/>
              <a:t>invasion_vesicular</a:t>
            </a:r>
            <a:r>
              <a:rPr lang="es-ES" dirty="0"/>
              <a:t> (variable dependiente) es 1 para valores de </a:t>
            </a:r>
            <a:r>
              <a:rPr lang="es-ES" dirty="0" err="1"/>
              <a:t>psa</a:t>
            </a:r>
            <a:r>
              <a:rPr lang="es-ES" dirty="0"/>
              <a:t>&gt; 2 y </a:t>
            </a:r>
            <a:r>
              <a:rPr lang="es-ES" dirty="0" err="1"/>
              <a:t>p_capsular</a:t>
            </a:r>
            <a:r>
              <a:rPr lang="es-ES" dirty="0"/>
              <a:t>&gt; 0. </a:t>
            </a:r>
          </a:p>
          <a:p>
            <a:r>
              <a:rPr lang="es-ES" dirty="0"/>
              <a:t>Los puntos acumulados en la parte inferior del gráfico podrían explicar que, para valores de </a:t>
            </a:r>
            <a:r>
              <a:rPr lang="es-ES" dirty="0" err="1"/>
              <a:t>p_capsular</a:t>
            </a:r>
            <a:r>
              <a:rPr lang="es-ES" dirty="0"/>
              <a:t> &lt; -1, no se da la </a:t>
            </a:r>
            <a:r>
              <a:rPr lang="es-ES" dirty="0" err="1"/>
              <a:t>invacion_vesicular</a:t>
            </a:r>
            <a:r>
              <a:rPr lang="es-ES" dirty="0"/>
              <a:t> independientemente del valor del </a:t>
            </a:r>
            <a:r>
              <a:rPr lang="es-ES" dirty="0" err="1"/>
              <a:t>psa</a:t>
            </a:r>
            <a:endParaRPr lang="es-ES" dirty="0"/>
          </a:p>
          <a:p>
            <a:endParaRPr lang="es-ES" dirty="0"/>
          </a:p>
          <a:p>
            <a:endParaRPr lang="es-AR" dirty="0"/>
          </a:p>
        </p:txBody>
      </p:sp>
      <p:sp>
        <p:nvSpPr>
          <p:cNvPr id="4" name="Marcador de número de diapositiva 3"/>
          <p:cNvSpPr>
            <a:spLocks noGrp="1"/>
          </p:cNvSpPr>
          <p:nvPr>
            <p:ph type="sldNum" sz="quarter" idx="5"/>
          </p:nvPr>
        </p:nvSpPr>
        <p:spPr/>
        <p:txBody>
          <a:bodyPr/>
          <a:lstStyle/>
          <a:p>
            <a:fld id="{2EB27269-0ED9-4D3A-BCE7-AD778B6D81A7}" type="slidenum">
              <a:rPr lang="es-AR" smtClean="0"/>
              <a:t>21</a:t>
            </a:fld>
            <a:endParaRPr lang="es-AR"/>
          </a:p>
        </p:txBody>
      </p:sp>
    </p:spTree>
    <p:extLst>
      <p:ext uri="{BB962C8B-B14F-4D97-AF65-F5344CB8AC3E}">
        <p14:creationId xmlns:p14="http://schemas.microsoft.com/office/powerpoint/2010/main" val="26929580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 curva </a:t>
            </a:r>
            <a:r>
              <a:rPr lang="es-ES" dirty="0" err="1"/>
              <a:t>roc</a:t>
            </a:r>
            <a:r>
              <a:rPr lang="es-ES" dirty="0"/>
              <a:t> compara la clase o dato verdadero con la predicción (tasa de </a:t>
            </a:r>
            <a:r>
              <a:rPr lang="es-ES" dirty="0" err="1"/>
              <a:t>TP</a:t>
            </a:r>
            <a:r>
              <a:rPr lang="es-ES" dirty="0"/>
              <a:t> en </a:t>
            </a:r>
            <a:r>
              <a:rPr lang="es-ES" dirty="0" err="1"/>
              <a:t>fucion</a:t>
            </a:r>
            <a:r>
              <a:rPr lang="es-ES" dirty="0"/>
              <a:t> de FP). </a:t>
            </a:r>
            <a:r>
              <a:rPr lang="es-ES" dirty="0" err="1"/>
              <a:t>AUC</a:t>
            </a:r>
            <a:r>
              <a:rPr lang="es-ES" dirty="0"/>
              <a:t>: área bajo la curva, un valor cercano a 1 indica una buena predicción. </a:t>
            </a:r>
          </a:p>
          <a:p>
            <a:pPr marL="0" marR="0" lvl="0" indent="0" algn="l" defTabSz="914400" rtl="0" eaLnBrk="1" fontAlgn="auto" latinLnBrk="0" hangingPunct="1">
              <a:lnSpc>
                <a:spcPct val="100000"/>
              </a:lnSpc>
              <a:spcBef>
                <a:spcPts val="0"/>
              </a:spcBef>
              <a:spcAft>
                <a:spcPts val="0"/>
              </a:spcAft>
              <a:buClrTx/>
              <a:buSzTx/>
              <a:buFontTx/>
              <a:buNone/>
              <a:tabLst/>
              <a:defRPr/>
            </a:pPr>
            <a:r>
              <a:rPr lang="es-ES" b="1" dirty="0"/>
              <a:t>Especificidad (</a:t>
            </a:r>
            <a:r>
              <a:rPr lang="es-ES" b="1" dirty="0" err="1"/>
              <a:t>Specificity</a:t>
            </a:r>
            <a:r>
              <a:rPr lang="es-ES" b="1" dirty="0"/>
              <a:t>): </a:t>
            </a:r>
            <a:r>
              <a:rPr lang="es-ES" dirty="0"/>
              <a:t>observaciones negativas correctamente clasificadas entre todas las observaciones reales negativas. Se calcula como TN/(</a:t>
            </a:r>
            <a:r>
              <a:rPr lang="es-ES" dirty="0" err="1"/>
              <a:t>TN+FP</a:t>
            </a:r>
            <a:r>
              <a:rPr lang="es-E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s-ES" b="1" dirty="0"/>
              <a:t>Sensibilidad </a:t>
            </a:r>
            <a:r>
              <a:rPr lang="es-ES" dirty="0"/>
              <a:t>(</a:t>
            </a:r>
            <a:r>
              <a:rPr lang="es-ES" b="1" dirty="0" err="1"/>
              <a:t>Recall</a:t>
            </a:r>
            <a:r>
              <a:rPr lang="es-ES" b="1" dirty="0"/>
              <a:t> </a:t>
            </a:r>
            <a:r>
              <a:rPr lang="es-ES" dirty="0"/>
              <a:t>o True Positive </a:t>
            </a:r>
            <a:r>
              <a:rPr lang="es-ES" dirty="0" err="1"/>
              <a:t>Rate</a:t>
            </a:r>
            <a:r>
              <a:rPr lang="es-ES" dirty="0"/>
              <a:t>): observaciones positivas correctamente clasificadas entre todas las observaciones reales positivas. </a:t>
            </a:r>
            <a:r>
              <a:rPr lang="es-ES" dirty="0" err="1"/>
              <a:t>TP</a:t>
            </a:r>
            <a:r>
              <a:rPr lang="es-ES" dirty="0"/>
              <a:t>/(</a:t>
            </a:r>
            <a:r>
              <a:rPr lang="es-ES" dirty="0" err="1"/>
              <a:t>TP+FN</a:t>
            </a:r>
            <a:r>
              <a:rPr lang="es-E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s-ES" b="1" dirty="0"/>
              <a:t>Precisión: </a:t>
            </a:r>
            <a:r>
              <a:rPr lang="es-ES" dirty="0"/>
              <a:t>proporción de observaciones positivas correctamente clasificadas entre todas las observaciones clasificadas como positivas. </a:t>
            </a:r>
            <a:r>
              <a:rPr lang="es-ES" dirty="0" err="1"/>
              <a:t>TP</a:t>
            </a:r>
            <a:r>
              <a:rPr lang="es-ES" dirty="0"/>
              <a:t>/(</a:t>
            </a:r>
            <a:r>
              <a:rPr lang="es-ES" dirty="0" err="1"/>
              <a:t>TP+FP</a:t>
            </a:r>
            <a:r>
              <a:rPr lang="es-E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s-ES" b="1" dirty="0"/>
              <a:t>Exactitud (</a:t>
            </a:r>
            <a:r>
              <a:rPr lang="es-ES" b="1" dirty="0" err="1"/>
              <a:t>Accuracy</a:t>
            </a:r>
            <a:r>
              <a:rPr lang="es-ES" b="1" dirty="0"/>
              <a:t>): </a:t>
            </a:r>
            <a:r>
              <a:rPr lang="es-ES" dirty="0"/>
              <a:t>proporción total de las observaciones correctamente clasificadas. (</a:t>
            </a:r>
            <a:r>
              <a:rPr lang="es-ES" dirty="0" err="1"/>
              <a:t>TP+TN</a:t>
            </a:r>
            <a:r>
              <a:rPr lang="es-ES" dirty="0"/>
              <a:t>)/(</a:t>
            </a:r>
            <a:r>
              <a:rPr lang="es-ES" dirty="0" err="1"/>
              <a:t>TP+TN+FP+FN</a:t>
            </a:r>
            <a:r>
              <a:rPr lang="es-ES" dirty="0"/>
              <a:t>).</a:t>
            </a:r>
          </a:p>
          <a:p>
            <a:r>
              <a:rPr lang="es-ES" b="1" dirty="0" err="1"/>
              <a:t>F1</a:t>
            </a:r>
            <a:r>
              <a:rPr lang="es-ES" b="1" dirty="0"/>
              <a:t>-score:  </a:t>
            </a:r>
            <a:r>
              <a:rPr lang="es-ES" dirty="0"/>
              <a:t>es una medida de la </a:t>
            </a:r>
            <a:r>
              <a:rPr lang="es-ES" u="sng" dirty="0"/>
              <a:t>precisión del modelo </a:t>
            </a:r>
            <a:r>
              <a:rPr lang="es-ES" dirty="0"/>
              <a:t>que tiene en cuenta la precisión y el </a:t>
            </a:r>
            <a:r>
              <a:rPr lang="es-ES" dirty="0" err="1"/>
              <a:t>recall</a:t>
            </a:r>
            <a:r>
              <a:rPr lang="es-ES" dirty="0"/>
              <a:t> (sensibilidad). Es útil cuando se tiene un conjunto de datos desbalanceado. Un valor de </a:t>
            </a:r>
            <a:r>
              <a:rPr lang="es-ES" dirty="0" err="1"/>
              <a:t>F1</a:t>
            </a:r>
            <a:r>
              <a:rPr lang="es-ES" dirty="0"/>
              <a:t>-score más alto indica un mejor equilibrio entre precisión y </a:t>
            </a:r>
            <a:r>
              <a:rPr lang="es-ES" dirty="0" err="1"/>
              <a:t>recall</a:t>
            </a:r>
            <a:r>
              <a:rPr lang="es-ES" dirty="0"/>
              <a:t> (modelo)</a:t>
            </a:r>
          </a:p>
          <a:p>
            <a:endParaRPr lang="es-ES" dirty="0"/>
          </a:p>
          <a:p>
            <a:endParaRPr lang="es-AR" dirty="0"/>
          </a:p>
        </p:txBody>
      </p:sp>
      <p:sp>
        <p:nvSpPr>
          <p:cNvPr id="4" name="Marcador de número de diapositiva 3"/>
          <p:cNvSpPr>
            <a:spLocks noGrp="1"/>
          </p:cNvSpPr>
          <p:nvPr>
            <p:ph type="sldNum" sz="quarter" idx="5"/>
          </p:nvPr>
        </p:nvSpPr>
        <p:spPr/>
        <p:txBody>
          <a:bodyPr/>
          <a:lstStyle/>
          <a:p>
            <a:fld id="{2EB27269-0ED9-4D3A-BCE7-AD778B6D81A7}" type="slidenum">
              <a:rPr lang="es-AR" smtClean="0"/>
              <a:t>22</a:t>
            </a:fld>
            <a:endParaRPr lang="es-AR"/>
          </a:p>
        </p:txBody>
      </p:sp>
    </p:spTree>
    <p:extLst>
      <p:ext uri="{BB962C8B-B14F-4D97-AF65-F5344CB8AC3E}">
        <p14:creationId xmlns:p14="http://schemas.microsoft.com/office/powerpoint/2010/main" val="851196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Analizo los dato (son todos numéricos, algunos enteros) y nombre de las columnas (409 registros y 6 variables). Considera el precio como variable dependiente. </a:t>
            </a:r>
          </a:p>
          <a:p>
            <a:r>
              <a:rPr lang="es-ES" dirty="0"/>
              <a:t>Analizo los gráficos de dispersión de  cada par de variables</a:t>
            </a:r>
          </a:p>
          <a:p>
            <a:r>
              <a:rPr lang="es-ES" dirty="0"/>
              <a:t>Analizo la correlación: se observa que el precio (variable dependiente) tiene mayor correlación con la distancia y menos con la edad del inmueble. </a:t>
            </a:r>
          </a:p>
          <a:p>
            <a:r>
              <a:rPr lang="es-ES" dirty="0"/>
              <a:t>Realizo un primer modelo simple con la variable independiente distancia. </a:t>
            </a:r>
          </a:p>
          <a:p>
            <a:r>
              <a:rPr lang="es-ES" dirty="0"/>
              <a:t>Ese modelo tiene un </a:t>
            </a:r>
            <a:r>
              <a:rPr lang="es-ES" dirty="0" err="1"/>
              <a:t>R2</a:t>
            </a:r>
            <a:r>
              <a:rPr lang="es-ES" dirty="0"/>
              <a:t> 45%: </a:t>
            </a:r>
            <a:r>
              <a:rPr lang="es-ES" dirty="0" err="1"/>
              <a:t>R2</a:t>
            </a:r>
            <a:r>
              <a:rPr lang="es-ES" dirty="0"/>
              <a:t> es una medida de la variabilidad total, cuanto más cercano a 1 es mejor. En este caso indica que el 45% de la variable "precio" es explicada por la variable "distancia". </a:t>
            </a:r>
            <a:r>
              <a:rPr lang="es-ES" dirty="0" err="1"/>
              <a:t>R2</a:t>
            </a:r>
            <a:r>
              <a:rPr lang="es-ES" dirty="0"/>
              <a:t>-ajustado son prácticamente lo mismo, sólo que penalizan el modelo (baja el valor) cuando se agregan predictores que no mejoran el modelo</a:t>
            </a:r>
          </a:p>
          <a:p>
            <a:r>
              <a:rPr lang="es-ES" dirty="0"/>
              <a:t>Grafica del modelo con su recta y sus bandas de ajuste: dentro de esas bandas hay un 95% de posibilidades que estén los verdaderos valores de la regresión (sumatoria error=0) </a:t>
            </a:r>
          </a:p>
          <a:p>
            <a:r>
              <a:rPr lang="es-ES" dirty="0"/>
              <a:t>El coeficiente, que en este caso es negativo, establece que, por cada unidad que aumente la variable distancia, el precio disminuye en 0,00219 unidades.</a:t>
            </a:r>
          </a:p>
        </p:txBody>
      </p:sp>
      <p:sp>
        <p:nvSpPr>
          <p:cNvPr id="4" name="Marcador de número de diapositiva 3"/>
          <p:cNvSpPr>
            <a:spLocks noGrp="1"/>
          </p:cNvSpPr>
          <p:nvPr>
            <p:ph type="sldNum" sz="quarter" idx="5"/>
          </p:nvPr>
        </p:nvSpPr>
        <p:spPr/>
        <p:txBody>
          <a:bodyPr/>
          <a:lstStyle/>
          <a:p>
            <a:fld id="{2EB27269-0ED9-4D3A-BCE7-AD778B6D81A7}" type="slidenum">
              <a:rPr lang="es-AR" smtClean="0"/>
              <a:t>3</a:t>
            </a:fld>
            <a:endParaRPr lang="es-AR"/>
          </a:p>
        </p:txBody>
      </p:sp>
    </p:spTree>
    <p:extLst>
      <p:ext uri="{BB962C8B-B14F-4D97-AF65-F5344CB8AC3E}">
        <p14:creationId xmlns:p14="http://schemas.microsoft.com/office/powerpoint/2010/main" val="9017338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a:t>Para compararlo con otras metodologías de clasificación, uso  </a:t>
            </a:r>
            <a:r>
              <a:rPr lang="es-AR" b="1" dirty="0" err="1"/>
              <a:t>Suppor</a:t>
            </a:r>
            <a:r>
              <a:rPr lang="es-AR" b="1" dirty="0"/>
              <a:t> Vector Machine (maquina de soporte vectorial)</a:t>
            </a:r>
          </a:p>
          <a:p>
            <a:r>
              <a:rPr lang="es-ES" b="0" dirty="0"/>
              <a:t>U</a:t>
            </a:r>
            <a:r>
              <a:rPr lang="es-AR" b="0" dirty="0"/>
              <a:t>so un </a:t>
            </a:r>
            <a:r>
              <a:rPr lang="es-AR" b="0" dirty="0" err="1"/>
              <a:t>kernel</a:t>
            </a:r>
            <a:r>
              <a:rPr lang="es-AR" b="0" dirty="0"/>
              <a:t> lineal para que haga un hiperplano. Método uso el C, costo por clasificar mal. Más alto más estricto. </a:t>
            </a:r>
          </a:p>
          <a:p>
            <a:endParaRPr lang="es-AR" b="0" dirty="0"/>
          </a:p>
          <a:p>
            <a:endParaRPr lang="es-AR" dirty="0"/>
          </a:p>
        </p:txBody>
      </p:sp>
      <p:sp>
        <p:nvSpPr>
          <p:cNvPr id="4" name="Marcador de número de diapositiva 3"/>
          <p:cNvSpPr>
            <a:spLocks noGrp="1"/>
          </p:cNvSpPr>
          <p:nvPr>
            <p:ph type="sldNum" sz="quarter" idx="5"/>
          </p:nvPr>
        </p:nvSpPr>
        <p:spPr/>
        <p:txBody>
          <a:bodyPr/>
          <a:lstStyle/>
          <a:p>
            <a:fld id="{2EB27269-0ED9-4D3A-BCE7-AD778B6D81A7}" type="slidenum">
              <a:rPr lang="es-AR" smtClean="0"/>
              <a:t>23</a:t>
            </a:fld>
            <a:endParaRPr lang="es-AR"/>
          </a:p>
        </p:txBody>
      </p:sp>
    </p:spTree>
    <p:extLst>
      <p:ext uri="{BB962C8B-B14F-4D97-AF65-F5344CB8AC3E}">
        <p14:creationId xmlns:p14="http://schemas.microsoft.com/office/powerpoint/2010/main" val="2515313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Validación de los supuestos del modelo de regresión: normalidad, homocedasticidad e independencia de los residuos</a:t>
            </a:r>
          </a:p>
          <a:p>
            <a:r>
              <a:rPr lang="es-ES" dirty="0"/>
              <a:t>El p-valor es cercano a 0 &lt; 0.05 (nivel de significancia), por lo que se rechaza la </a:t>
            </a:r>
            <a:r>
              <a:rPr lang="es-ES" dirty="0" err="1"/>
              <a:t>H0</a:t>
            </a:r>
            <a:r>
              <a:rPr lang="es-ES" dirty="0"/>
              <a:t>. Esto sugiere que los residuos </a:t>
            </a:r>
            <a:r>
              <a:rPr lang="es-ES" u="sng" dirty="0"/>
              <a:t>no siguen una distribución normal. </a:t>
            </a:r>
          </a:p>
          <a:p>
            <a:r>
              <a:rPr lang="es-ES" u="none" dirty="0"/>
              <a:t>Sí cumple con los supuestos de homocedasticidad e independencia</a:t>
            </a:r>
          </a:p>
          <a:p>
            <a:endParaRPr lang="es-AR" dirty="0"/>
          </a:p>
        </p:txBody>
      </p:sp>
      <p:sp>
        <p:nvSpPr>
          <p:cNvPr id="4" name="Marcador de número de diapositiva 3"/>
          <p:cNvSpPr>
            <a:spLocks noGrp="1"/>
          </p:cNvSpPr>
          <p:nvPr>
            <p:ph type="sldNum" sz="quarter" idx="5"/>
          </p:nvPr>
        </p:nvSpPr>
        <p:spPr/>
        <p:txBody>
          <a:bodyPr/>
          <a:lstStyle/>
          <a:p>
            <a:fld id="{2EB27269-0ED9-4D3A-BCE7-AD778B6D81A7}" type="slidenum">
              <a:rPr lang="es-AR" smtClean="0"/>
              <a:t>4</a:t>
            </a:fld>
            <a:endParaRPr lang="es-AR"/>
          </a:p>
        </p:txBody>
      </p:sp>
    </p:spTree>
    <p:extLst>
      <p:ext uri="{BB962C8B-B14F-4D97-AF65-F5344CB8AC3E}">
        <p14:creationId xmlns:p14="http://schemas.microsoft.com/office/powerpoint/2010/main" val="3420512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Transformo la variable respuesta, como una manera de intentar lograr normalidad en la distribución de los residuos.</a:t>
            </a:r>
          </a:p>
          <a:p>
            <a:r>
              <a:rPr lang="es-ES" dirty="0"/>
              <a:t>Como el </a:t>
            </a:r>
            <a:r>
              <a:rPr lang="el-GR" dirty="0"/>
              <a:t>λ</a:t>
            </a:r>
            <a:r>
              <a:rPr lang="es-ES" dirty="0"/>
              <a:t> cercano a 0, pruebo primero con una transformación logarítmica. Analizo los supuestos no cumplen normalidad</a:t>
            </a:r>
          </a:p>
          <a:p>
            <a:r>
              <a:rPr lang="es-ES" dirty="0"/>
              <a:t>Pruebo con un 2° modelo elevando la variable respuesta al valor del lambda. Este modelo tampoco cumple el supuesto de normalidad</a:t>
            </a:r>
          </a:p>
          <a:p>
            <a:endParaRPr lang="es-AR" dirty="0"/>
          </a:p>
        </p:txBody>
      </p:sp>
      <p:sp>
        <p:nvSpPr>
          <p:cNvPr id="4" name="Marcador de número de diapositiva 3"/>
          <p:cNvSpPr>
            <a:spLocks noGrp="1"/>
          </p:cNvSpPr>
          <p:nvPr>
            <p:ph type="sldNum" sz="quarter" idx="5"/>
          </p:nvPr>
        </p:nvSpPr>
        <p:spPr/>
        <p:txBody>
          <a:bodyPr/>
          <a:lstStyle/>
          <a:p>
            <a:fld id="{2EB27269-0ED9-4D3A-BCE7-AD778B6D81A7}" type="slidenum">
              <a:rPr lang="es-AR" smtClean="0"/>
              <a:t>5</a:t>
            </a:fld>
            <a:endParaRPr lang="es-AR"/>
          </a:p>
        </p:txBody>
      </p:sp>
    </p:spTree>
    <p:extLst>
      <p:ext uri="{BB962C8B-B14F-4D97-AF65-F5344CB8AC3E}">
        <p14:creationId xmlns:p14="http://schemas.microsoft.com/office/powerpoint/2010/main" val="2192197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err="1"/>
              <a:t>Outliers</a:t>
            </a:r>
            <a:r>
              <a:rPr lang="es-ES" dirty="0"/>
              <a:t> (valores </a:t>
            </a:r>
            <a:r>
              <a:rPr lang="es-ES" dirty="0" err="1"/>
              <a:t>atipico</a:t>
            </a:r>
            <a:r>
              <a:rPr lang="es-ES" dirty="0"/>
              <a:t>) y </a:t>
            </a:r>
            <a:r>
              <a:rPr lang="es-ES" dirty="0" err="1"/>
              <a:t>ptos</a:t>
            </a:r>
            <a:r>
              <a:rPr lang="es-ES" dirty="0"/>
              <a:t> influyentes (influyen en el modelo, modifican la pendiente de la recta de regresión)</a:t>
            </a:r>
          </a:p>
          <a:p>
            <a:pPr marL="228600" indent="-228600">
              <a:buAutoNum type="arabicParenBoth"/>
            </a:pPr>
            <a:r>
              <a:rPr lang="es-ES" dirty="0"/>
              <a:t>Gráfico de dispersión de residuos vs. valores ajustados (</a:t>
            </a:r>
            <a:r>
              <a:rPr lang="es-ES" dirty="0" err="1"/>
              <a:t>residuals</a:t>
            </a:r>
            <a:r>
              <a:rPr lang="es-ES" dirty="0"/>
              <a:t> vs. </a:t>
            </a:r>
            <a:r>
              <a:rPr lang="es-ES" dirty="0" err="1"/>
              <a:t>fitteddetectar</a:t>
            </a:r>
            <a:r>
              <a:rPr lang="es-ES" dirty="0"/>
              <a:t> patrones en los residuos: 266 (es además un </a:t>
            </a:r>
            <a:r>
              <a:rPr lang="es-ES" dirty="0" err="1"/>
              <a:t>outliers</a:t>
            </a:r>
            <a:r>
              <a:rPr lang="es-ES" dirty="0"/>
              <a:t>), la 308 y la 109</a:t>
            </a:r>
          </a:p>
          <a:p>
            <a:pPr marL="228600" indent="-228600">
              <a:buAutoNum type="arabicParenBoth"/>
            </a:pPr>
            <a:r>
              <a:rPr lang="es-ES" dirty="0"/>
              <a:t>Gráfico de cuantiles normales de los residuos (normal Q-Q </a:t>
            </a:r>
            <a:r>
              <a:rPr lang="es-ES" dirty="0" err="1"/>
              <a:t>plot</a:t>
            </a:r>
            <a:r>
              <a:rPr lang="es-ES" dirty="0"/>
              <a:t>): se observan 266, 308 y 109 como </a:t>
            </a:r>
            <a:r>
              <a:rPr lang="es-ES" dirty="0" err="1"/>
              <a:t>anomalos</a:t>
            </a:r>
            <a:endParaRPr lang="es-ES" dirty="0"/>
          </a:p>
          <a:p>
            <a:pPr marL="228600" indent="-228600">
              <a:buAutoNum type="arabicParenBoth"/>
            </a:pPr>
            <a:r>
              <a:rPr lang="es-ES" dirty="0"/>
              <a:t>Gráfico de residuos estandarizados vs. valores ajustados (</a:t>
            </a:r>
            <a:r>
              <a:rPr lang="es-ES" dirty="0" err="1"/>
              <a:t>standardized</a:t>
            </a:r>
            <a:r>
              <a:rPr lang="es-ES" dirty="0"/>
              <a:t> </a:t>
            </a:r>
            <a:r>
              <a:rPr lang="es-ES" dirty="0" err="1"/>
              <a:t>residuals</a:t>
            </a:r>
            <a:r>
              <a:rPr lang="es-ES" dirty="0"/>
              <a:t> vs. </a:t>
            </a:r>
            <a:r>
              <a:rPr lang="es-ES" dirty="0" err="1"/>
              <a:t>fitted</a:t>
            </a:r>
            <a:r>
              <a:rPr lang="es-ES" dirty="0"/>
              <a:t>). Los puntos que se alejan: 266</a:t>
            </a:r>
          </a:p>
          <a:p>
            <a:pPr marL="228600" indent="-228600">
              <a:buAutoNum type="arabicParenBoth"/>
            </a:pPr>
            <a:r>
              <a:rPr lang="es-ES" dirty="0"/>
              <a:t>Gráfico de </a:t>
            </a:r>
            <a:r>
              <a:rPr lang="es-ES" dirty="0" err="1"/>
              <a:t>Cook's</a:t>
            </a:r>
            <a:r>
              <a:rPr lang="es-ES" dirty="0"/>
              <a:t> </a:t>
            </a:r>
            <a:r>
              <a:rPr lang="es-ES" dirty="0" err="1"/>
              <a:t>distance</a:t>
            </a:r>
            <a:r>
              <a:rPr lang="es-ES" dirty="0"/>
              <a:t>, sugiere otros puntos influyentes además del 266: el 144 y 245</a:t>
            </a:r>
          </a:p>
          <a:p>
            <a:pPr marL="0" indent="0">
              <a:buNone/>
            </a:pPr>
            <a:endParaRPr lang="es-ES" dirty="0"/>
          </a:p>
          <a:p>
            <a:pPr marL="0" indent="0">
              <a:buNone/>
            </a:pPr>
            <a:r>
              <a:rPr lang="es-ES" dirty="0"/>
              <a:t>El grafico 1)  de </a:t>
            </a:r>
            <a:r>
              <a:rPr lang="es-ES" dirty="0" err="1"/>
              <a:t>outliers</a:t>
            </a:r>
            <a:r>
              <a:rPr lang="es-ES" dirty="0"/>
              <a:t> según el método de </a:t>
            </a:r>
            <a:r>
              <a:rPr lang="es-ES" b="1" dirty="0"/>
              <a:t>Bonferroni, </a:t>
            </a:r>
            <a:r>
              <a:rPr lang="es-ES" dirty="0"/>
              <a:t>conservador va ajustando el nivel de significancia para evitar los errores de tipo I (F+). </a:t>
            </a:r>
          </a:p>
          <a:p>
            <a:pPr marL="0" indent="0">
              <a:buNone/>
            </a:pPr>
            <a:r>
              <a:rPr lang="es-ES" b="0" dirty="0"/>
              <a:t>Grafico 2) </a:t>
            </a:r>
            <a:r>
              <a:rPr lang="es-ES" b="1" dirty="0"/>
              <a:t>Distancia de Cook</a:t>
            </a:r>
            <a:r>
              <a:rPr lang="es-ES" dirty="0"/>
              <a:t>: mide la influencia de una observación en un modelo (saca esa observación y se ve como ajusta el modelo y los coeficiente)</a:t>
            </a:r>
          </a:p>
          <a:p>
            <a:pPr marL="0" indent="0">
              <a:buNone/>
            </a:pPr>
            <a:r>
              <a:rPr lang="es-ES" dirty="0"/>
              <a:t>Grafico 3) </a:t>
            </a:r>
            <a:r>
              <a:rPr lang="es-ES" b="1" dirty="0"/>
              <a:t>Residuos estandarizados </a:t>
            </a:r>
            <a:r>
              <a:rPr lang="es-ES" dirty="0"/>
              <a:t>(mas alto implica más alejado están los valores observados de los predichos por el modelo) vs </a:t>
            </a:r>
            <a:r>
              <a:rPr lang="es-ES" b="1" dirty="0"/>
              <a:t>Valores </a:t>
            </a:r>
            <a:r>
              <a:rPr lang="es-ES" b="1" dirty="0" err="1"/>
              <a:t>hat</a:t>
            </a:r>
            <a:r>
              <a:rPr lang="es-ES" b="1" dirty="0"/>
              <a:t>:</a:t>
            </a:r>
            <a:r>
              <a:rPr lang="es-ES" dirty="0"/>
              <a:t> diagonal de la matriz </a:t>
            </a:r>
            <a:r>
              <a:rPr lang="es-ES" dirty="0" err="1"/>
              <a:t>hat</a:t>
            </a:r>
            <a:r>
              <a:rPr lang="es-ES" dirty="0"/>
              <a:t> (distancia de las observaciones al centro), los valores cercanos a 1 implican mejor ajuste vs </a:t>
            </a:r>
            <a:r>
              <a:rPr lang="es-ES" b="1" dirty="0"/>
              <a:t>distancia de </a:t>
            </a:r>
            <a:r>
              <a:rPr lang="es-ES" b="1" dirty="0" err="1"/>
              <a:t>cook</a:t>
            </a:r>
            <a:r>
              <a:rPr lang="es-ES" b="1" dirty="0"/>
              <a:t> </a:t>
            </a:r>
            <a:r>
              <a:rPr lang="es-ES" dirty="0"/>
              <a:t>indican se más influyentes. </a:t>
            </a:r>
          </a:p>
          <a:p>
            <a:pPr marL="0" indent="0">
              <a:buNone/>
            </a:pPr>
            <a:endParaRPr lang="es-ES" dirty="0"/>
          </a:p>
          <a:p>
            <a:pPr marL="0" indent="0">
              <a:buNone/>
            </a:pPr>
            <a:r>
              <a:rPr lang="es-ES" b="1" dirty="0"/>
              <a:t>Puntos influyentes (saca analíticamente): </a:t>
            </a:r>
            <a:r>
              <a:rPr lang="es-ES" b="0" dirty="0"/>
              <a:t> se evalúan las medidas de cada observación y se detectan las influyentes (en esta base hay 45)</a:t>
            </a:r>
          </a:p>
          <a:p>
            <a:pPr marL="0" marR="0" lvl="0" indent="0" algn="l" defTabSz="914400" rtl="0" eaLnBrk="1" fontAlgn="auto" latinLnBrk="0" hangingPunct="1">
              <a:lnSpc>
                <a:spcPct val="100000"/>
              </a:lnSpc>
              <a:spcBef>
                <a:spcPts val="0"/>
              </a:spcBef>
              <a:spcAft>
                <a:spcPts val="0"/>
              </a:spcAft>
              <a:buClrTx/>
              <a:buSzTx/>
              <a:buFontTx/>
              <a:buNone/>
              <a:tabLst/>
              <a:defRPr/>
            </a:pPr>
            <a:r>
              <a:rPr lang="es-ES" b="0" dirty="0"/>
              <a:t>Las medidas serían los </a:t>
            </a:r>
            <a:r>
              <a:rPr lang="es-AR" sz="1200" b="0" i="0" kern="1200" dirty="0" err="1">
                <a:solidFill>
                  <a:schemeClr val="tx1"/>
                </a:solidFill>
                <a:effectLst/>
                <a:latin typeface="+mn-lt"/>
                <a:ea typeface="+mn-ea"/>
                <a:cs typeface="+mn-cs"/>
              </a:rPr>
              <a:t>dfbetas</a:t>
            </a:r>
            <a:r>
              <a:rPr lang="es-AR" sz="1200" b="0" i="0" kern="1200" dirty="0">
                <a:solidFill>
                  <a:schemeClr val="tx1"/>
                </a:solidFill>
                <a:effectLst/>
                <a:latin typeface="+mn-lt"/>
                <a:ea typeface="+mn-ea"/>
                <a:cs typeface="+mn-cs"/>
              </a:rPr>
              <a:t> (cuanto cambian los coeficientes cuando esa observación no está) y los </a:t>
            </a:r>
            <a:r>
              <a:rPr lang="es-AR" sz="1200" b="0" i="0" kern="1200" dirty="0" err="1">
                <a:solidFill>
                  <a:schemeClr val="tx1"/>
                </a:solidFill>
                <a:effectLst/>
                <a:latin typeface="+mn-lt"/>
                <a:ea typeface="+mn-ea"/>
                <a:cs typeface="+mn-cs"/>
              </a:rPr>
              <a:t>dffits</a:t>
            </a:r>
            <a:r>
              <a:rPr lang="es-AR" sz="1200" b="0" i="0" kern="1200" dirty="0">
                <a:solidFill>
                  <a:schemeClr val="tx1"/>
                </a:solidFill>
                <a:effectLst/>
                <a:latin typeface="+mn-lt"/>
                <a:ea typeface="+mn-ea"/>
                <a:cs typeface="+mn-cs"/>
              </a:rPr>
              <a:t> (influencia de esa observación)</a:t>
            </a:r>
            <a:endParaRPr lang="es-ES" b="0" dirty="0"/>
          </a:p>
          <a:p>
            <a:pPr marL="171450" indent="-171450">
              <a:buFont typeface="Arial" panose="020B0604020202020204" pitchFamily="34" charset="0"/>
              <a:buChar char="•"/>
            </a:pPr>
            <a:r>
              <a:rPr lang="es-ES" b="0" dirty="0" err="1"/>
              <a:t>dfb.1</a:t>
            </a:r>
            <a:r>
              <a:rPr lang="es-ES" b="0" dirty="0"/>
              <a:t>: cuánto cambia el primer coeficiente (variable independiente) si se saca esa observación</a:t>
            </a:r>
            <a:r>
              <a:rPr lang="es-AR" sz="1200" b="0" i="0" kern="1200" dirty="0">
                <a:solidFill>
                  <a:schemeClr val="tx1"/>
                </a:solidFill>
                <a:effectLst/>
                <a:latin typeface="+mn-lt"/>
                <a:ea typeface="+mn-ea"/>
                <a:cs typeface="+mn-cs"/>
              </a:rPr>
              <a:t> y </a:t>
            </a:r>
            <a:r>
              <a:rPr lang="es-AR" sz="1200" b="0" i="0" kern="1200" dirty="0" err="1">
                <a:solidFill>
                  <a:schemeClr val="tx1"/>
                </a:solidFill>
                <a:effectLst/>
                <a:latin typeface="+mn-lt"/>
                <a:ea typeface="+mn-ea"/>
                <a:cs typeface="+mn-cs"/>
              </a:rPr>
              <a:t>dffits</a:t>
            </a:r>
            <a:r>
              <a:rPr lang="es-AR" sz="1200" b="0" i="0" kern="1200" dirty="0">
                <a:solidFill>
                  <a:schemeClr val="tx1"/>
                </a:solidFill>
                <a:effectLst/>
                <a:latin typeface="+mn-lt"/>
                <a:ea typeface="+mn-ea"/>
                <a:cs typeface="+mn-cs"/>
              </a:rPr>
              <a:t> </a:t>
            </a:r>
            <a:endParaRPr lang="es-ES" b="0" dirty="0"/>
          </a:p>
          <a:p>
            <a:pPr marL="171450" indent="-171450">
              <a:buFont typeface="Arial" panose="020B0604020202020204" pitchFamily="34" charset="0"/>
              <a:buChar char="•"/>
            </a:pPr>
            <a:r>
              <a:rPr lang="es-ES" b="0" dirty="0" err="1"/>
              <a:t>dfb.dstn</a:t>
            </a:r>
            <a:r>
              <a:rPr lang="es-ES" b="0" dirty="0"/>
              <a:t>: cuánto cambia el segundo coeficiente si se saca esa observación</a:t>
            </a:r>
          </a:p>
          <a:p>
            <a:pPr marL="171450" indent="-171450">
              <a:buFont typeface="Arial" panose="020B0604020202020204" pitchFamily="34" charset="0"/>
              <a:buChar char="•"/>
            </a:pPr>
            <a:r>
              <a:rPr lang="es-ES" b="0" dirty="0" err="1"/>
              <a:t>dffit</a:t>
            </a:r>
            <a:r>
              <a:rPr lang="es-ES" b="0" dirty="0"/>
              <a:t>: influencia global de la </a:t>
            </a:r>
            <a:r>
              <a:rPr lang="es-ES" b="0" dirty="0" err="1"/>
              <a:t>observacion</a:t>
            </a:r>
            <a:r>
              <a:rPr lang="es-ES" b="0" dirty="0"/>
              <a:t>, mayor es el valor más influencia tiene</a:t>
            </a:r>
          </a:p>
          <a:p>
            <a:pPr marL="171450" indent="-171450">
              <a:buFont typeface="Arial" panose="020B0604020202020204" pitchFamily="34" charset="0"/>
              <a:buChar char="•"/>
            </a:pPr>
            <a:r>
              <a:rPr lang="es-ES" b="0" dirty="0" err="1"/>
              <a:t>cov.r</a:t>
            </a:r>
            <a:r>
              <a:rPr lang="es-ES" b="0" dirty="0"/>
              <a:t>: como cambia la matriz de </a:t>
            </a:r>
            <a:r>
              <a:rPr lang="es-ES" b="0" dirty="0" err="1"/>
              <a:t>cov</a:t>
            </a:r>
            <a:r>
              <a:rPr lang="es-ES" b="0" dirty="0"/>
              <a:t> de los coeficientes si se elimina esa observación</a:t>
            </a:r>
          </a:p>
          <a:p>
            <a:pPr marL="171450" indent="-171450">
              <a:buFont typeface="Arial" panose="020B0604020202020204" pitchFamily="34" charset="0"/>
              <a:buChar char="•"/>
            </a:pPr>
            <a:r>
              <a:rPr lang="es-ES" b="0" dirty="0" err="1"/>
              <a:t>cook.d</a:t>
            </a:r>
            <a:r>
              <a:rPr lang="es-ES" b="0" dirty="0"/>
              <a:t>: distancia de </a:t>
            </a:r>
            <a:r>
              <a:rPr lang="es-ES" b="0" dirty="0" err="1"/>
              <a:t>cook</a:t>
            </a:r>
            <a:r>
              <a:rPr lang="es-ES" b="0" dirty="0"/>
              <a:t> medida global de la influencia de esa observación en el modelo, cuanto se modifican los coeficientes de la recta con esa observación</a:t>
            </a:r>
          </a:p>
          <a:p>
            <a:pPr marL="171450" indent="-171450">
              <a:buFont typeface="Arial" panose="020B0604020202020204" pitchFamily="34" charset="0"/>
              <a:buChar char="•"/>
            </a:pPr>
            <a:r>
              <a:rPr lang="es-ES" b="0" dirty="0" err="1"/>
              <a:t>hat</a:t>
            </a:r>
            <a:r>
              <a:rPr lang="es-ES" b="0" dirty="0"/>
              <a:t>: </a:t>
            </a:r>
            <a:r>
              <a:rPr lang="es-ES" b="0" dirty="0" err="1"/>
              <a:t>diagonl</a:t>
            </a:r>
            <a:r>
              <a:rPr lang="es-ES" b="0" dirty="0"/>
              <a:t> de la matriz </a:t>
            </a:r>
            <a:r>
              <a:rPr lang="es-ES" b="0" dirty="0" err="1"/>
              <a:t>hat</a:t>
            </a:r>
            <a:r>
              <a:rPr lang="es-ES" b="0" dirty="0"/>
              <a:t> (mide la distancia de las observaciones al centro del espacio)</a:t>
            </a:r>
          </a:p>
        </p:txBody>
      </p:sp>
      <p:sp>
        <p:nvSpPr>
          <p:cNvPr id="4" name="Marcador de número de diapositiva 3"/>
          <p:cNvSpPr>
            <a:spLocks noGrp="1"/>
          </p:cNvSpPr>
          <p:nvPr>
            <p:ph type="sldNum" sz="quarter" idx="5"/>
          </p:nvPr>
        </p:nvSpPr>
        <p:spPr/>
        <p:txBody>
          <a:bodyPr/>
          <a:lstStyle/>
          <a:p>
            <a:fld id="{2EB27269-0ED9-4D3A-BCE7-AD778B6D81A7}" type="slidenum">
              <a:rPr lang="es-AR" smtClean="0"/>
              <a:t>6</a:t>
            </a:fld>
            <a:endParaRPr lang="es-AR"/>
          </a:p>
        </p:txBody>
      </p:sp>
    </p:spTree>
    <p:extLst>
      <p:ext uri="{BB962C8B-B14F-4D97-AF65-F5344CB8AC3E}">
        <p14:creationId xmlns:p14="http://schemas.microsoft.com/office/powerpoint/2010/main" val="10987182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Probar un modelo multivariado. </a:t>
            </a:r>
          </a:p>
          <a:p>
            <a:r>
              <a:rPr lang="es-ES" dirty="0"/>
              <a:t>Primero hago un modelo con todas las variables que me sirva de comparación. </a:t>
            </a:r>
          </a:p>
          <a:p>
            <a:r>
              <a:rPr lang="es-ES" dirty="0"/>
              <a:t>Hago una selección de variables, usos dos métodos:</a:t>
            </a:r>
          </a:p>
          <a:p>
            <a:pPr marL="228600" indent="-228600">
              <a:buAutoNum type="arabicParenR"/>
            </a:pPr>
            <a:r>
              <a:rPr lang="es-ES" dirty="0"/>
              <a:t>Usando la función: </a:t>
            </a:r>
            <a:r>
              <a:rPr lang="en-US" b="1" dirty="0" err="1"/>
              <a:t>ols_step_all_possible</a:t>
            </a:r>
            <a:r>
              <a:rPr lang="en-US" b="1" dirty="0"/>
              <a:t>(</a:t>
            </a:r>
            <a:r>
              <a:rPr lang="en-US" b="1" dirty="0" err="1"/>
              <a:t>modelo_total</a:t>
            </a:r>
            <a:r>
              <a:rPr lang="en-US" b="1" dirty="0"/>
              <a:t>),</a:t>
            </a:r>
            <a:r>
              <a:rPr lang="en-US" dirty="0"/>
              <a:t> selection de variables </a:t>
            </a:r>
            <a:r>
              <a:rPr lang="en-US" dirty="0" err="1"/>
              <a:t>paso</a:t>
            </a:r>
            <a:r>
              <a:rPr lang="en-US" dirty="0"/>
              <a:t> a </a:t>
            </a:r>
            <a:r>
              <a:rPr lang="en-US" dirty="0" err="1"/>
              <a:t>paso</a:t>
            </a:r>
            <a:r>
              <a:rPr lang="en-US" dirty="0"/>
              <a:t>. </a:t>
            </a:r>
            <a:r>
              <a:rPr lang="es-ES" dirty="0"/>
              <a:t>El modelo 16 y el 31 dan los mejores valores de </a:t>
            </a:r>
            <a:r>
              <a:rPr lang="es-ES" dirty="0" err="1"/>
              <a:t>R2</a:t>
            </a:r>
            <a:r>
              <a:rPr lang="es-ES" dirty="0"/>
              <a:t>, </a:t>
            </a:r>
            <a:r>
              <a:rPr lang="es-ES" dirty="0" err="1"/>
              <a:t>R2</a:t>
            </a:r>
            <a:r>
              <a:rPr lang="es-ES" dirty="0"/>
              <a:t>-ajustado, </a:t>
            </a:r>
            <a:r>
              <a:rPr lang="es-ES" dirty="0" err="1"/>
              <a:t>AIC</a:t>
            </a:r>
            <a:r>
              <a:rPr lang="es-ES" dirty="0"/>
              <a:t>, </a:t>
            </a:r>
            <a:r>
              <a:rPr lang="es-ES" dirty="0" err="1"/>
              <a:t>SBIC</a:t>
            </a:r>
            <a:r>
              <a:rPr lang="es-ES" dirty="0"/>
              <a:t> y SBC. El modelo 26 tiene una variable menos, me quedo con este modelo</a:t>
            </a:r>
          </a:p>
          <a:p>
            <a:pPr marL="0" indent="0">
              <a:buNone/>
            </a:pPr>
            <a:r>
              <a:rPr lang="es-ES" dirty="0" err="1"/>
              <a:t>AIC</a:t>
            </a:r>
            <a:r>
              <a:rPr lang="es-ES" dirty="0"/>
              <a:t>: Akaike </a:t>
            </a:r>
            <a:r>
              <a:rPr lang="es-ES" dirty="0" err="1"/>
              <a:t>Information</a:t>
            </a:r>
            <a:r>
              <a:rPr lang="es-ES" dirty="0"/>
              <a:t> </a:t>
            </a:r>
            <a:r>
              <a:rPr lang="es-ES" dirty="0" err="1"/>
              <a:t>Criteria</a:t>
            </a:r>
            <a:r>
              <a:rPr lang="es-ES" dirty="0"/>
              <a:t> </a:t>
            </a:r>
          </a:p>
          <a:p>
            <a:pPr marL="0" indent="0">
              <a:buNone/>
            </a:pPr>
            <a:r>
              <a:rPr lang="es-ES" dirty="0" err="1"/>
              <a:t>SBIC</a:t>
            </a:r>
            <a:r>
              <a:rPr lang="es-ES" dirty="0"/>
              <a:t>: </a:t>
            </a:r>
            <a:r>
              <a:rPr lang="es-ES" dirty="0" err="1"/>
              <a:t>Sawa's</a:t>
            </a:r>
            <a:r>
              <a:rPr lang="es-ES" dirty="0"/>
              <a:t> </a:t>
            </a:r>
            <a:r>
              <a:rPr lang="es-ES" dirty="0" err="1"/>
              <a:t>Bayesian</a:t>
            </a:r>
            <a:r>
              <a:rPr lang="es-ES" dirty="0"/>
              <a:t> </a:t>
            </a:r>
            <a:r>
              <a:rPr lang="es-ES" dirty="0" err="1"/>
              <a:t>Information</a:t>
            </a:r>
            <a:r>
              <a:rPr lang="es-ES" dirty="0"/>
              <a:t> </a:t>
            </a:r>
            <a:r>
              <a:rPr lang="es-ES" dirty="0" err="1"/>
              <a:t>Criteria</a:t>
            </a:r>
            <a:r>
              <a:rPr lang="es-ES" dirty="0"/>
              <a:t> </a:t>
            </a:r>
          </a:p>
          <a:p>
            <a:pPr marL="0" indent="0">
              <a:buNone/>
            </a:pPr>
            <a:r>
              <a:rPr lang="es-ES" dirty="0"/>
              <a:t>SBC: Schwarz </a:t>
            </a:r>
            <a:r>
              <a:rPr lang="es-ES" dirty="0" err="1"/>
              <a:t>Bayesian</a:t>
            </a:r>
            <a:r>
              <a:rPr lang="es-ES" dirty="0"/>
              <a:t> </a:t>
            </a:r>
            <a:r>
              <a:rPr lang="es-ES" dirty="0" err="1"/>
              <a:t>Criteria</a:t>
            </a:r>
            <a:r>
              <a:rPr lang="es-ES" dirty="0"/>
              <a:t> </a:t>
            </a:r>
          </a:p>
          <a:p>
            <a:pPr marL="0" indent="0">
              <a:buNone/>
            </a:pPr>
            <a:r>
              <a:rPr lang="es-ES" dirty="0"/>
              <a:t>T</a:t>
            </a:r>
            <a:r>
              <a:rPr lang="es-AR" dirty="0"/>
              <a:t>también lo puedo calcular analíticamente, parte de la salida que me indica qué 4 predictores tomar</a:t>
            </a:r>
          </a:p>
          <a:p>
            <a:pPr marL="0" indent="0">
              <a:buNone/>
            </a:pPr>
            <a:r>
              <a:rPr lang="es-ES" dirty="0"/>
              <a:t>2) Usando la función: </a:t>
            </a:r>
            <a:r>
              <a:rPr lang="es-ES" b="1" dirty="0" err="1"/>
              <a:t>regsubsets</a:t>
            </a:r>
            <a:r>
              <a:rPr lang="es-ES" dirty="0"/>
              <a:t>(precio ~ ., data = datos, </a:t>
            </a:r>
            <a:r>
              <a:rPr lang="es-ES" dirty="0" err="1"/>
              <a:t>nvmax</a:t>
            </a:r>
            <a:r>
              <a:rPr lang="es-ES" dirty="0"/>
              <a:t> = 5, </a:t>
            </a:r>
            <a:r>
              <a:rPr lang="es-ES" dirty="0" err="1"/>
              <a:t>method</a:t>
            </a:r>
            <a:r>
              <a:rPr lang="es-ES" dirty="0"/>
              <a:t> = "</a:t>
            </a:r>
            <a:r>
              <a:rPr lang="es-ES" dirty="0" err="1"/>
              <a:t>backward</a:t>
            </a:r>
            <a:r>
              <a:rPr lang="es-ES" dirty="0"/>
              <a:t>") </a:t>
            </a:r>
          </a:p>
          <a:p>
            <a:pPr marL="0" indent="0">
              <a:buNone/>
            </a:pPr>
            <a:r>
              <a:rPr lang="es-ES" dirty="0"/>
              <a:t>Llega al mismo resultado usando </a:t>
            </a:r>
            <a:r>
              <a:rPr lang="es-ES" dirty="0" err="1"/>
              <a:t>R2</a:t>
            </a:r>
            <a:r>
              <a:rPr lang="es-ES" dirty="0"/>
              <a:t> ajustado </a:t>
            </a:r>
          </a:p>
          <a:p>
            <a:pPr marL="0" indent="0">
              <a:buNone/>
            </a:pPr>
            <a:endParaRPr lang="es-ES" dirty="0"/>
          </a:p>
        </p:txBody>
      </p:sp>
      <p:sp>
        <p:nvSpPr>
          <p:cNvPr id="4" name="Marcador de número de diapositiva 3"/>
          <p:cNvSpPr>
            <a:spLocks noGrp="1"/>
          </p:cNvSpPr>
          <p:nvPr>
            <p:ph type="sldNum" sz="quarter" idx="5"/>
          </p:nvPr>
        </p:nvSpPr>
        <p:spPr/>
        <p:txBody>
          <a:bodyPr/>
          <a:lstStyle/>
          <a:p>
            <a:fld id="{2EB27269-0ED9-4D3A-BCE7-AD778B6D81A7}" type="slidenum">
              <a:rPr lang="es-AR" smtClean="0"/>
              <a:t>7</a:t>
            </a:fld>
            <a:endParaRPr lang="es-AR"/>
          </a:p>
        </p:txBody>
      </p:sp>
    </p:spTree>
    <p:extLst>
      <p:ext uri="{BB962C8B-B14F-4D97-AF65-F5344CB8AC3E}">
        <p14:creationId xmlns:p14="http://schemas.microsoft.com/office/powerpoint/2010/main" val="1442569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Comparando los 2 modelos (4 variables y el de 5 variables) elijo el de 4 variables tiene mayor </a:t>
            </a:r>
            <a:r>
              <a:rPr lang="es-ES" dirty="0" err="1"/>
              <a:t>R2ajustado</a:t>
            </a:r>
            <a:r>
              <a:rPr lang="es-ES" dirty="0"/>
              <a:t> y menor </a:t>
            </a:r>
            <a:r>
              <a:rPr lang="es-ES" dirty="0" err="1"/>
              <a:t>AIC</a:t>
            </a:r>
            <a:endParaRPr lang="es-ES" dirty="0"/>
          </a:p>
          <a:p>
            <a:r>
              <a:rPr lang="es-ES" dirty="0"/>
              <a:t>Sin embargo no cumple con los supuestos, pruebo con algún método robusto. </a:t>
            </a:r>
          </a:p>
          <a:p>
            <a:endParaRPr lang="es-ES" dirty="0"/>
          </a:p>
          <a:p>
            <a:r>
              <a:rPr lang="es-ES" dirty="0"/>
              <a:t>Analice la colinealidad usando el criterio </a:t>
            </a:r>
            <a:r>
              <a:rPr lang="es-ES" dirty="0" err="1"/>
              <a:t>VIF</a:t>
            </a:r>
            <a:r>
              <a:rPr lang="es-ES" dirty="0"/>
              <a:t>. Para valores mayores que 5 puede haber colinealidad, para mayores que 10 la colinealidad es importante, en este caso ninguna variable dio un valor mayor que 5, por lo que podemos decir que no hay colinealidad.</a:t>
            </a:r>
          </a:p>
          <a:p>
            <a:endParaRPr lang="es-ES" dirty="0"/>
          </a:p>
          <a:p>
            <a:r>
              <a:rPr lang="es-ES" dirty="0"/>
              <a:t>Test de Wald: no esta toda la salida sólo para el intercepto y el coeficiente de la primera variable independiente “edad”</a:t>
            </a:r>
            <a:endParaRPr lang="es-AR" dirty="0"/>
          </a:p>
        </p:txBody>
      </p:sp>
      <p:sp>
        <p:nvSpPr>
          <p:cNvPr id="4" name="Marcador de número de diapositiva 3"/>
          <p:cNvSpPr>
            <a:spLocks noGrp="1"/>
          </p:cNvSpPr>
          <p:nvPr>
            <p:ph type="sldNum" sz="quarter" idx="5"/>
          </p:nvPr>
        </p:nvSpPr>
        <p:spPr/>
        <p:txBody>
          <a:bodyPr/>
          <a:lstStyle/>
          <a:p>
            <a:fld id="{2EB27269-0ED9-4D3A-BCE7-AD778B6D81A7}" type="slidenum">
              <a:rPr lang="es-AR" smtClean="0"/>
              <a:t>8</a:t>
            </a:fld>
            <a:endParaRPr lang="es-AR"/>
          </a:p>
        </p:txBody>
      </p:sp>
    </p:spTree>
    <p:extLst>
      <p:ext uri="{BB962C8B-B14F-4D97-AF65-F5344CB8AC3E}">
        <p14:creationId xmlns:p14="http://schemas.microsoft.com/office/powerpoint/2010/main" val="1509956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Calculo 3 modelos robustos: </a:t>
            </a:r>
          </a:p>
          <a:p>
            <a:r>
              <a:rPr lang="es-ES" dirty="0"/>
              <a:t>Modelo 1: </a:t>
            </a:r>
            <a:r>
              <a:rPr lang="es-ES" dirty="0" err="1"/>
              <a:t>lmrob</a:t>
            </a:r>
            <a:r>
              <a:rPr lang="es-ES" dirty="0"/>
              <a:t>, usa </a:t>
            </a:r>
            <a:r>
              <a:rPr lang="es-ES" dirty="0" err="1"/>
              <a:t>ols</a:t>
            </a:r>
            <a:r>
              <a:rPr lang="es-ES" dirty="0"/>
              <a:t> (cuadrados mínimos), por eso me calcula </a:t>
            </a:r>
            <a:r>
              <a:rPr lang="es-ES" dirty="0" err="1"/>
              <a:t>R2</a:t>
            </a:r>
            <a:endParaRPr lang="es-ES" dirty="0"/>
          </a:p>
          <a:p>
            <a:r>
              <a:rPr lang="es-ES" dirty="0"/>
              <a:t>Modelo 2 y 3 usan funciones alternativas:  función de peso </a:t>
            </a:r>
            <a:r>
              <a:rPr lang="es-ES" dirty="0" err="1"/>
              <a:t>huber</a:t>
            </a:r>
            <a:r>
              <a:rPr lang="es-ES" dirty="0"/>
              <a:t> (asigna pesos lineales a los residuos mayores) y la función de </a:t>
            </a:r>
            <a:r>
              <a:rPr lang="es-ES" dirty="0" err="1"/>
              <a:t>biscuadrada</a:t>
            </a:r>
            <a:r>
              <a:rPr lang="es-ES" dirty="0"/>
              <a:t> (le asigna pesos cuadrados a los residuos grandes)</a:t>
            </a:r>
          </a:p>
          <a:p>
            <a:r>
              <a:rPr lang="es-ES" dirty="0"/>
              <a:t>El modelo 1 tiene el menor error</a:t>
            </a:r>
          </a:p>
          <a:p>
            <a:r>
              <a:rPr lang="es-ES" dirty="0"/>
              <a:t>Pero estos modelos tampoco cumplen con normalidad de los residuos por lo que tuve que acudir a un modelo </a:t>
            </a:r>
            <a:r>
              <a:rPr lang="es-ES" dirty="0" err="1"/>
              <a:t>gamlss</a:t>
            </a:r>
            <a:endParaRPr lang="es-ES" dirty="0"/>
          </a:p>
          <a:p>
            <a:endParaRPr lang="es-AR" dirty="0"/>
          </a:p>
        </p:txBody>
      </p:sp>
      <p:sp>
        <p:nvSpPr>
          <p:cNvPr id="4" name="Marcador de número de diapositiva 3"/>
          <p:cNvSpPr>
            <a:spLocks noGrp="1"/>
          </p:cNvSpPr>
          <p:nvPr>
            <p:ph type="sldNum" sz="quarter" idx="5"/>
          </p:nvPr>
        </p:nvSpPr>
        <p:spPr/>
        <p:txBody>
          <a:bodyPr/>
          <a:lstStyle/>
          <a:p>
            <a:fld id="{2EB27269-0ED9-4D3A-BCE7-AD778B6D81A7}" type="slidenum">
              <a:rPr lang="es-AR" smtClean="0"/>
              <a:t>9</a:t>
            </a:fld>
            <a:endParaRPr lang="es-AR"/>
          </a:p>
        </p:txBody>
      </p:sp>
    </p:spTree>
    <p:extLst>
      <p:ext uri="{BB962C8B-B14F-4D97-AF65-F5344CB8AC3E}">
        <p14:creationId xmlns:p14="http://schemas.microsoft.com/office/powerpoint/2010/main" val="5749736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Al no cumplir con la normalidad convendría probar con un modelo </a:t>
            </a:r>
            <a:r>
              <a:rPr lang="es-ES" dirty="0" err="1"/>
              <a:t>GAMLSS</a:t>
            </a:r>
            <a:r>
              <a:rPr lang="es-ES" dirty="0"/>
              <a:t> (</a:t>
            </a:r>
            <a:r>
              <a:rPr lang="es-ES" dirty="0" err="1"/>
              <a:t>Generalized</a:t>
            </a:r>
            <a:r>
              <a:rPr lang="es-ES" dirty="0"/>
              <a:t> </a:t>
            </a:r>
            <a:r>
              <a:rPr lang="es-ES" dirty="0" err="1"/>
              <a:t>Additive</a:t>
            </a:r>
            <a:r>
              <a:rPr lang="es-ES" dirty="0"/>
              <a:t> </a:t>
            </a:r>
            <a:r>
              <a:rPr lang="es-ES" dirty="0" err="1"/>
              <a:t>Models</a:t>
            </a:r>
            <a:r>
              <a:rPr lang="es-ES" dirty="0"/>
              <a:t> </a:t>
            </a:r>
            <a:r>
              <a:rPr lang="es-ES" dirty="0" err="1"/>
              <a:t>for</a:t>
            </a:r>
            <a:r>
              <a:rPr lang="es-ES" dirty="0"/>
              <a:t> </a:t>
            </a:r>
            <a:r>
              <a:rPr lang="es-ES" dirty="0" err="1"/>
              <a:t>Location</a:t>
            </a:r>
            <a:r>
              <a:rPr lang="es-ES" dirty="0"/>
              <a:t>, </a:t>
            </a:r>
            <a:r>
              <a:rPr lang="es-ES" dirty="0" err="1"/>
              <a:t>Scale</a:t>
            </a:r>
            <a:r>
              <a:rPr lang="es-ES" dirty="0"/>
              <a:t> and </a:t>
            </a:r>
            <a:r>
              <a:rPr lang="es-ES" dirty="0" err="1"/>
              <a:t>Shape</a:t>
            </a:r>
            <a:r>
              <a:rPr lang="es-ES" dirty="0"/>
              <a:t>).</a:t>
            </a:r>
          </a:p>
          <a:p>
            <a:r>
              <a:rPr lang="es-ES" b="1" dirty="0"/>
              <a:t>Son modelos de regresión </a:t>
            </a:r>
            <a:r>
              <a:rPr lang="es-ES" b="1" dirty="0" err="1"/>
              <a:t>semi-paramétricos</a:t>
            </a:r>
            <a:r>
              <a:rPr lang="es-ES" dirty="0"/>
              <a:t>: permiten modelar no solo la media sino también la escala (varianza) y forma (asimetría y curtosis).</a:t>
            </a:r>
          </a:p>
          <a:p>
            <a:endParaRPr lang="es-ES" dirty="0"/>
          </a:p>
          <a:p>
            <a:r>
              <a:rPr lang="es-ES" dirty="0"/>
              <a:t>Asume que la variable respuesta sigue una determinada distribución, con la función </a:t>
            </a:r>
            <a:r>
              <a:rPr lang="es-ES" dirty="0" err="1"/>
              <a:t>fitDist</a:t>
            </a:r>
            <a:r>
              <a:rPr lang="es-ES" dirty="0"/>
              <a:t> averiguo que distribución tiene menor valor </a:t>
            </a:r>
            <a:r>
              <a:rPr lang="es-ES" dirty="0" err="1"/>
              <a:t>GAIC</a:t>
            </a:r>
            <a:r>
              <a:rPr lang="es-ES" dirty="0"/>
              <a:t> (es una </a:t>
            </a:r>
            <a:r>
              <a:rPr lang="es-ES" dirty="0" err="1"/>
              <a:t>generalizacion</a:t>
            </a:r>
            <a:r>
              <a:rPr lang="es-ES" dirty="0"/>
              <a:t> del </a:t>
            </a:r>
            <a:r>
              <a:rPr lang="es-ES" dirty="0" err="1"/>
              <a:t>AIC</a:t>
            </a:r>
            <a:r>
              <a:rPr lang="es-ES" dirty="0"/>
              <a:t> Akaike;  el valor más bajo corresponde a un mejor ajuste. La distribución más adecuada en </a:t>
            </a:r>
            <a:r>
              <a:rPr lang="es-ES" dirty="0" err="1"/>
              <a:t>GB2</a:t>
            </a:r>
            <a:r>
              <a:rPr lang="es-ES" dirty="0"/>
              <a:t>. </a:t>
            </a:r>
          </a:p>
          <a:p>
            <a:endParaRPr lang="es-ES" dirty="0"/>
          </a:p>
          <a:p>
            <a:r>
              <a:rPr lang="es-ES" dirty="0"/>
              <a:t>Genero el modelo con esta distribución, </a:t>
            </a:r>
            <a:r>
              <a:rPr lang="es-ES" dirty="0" err="1"/>
              <a:t>coeficients</a:t>
            </a:r>
            <a:r>
              <a:rPr lang="es-ES" dirty="0"/>
              <a:t> para los 4 parámetros. Resultado el nivel de significancia de los predictores</a:t>
            </a:r>
          </a:p>
          <a:p>
            <a:r>
              <a:rPr lang="es-ES" dirty="0"/>
              <a:t>Se aplicas la función P-</a:t>
            </a:r>
            <a:r>
              <a:rPr lang="es-ES" dirty="0" err="1"/>
              <a:t>splines</a:t>
            </a:r>
            <a:r>
              <a:rPr lang="es-ES" dirty="0"/>
              <a:t> (pb) sólo en los predictores continuos, suaviza las predictoras para captar funciones no lineales.</a:t>
            </a:r>
          </a:p>
          <a:p>
            <a:endParaRPr lang="es-ES" dirty="0"/>
          </a:p>
          <a:p>
            <a:r>
              <a:rPr lang="es-ES" b="1" dirty="0"/>
              <a:t>Gráfico </a:t>
            </a:r>
            <a:r>
              <a:rPr lang="es-ES" b="1" dirty="0" err="1"/>
              <a:t>worm</a:t>
            </a:r>
            <a:r>
              <a:rPr lang="es-ES" b="1" dirty="0"/>
              <a:t>: </a:t>
            </a:r>
            <a:r>
              <a:rPr lang="es-ES" dirty="0"/>
              <a:t>los valores resultantes deberían de ser cero (línea horizontal discontinua). Las dos curvas elípticas discontinuas muestran el intervalo de confianza del 95%. Si el modelo es correcto, sólo un 5% de las observaciones deberían quedar fuera. En este caso el modelo es bueno. </a:t>
            </a:r>
          </a:p>
          <a:p>
            <a:r>
              <a:rPr lang="es-ES" dirty="0"/>
              <a:t>Curva roja es el ajuste cúbico.</a:t>
            </a:r>
          </a:p>
          <a:p>
            <a:endParaRPr lang="es-ES" dirty="0"/>
          </a:p>
          <a:p>
            <a:r>
              <a:rPr lang="es-ES" dirty="0"/>
              <a:t>Puedo analizar la contribución de cada predictor para mu y para sigma por ejemplo a través del función “</a:t>
            </a:r>
            <a:r>
              <a:rPr lang="es-ES" dirty="0" err="1"/>
              <a:t>drop1</a:t>
            </a:r>
            <a:r>
              <a:rPr lang="es-ES" dirty="0"/>
              <a:t>”</a:t>
            </a:r>
          </a:p>
          <a:p>
            <a:endParaRPr lang="es-ES" dirty="0"/>
          </a:p>
          <a:p>
            <a:r>
              <a:rPr lang="es-ES" dirty="0"/>
              <a:t>Evaluar con un gráfico de los cuantiles de los </a:t>
            </a:r>
            <a:r>
              <a:rPr lang="es-ES" dirty="0" err="1"/>
              <a:t>residuod</a:t>
            </a:r>
            <a:r>
              <a:rPr lang="es-ES" dirty="0"/>
              <a:t>: </a:t>
            </a:r>
          </a:p>
          <a:p>
            <a:r>
              <a:rPr lang="es-ES" dirty="0"/>
              <a:t>Media</a:t>
            </a:r>
          </a:p>
          <a:p>
            <a:r>
              <a:rPr lang="es-ES" dirty="0"/>
              <a:t>Varianza a uno (</a:t>
            </a:r>
            <a:r>
              <a:rPr lang="es-ES" dirty="0" err="1"/>
              <a:t>dispersion</a:t>
            </a:r>
            <a:r>
              <a:rPr lang="es-ES" dirty="0"/>
              <a:t> de residuos razonable)</a:t>
            </a:r>
          </a:p>
          <a:p>
            <a:r>
              <a:rPr lang="es-ES" dirty="0"/>
              <a:t>Coeficiente de sesgo (</a:t>
            </a:r>
            <a:r>
              <a:rPr lang="es-ES" dirty="0" err="1"/>
              <a:t>coef</a:t>
            </a:r>
            <a:r>
              <a:rPr lang="es-ES" dirty="0"/>
              <a:t>. </a:t>
            </a:r>
            <a:r>
              <a:rPr lang="es-ES" dirty="0" err="1"/>
              <a:t>of</a:t>
            </a:r>
            <a:r>
              <a:rPr lang="es-ES" dirty="0"/>
              <a:t> </a:t>
            </a:r>
            <a:r>
              <a:rPr lang="es-ES" dirty="0" err="1"/>
              <a:t>skewness</a:t>
            </a:r>
            <a:r>
              <a:rPr lang="es-ES" dirty="0"/>
              <a:t>):indica la asimetría izquierda de la distribución de los residuos</a:t>
            </a:r>
          </a:p>
          <a:p>
            <a:r>
              <a:rPr lang="es-ES" dirty="0"/>
              <a:t>Coeficiente de curtosis (</a:t>
            </a:r>
            <a:r>
              <a:rPr lang="es-ES" dirty="0" err="1"/>
              <a:t>coef</a:t>
            </a:r>
            <a:r>
              <a:rPr lang="es-ES" dirty="0"/>
              <a:t>. </a:t>
            </a:r>
            <a:r>
              <a:rPr lang="es-ES" dirty="0" err="1"/>
              <a:t>of</a:t>
            </a:r>
            <a:r>
              <a:rPr lang="es-ES" dirty="0"/>
              <a:t> </a:t>
            </a:r>
            <a:r>
              <a:rPr lang="es-ES" dirty="0" err="1"/>
              <a:t>kurtosis</a:t>
            </a:r>
            <a:r>
              <a:rPr lang="es-ES" dirty="0"/>
              <a:t>): la forma de la distribución, &gt;3 implica puntiaguda</a:t>
            </a:r>
          </a:p>
          <a:p>
            <a:r>
              <a:rPr lang="es-ES" dirty="0"/>
              <a:t>Coeficiente de correlación </a:t>
            </a:r>
            <a:r>
              <a:rPr lang="es-ES" dirty="0" err="1"/>
              <a:t>Filliben</a:t>
            </a:r>
            <a:r>
              <a:rPr lang="es-ES" dirty="0"/>
              <a:t> (</a:t>
            </a:r>
            <a:r>
              <a:rPr lang="es-ES" dirty="0" err="1"/>
              <a:t>Filliben</a:t>
            </a:r>
            <a:r>
              <a:rPr lang="es-ES" dirty="0"/>
              <a:t> </a:t>
            </a:r>
            <a:r>
              <a:rPr lang="es-ES" dirty="0" err="1"/>
              <a:t>correlation</a:t>
            </a:r>
            <a:r>
              <a:rPr lang="es-ES" dirty="0"/>
              <a:t> </a:t>
            </a:r>
            <a:r>
              <a:rPr lang="es-ES" dirty="0" err="1"/>
              <a:t>coefficient</a:t>
            </a:r>
            <a:r>
              <a:rPr lang="es-ES" dirty="0"/>
              <a:t>): mide la relación entre los residuos reales y los teóricos bajo la suposición de normalidad. Un valor cercano a 1 indica que los residuos siguen de cerca la distribución teórica de normalidad. </a:t>
            </a:r>
            <a:endParaRPr lang="es-AR" dirty="0"/>
          </a:p>
        </p:txBody>
      </p:sp>
      <p:sp>
        <p:nvSpPr>
          <p:cNvPr id="4" name="Marcador de número de diapositiva 3"/>
          <p:cNvSpPr>
            <a:spLocks noGrp="1"/>
          </p:cNvSpPr>
          <p:nvPr>
            <p:ph type="sldNum" sz="quarter" idx="5"/>
          </p:nvPr>
        </p:nvSpPr>
        <p:spPr/>
        <p:txBody>
          <a:bodyPr/>
          <a:lstStyle/>
          <a:p>
            <a:fld id="{2EB27269-0ED9-4D3A-BCE7-AD778B6D81A7}" type="slidenum">
              <a:rPr lang="es-AR" smtClean="0"/>
              <a:t>10</a:t>
            </a:fld>
            <a:endParaRPr lang="es-AR"/>
          </a:p>
        </p:txBody>
      </p:sp>
    </p:spTree>
    <p:extLst>
      <p:ext uri="{BB962C8B-B14F-4D97-AF65-F5344CB8AC3E}">
        <p14:creationId xmlns:p14="http://schemas.microsoft.com/office/powerpoint/2010/main" val="1441102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CA430C0A-5464-4FE4-84EB-FF9C94016DF4}" type="datetimeFigureOut">
              <a:rPr lang="en-US" dirty="0"/>
              <a:t>6/13/2024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6/13/2024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6/13/2024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6/13/2024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360C6404-AD6E-4860-8E75-697CA40B95DA}" type="datetimeFigureOut">
              <a:rPr lang="en-US" dirty="0"/>
              <a:t>6/13/2024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6/13/2024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583436" y="3143250"/>
            <a:ext cx="4270248" cy="2596776"/>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7" name="Date Placeholder 6"/>
          <p:cNvSpPr>
            <a:spLocks noGrp="1"/>
          </p:cNvSpPr>
          <p:nvPr>
            <p:ph type="dt" sz="half" idx="10"/>
          </p:nvPr>
        </p:nvSpPr>
        <p:spPr/>
        <p:txBody>
          <a:bodyPr/>
          <a:lstStyle/>
          <a:p>
            <a:fld id="{4F7D4976-E339-4826-83B7-FBD03F55ECF8}" type="datetimeFigureOut">
              <a:rPr lang="en-US" dirty="0"/>
              <a:t>6/13/2024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‹Nº›</a:t>
            </a:fld>
            <a:endParaRPr lang="en-US" dirty="0"/>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6/13/2024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6/13/2024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9" name="Date Placeholder 8"/>
          <p:cNvSpPr>
            <a:spLocks noGrp="1"/>
          </p:cNvSpPr>
          <p:nvPr>
            <p:ph type="dt" sz="half" idx="10"/>
          </p:nvPr>
        </p:nvSpPr>
        <p:spPr/>
        <p:txBody>
          <a:bodyPr/>
          <a:lstStyle/>
          <a:p>
            <a:fld id="{D1BE4249-C0D0-4B06-8692-E8BB871AF643}" type="datetimeFigureOut">
              <a:rPr lang="en-US" dirty="0"/>
              <a:t>6/13/2024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6/13/2024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6/13/2024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4362CE-A36C-4EDB-94CF-F22E76888005}"/>
              </a:ext>
            </a:extLst>
          </p:cNvPr>
          <p:cNvSpPr>
            <a:spLocks noGrp="1"/>
          </p:cNvSpPr>
          <p:nvPr>
            <p:ph type="ctrTitle"/>
          </p:nvPr>
        </p:nvSpPr>
        <p:spPr>
          <a:xfrm>
            <a:off x="1600200" y="524785"/>
            <a:ext cx="8991600" cy="4762831"/>
          </a:xfrm>
        </p:spPr>
        <p:txBody>
          <a:bodyPr>
            <a:normAutofit/>
          </a:bodyPr>
          <a:lstStyle/>
          <a:p>
            <a:pPr>
              <a:lnSpc>
                <a:spcPct val="150000"/>
              </a:lnSpc>
            </a:pPr>
            <a:r>
              <a:rPr lang="es-ES" sz="1800" b="1" dirty="0"/>
              <a:t>Universidad Austral</a:t>
            </a:r>
            <a:br>
              <a:rPr lang="es-ES" sz="1800" b="1" dirty="0"/>
            </a:br>
            <a:r>
              <a:rPr lang="es-ES" sz="1600" b="1" dirty="0"/>
              <a:t>Maestría en Explotación de Datos y Gestión del Conocimiento</a:t>
            </a:r>
            <a:br>
              <a:rPr lang="es-ES" sz="1800" b="1" dirty="0"/>
            </a:br>
            <a:br>
              <a:rPr lang="es-ES" sz="1800" b="1"/>
            </a:br>
            <a:r>
              <a:rPr lang="es-ES" sz="1600" b="1"/>
              <a:t>REGRESIÓN </a:t>
            </a:r>
            <a:r>
              <a:rPr lang="es-ES" sz="1600" b="1" dirty="0"/>
              <a:t>AVANZADA</a:t>
            </a:r>
            <a:br>
              <a:rPr lang="es-ES" sz="1600" b="1" dirty="0"/>
            </a:br>
            <a:r>
              <a:rPr lang="es-ES" sz="1600" b="1" dirty="0"/>
              <a:t>MARÍA Cecilia arce</a:t>
            </a:r>
            <a:br>
              <a:rPr lang="es-ES" sz="1600" b="1" dirty="0"/>
            </a:br>
            <a:r>
              <a:rPr lang="es-ES" sz="1600" b="1" dirty="0"/>
              <a:t>2-03-2024</a:t>
            </a:r>
            <a:br>
              <a:rPr lang="es-ES" sz="1800" dirty="0"/>
            </a:br>
            <a:br>
              <a:rPr lang="es-ES" sz="1800" dirty="0"/>
            </a:br>
            <a:br>
              <a:rPr lang="es-ES" sz="1600" dirty="0"/>
            </a:br>
            <a:endParaRPr lang="es-AR" sz="1600" dirty="0"/>
          </a:p>
        </p:txBody>
      </p:sp>
      <p:pic>
        <p:nvPicPr>
          <p:cNvPr id="1026" name="Picture 2" descr="https://lh7-us.googleusercontent.com/wxJ-b76GzBY4ol4jOAVNGlqmCgw-hQWEA_-oHwzFkcnNLD5UhRxCzoFDM9SHuVfaSiAJKTDFItweBHH8uBs-okQMRRU_p1Asds3QfcnG1nzaugVEKq6_YKqc-AGpZ0vaC_BuWLn1gd4V7b6CpJGIf9s">
            <a:extLst>
              <a:ext uri="{FF2B5EF4-FFF2-40B4-BE49-F238E27FC236}">
                <a16:creationId xmlns:a16="http://schemas.microsoft.com/office/drawing/2014/main" id="{2BFBED28-2CB8-40A5-8CCA-DC22D5ED91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3062" y="3937883"/>
            <a:ext cx="1285875" cy="1285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7757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9CB7EE4B-1FBE-4B52-8A6F-32BE7A1AE519}"/>
              </a:ext>
            </a:extLst>
          </p:cNvPr>
          <p:cNvPicPr>
            <a:picLocks noChangeAspect="1"/>
          </p:cNvPicPr>
          <p:nvPr/>
        </p:nvPicPr>
        <p:blipFill>
          <a:blip r:embed="rId3"/>
          <a:stretch>
            <a:fillRect/>
          </a:stretch>
        </p:blipFill>
        <p:spPr>
          <a:xfrm>
            <a:off x="568324" y="279183"/>
            <a:ext cx="3469757" cy="2141936"/>
          </a:xfrm>
          <a:prstGeom prst="rect">
            <a:avLst/>
          </a:prstGeom>
          <a:ln w="28575">
            <a:solidFill>
              <a:schemeClr val="accent1"/>
            </a:solidFill>
          </a:ln>
        </p:spPr>
      </p:pic>
      <p:sp>
        <p:nvSpPr>
          <p:cNvPr id="4" name="Rectángulo 3">
            <a:extLst>
              <a:ext uri="{FF2B5EF4-FFF2-40B4-BE49-F238E27FC236}">
                <a16:creationId xmlns:a16="http://schemas.microsoft.com/office/drawing/2014/main" id="{585077A3-E465-438D-922E-27B243DC1925}"/>
              </a:ext>
            </a:extLst>
          </p:cNvPr>
          <p:cNvSpPr/>
          <p:nvPr/>
        </p:nvSpPr>
        <p:spPr>
          <a:xfrm>
            <a:off x="138223" y="2551837"/>
            <a:ext cx="4329961" cy="4185761"/>
          </a:xfrm>
          <a:prstGeom prst="rect">
            <a:avLst/>
          </a:prstGeom>
        </p:spPr>
        <p:txBody>
          <a:bodyPr wrap="square">
            <a:spAutoFit/>
          </a:bodyPr>
          <a:lstStyle/>
          <a:p>
            <a:r>
              <a:rPr lang="pt-BR" sz="1400" dirty="0">
                <a:highlight>
                  <a:srgbClr val="FFFF00"/>
                </a:highlight>
              </a:rPr>
              <a:t>Mu </a:t>
            </a:r>
            <a:r>
              <a:rPr lang="pt-BR" sz="1400" dirty="0" err="1">
                <a:highlight>
                  <a:srgbClr val="FFFF00"/>
                </a:highlight>
              </a:rPr>
              <a:t>Coefficients</a:t>
            </a:r>
            <a:r>
              <a:rPr lang="pt-BR" sz="1400" dirty="0">
                <a:highlight>
                  <a:srgbClr val="FFFF00"/>
                </a:highlight>
              </a:rPr>
              <a:t>:</a:t>
            </a:r>
          </a:p>
          <a:p>
            <a:r>
              <a:rPr lang="pt-BR" sz="1400" dirty="0"/>
              <a:t>                </a:t>
            </a:r>
            <a:r>
              <a:rPr lang="pt-BR" sz="1400" dirty="0" err="1"/>
              <a:t>Estimate</a:t>
            </a:r>
            <a:r>
              <a:rPr lang="pt-BR" sz="1400" dirty="0"/>
              <a:t> </a:t>
            </a:r>
            <a:r>
              <a:rPr lang="pt-BR" sz="1400" dirty="0" err="1"/>
              <a:t>Std</a:t>
            </a:r>
            <a:r>
              <a:rPr lang="pt-BR" sz="1400" dirty="0"/>
              <a:t>. </a:t>
            </a:r>
            <a:r>
              <a:rPr lang="pt-BR" sz="1400" dirty="0" err="1"/>
              <a:t>Error</a:t>
            </a:r>
            <a:r>
              <a:rPr lang="pt-BR" sz="1400" dirty="0"/>
              <a:t> t </a:t>
            </a:r>
            <a:r>
              <a:rPr lang="pt-BR" sz="1400" dirty="0" err="1"/>
              <a:t>value</a:t>
            </a:r>
            <a:r>
              <a:rPr lang="pt-BR" sz="1400" dirty="0"/>
              <a:t> </a:t>
            </a:r>
            <a:r>
              <a:rPr lang="pt-BR" sz="1400" dirty="0" err="1"/>
              <a:t>Pr</a:t>
            </a:r>
            <a:r>
              <a:rPr lang="pt-BR" sz="1400" dirty="0"/>
              <a:t>(&gt;|t|)    </a:t>
            </a:r>
          </a:p>
          <a:p>
            <a:r>
              <a:rPr lang="pt-BR" sz="1400" dirty="0"/>
              <a:t>(</a:t>
            </a:r>
            <a:r>
              <a:rPr lang="pt-BR" sz="1400" dirty="0" err="1"/>
              <a:t>Intercept</a:t>
            </a:r>
            <a:r>
              <a:rPr lang="pt-BR" sz="1400" dirty="0"/>
              <a:t>)   -</a:t>
            </a:r>
            <a:r>
              <a:rPr lang="pt-BR" sz="1400" dirty="0" err="1"/>
              <a:t>1.994e+02</a:t>
            </a:r>
            <a:r>
              <a:rPr lang="pt-BR" sz="1400" dirty="0"/>
              <a:t>  </a:t>
            </a:r>
            <a:r>
              <a:rPr lang="pt-BR" sz="1400" dirty="0" err="1"/>
              <a:t>1.955e+01</a:t>
            </a:r>
            <a:r>
              <a:rPr lang="pt-BR" sz="1400" dirty="0"/>
              <a:t> -10.199  &lt; </a:t>
            </a:r>
            <a:r>
              <a:rPr lang="pt-BR" sz="1400" dirty="0" err="1"/>
              <a:t>2e</a:t>
            </a:r>
            <a:r>
              <a:rPr lang="pt-BR" sz="1400" dirty="0"/>
              <a:t>-16 ***</a:t>
            </a:r>
          </a:p>
          <a:p>
            <a:r>
              <a:rPr lang="pt-BR" sz="1400" dirty="0" err="1"/>
              <a:t>pb</a:t>
            </a:r>
            <a:r>
              <a:rPr lang="pt-BR" sz="1400" dirty="0"/>
              <a:t>(</a:t>
            </a:r>
            <a:r>
              <a:rPr lang="pt-BR" sz="1400" dirty="0" err="1"/>
              <a:t>edad</a:t>
            </a:r>
            <a:r>
              <a:rPr lang="pt-BR" sz="1400" dirty="0"/>
              <a:t>)      -</a:t>
            </a:r>
            <a:r>
              <a:rPr lang="pt-BR" sz="1400" dirty="0" err="1"/>
              <a:t>6.993e</a:t>
            </a:r>
            <a:r>
              <a:rPr lang="pt-BR" sz="1400" dirty="0"/>
              <a:t>-03  </a:t>
            </a:r>
            <a:r>
              <a:rPr lang="pt-BR" sz="1400" dirty="0" err="1"/>
              <a:t>7.191e</a:t>
            </a:r>
            <a:r>
              <a:rPr lang="pt-BR" sz="1400" dirty="0"/>
              <a:t>-04  -9.725  &lt; </a:t>
            </a:r>
            <a:r>
              <a:rPr lang="pt-BR" sz="1400" dirty="0" err="1"/>
              <a:t>2e</a:t>
            </a:r>
            <a:r>
              <a:rPr lang="pt-BR" sz="1400" dirty="0"/>
              <a:t>-16 ***</a:t>
            </a:r>
          </a:p>
          <a:p>
            <a:r>
              <a:rPr lang="pt-BR" sz="1400" dirty="0" err="1"/>
              <a:t>pb</a:t>
            </a:r>
            <a:r>
              <a:rPr lang="pt-BR" sz="1400" dirty="0"/>
              <a:t>(distancia) -</a:t>
            </a:r>
            <a:r>
              <a:rPr lang="pt-BR" sz="1400" dirty="0" err="1"/>
              <a:t>1.724e</a:t>
            </a:r>
            <a:r>
              <a:rPr lang="pt-BR" sz="1400" dirty="0"/>
              <a:t>-04  </a:t>
            </a:r>
            <a:r>
              <a:rPr lang="pt-BR" sz="1400" dirty="0" err="1"/>
              <a:t>9.933e</a:t>
            </a:r>
            <a:r>
              <a:rPr lang="pt-BR" sz="1400" dirty="0"/>
              <a:t>-06 -17.360  &lt; </a:t>
            </a:r>
            <a:r>
              <a:rPr lang="pt-BR" sz="1400" dirty="0" err="1"/>
              <a:t>2e</a:t>
            </a:r>
            <a:r>
              <a:rPr lang="pt-BR" sz="1400" dirty="0"/>
              <a:t>-16 ***</a:t>
            </a:r>
          </a:p>
          <a:p>
            <a:r>
              <a:rPr lang="pt-BR" sz="1400" dirty="0" err="1"/>
              <a:t>negocios</a:t>
            </a:r>
            <a:r>
              <a:rPr lang="pt-BR" sz="1400" dirty="0"/>
              <a:t>       </a:t>
            </a:r>
            <a:r>
              <a:rPr lang="pt-BR" sz="1400" dirty="0" err="1"/>
              <a:t>9.097e</a:t>
            </a:r>
            <a:r>
              <a:rPr lang="pt-BR" sz="1400" dirty="0"/>
              <a:t>-03  </a:t>
            </a:r>
            <a:r>
              <a:rPr lang="pt-BR" sz="1400" dirty="0" err="1"/>
              <a:t>3.475e</a:t>
            </a:r>
            <a:r>
              <a:rPr lang="pt-BR" sz="1400" dirty="0"/>
              <a:t>-03   2.618  0.00918 ** </a:t>
            </a:r>
          </a:p>
          <a:p>
            <a:r>
              <a:rPr lang="pt-BR" sz="1400" dirty="0" err="1"/>
              <a:t>pb</a:t>
            </a:r>
            <a:r>
              <a:rPr lang="pt-BR" sz="1400" dirty="0"/>
              <a:t>(</a:t>
            </a:r>
            <a:r>
              <a:rPr lang="pt-BR" sz="1400" dirty="0" err="1"/>
              <a:t>latitud</a:t>
            </a:r>
            <a:r>
              <a:rPr lang="pt-BR" sz="1400" dirty="0"/>
              <a:t>)    </a:t>
            </a:r>
            <a:r>
              <a:rPr lang="pt-BR" sz="1400" dirty="0" err="1"/>
              <a:t>8.094e+00</a:t>
            </a:r>
            <a:r>
              <a:rPr lang="pt-BR" sz="1400" dirty="0"/>
              <a:t>  </a:t>
            </a:r>
            <a:r>
              <a:rPr lang="pt-BR" sz="1400" dirty="0" err="1"/>
              <a:t>7.830e</a:t>
            </a:r>
            <a:r>
              <a:rPr lang="pt-BR" sz="1400" dirty="0"/>
              <a:t>-01  10.337  &lt; </a:t>
            </a:r>
            <a:r>
              <a:rPr lang="pt-BR" sz="1400" dirty="0" err="1"/>
              <a:t>2e</a:t>
            </a:r>
            <a:r>
              <a:rPr lang="pt-BR" sz="1400" dirty="0"/>
              <a:t>-16 ***</a:t>
            </a:r>
          </a:p>
          <a:p>
            <a:r>
              <a:rPr lang="pt-BR" sz="1400" dirty="0"/>
              <a:t>---</a:t>
            </a:r>
          </a:p>
          <a:p>
            <a:r>
              <a:rPr lang="pt-BR" sz="1400" dirty="0">
                <a:highlight>
                  <a:srgbClr val="FFFF00"/>
                </a:highlight>
              </a:rPr>
              <a:t>Sigma </a:t>
            </a:r>
            <a:r>
              <a:rPr lang="pt-BR" sz="1400" dirty="0" err="1">
                <a:highlight>
                  <a:srgbClr val="FFFF00"/>
                </a:highlight>
              </a:rPr>
              <a:t>Coefficients</a:t>
            </a:r>
            <a:r>
              <a:rPr lang="pt-BR" sz="1400" dirty="0">
                <a:highlight>
                  <a:srgbClr val="FFFF00"/>
                </a:highlight>
              </a:rPr>
              <a:t>:</a:t>
            </a:r>
          </a:p>
          <a:p>
            <a:r>
              <a:rPr lang="pt-BR" sz="1400" dirty="0"/>
              <a:t>                </a:t>
            </a:r>
            <a:r>
              <a:rPr lang="pt-BR" sz="1400" dirty="0" err="1"/>
              <a:t>Estimate</a:t>
            </a:r>
            <a:r>
              <a:rPr lang="pt-BR" sz="1400" dirty="0"/>
              <a:t> </a:t>
            </a:r>
            <a:r>
              <a:rPr lang="pt-BR" sz="1400" dirty="0" err="1"/>
              <a:t>Std</a:t>
            </a:r>
            <a:r>
              <a:rPr lang="pt-BR" sz="1400" dirty="0"/>
              <a:t>. </a:t>
            </a:r>
            <a:r>
              <a:rPr lang="pt-BR" sz="1400" dirty="0" err="1"/>
              <a:t>Error</a:t>
            </a:r>
            <a:r>
              <a:rPr lang="pt-BR" sz="1400" dirty="0"/>
              <a:t> t </a:t>
            </a:r>
            <a:r>
              <a:rPr lang="pt-BR" sz="1400" dirty="0" err="1"/>
              <a:t>value</a:t>
            </a:r>
            <a:r>
              <a:rPr lang="pt-BR" sz="1400" dirty="0"/>
              <a:t> </a:t>
            </a:r>
            <a:r>
              <a:rPr lang="pt-BR" sz="1400" dirty="0" err="1"/>
              <a:t>Pr</a:t>
            </a:r>
            <a:r>
              <a:rPr lang="pt-BR" sz="1400" dirty="0"/>
              <a:t>(&gt;|t|)   </a:t>
            </a:r>
          </a:p>
          <a:p>
            <a:r>
              <a:rPr lang="pt-BR" sz="1400" dirty="0"/>
              <a:t>(</a:t>
            </a:r>
            <a:r>
              <a:rPr lang="pt-BR" sz="1400" dirty="0" err="1"/>
              <a:t>Intercept</a:t>
            </a:r>
            <a:r>
              <a:rPr lang="pt-BR" sz="1400" dirty="0"/>
              <a:t>)   -</a:t>
            </a:r>
            <a:r>
              <a:rPr lang="pt-BR" sz="1400" dirty="0" err="1"/>
              <a:t>1.574e+02</a:t>
            </a:r>
            <a:r>
              <a:rPr lang="pt-BR" sz="1400" dirty="0"/>
              <a:t>  </a:t>
            </a:r>
            <a:r>
              <a:rPr lang="pt-BR" sz="1400" dirty="0" err="1"/>
              <a:t>1.034e+02</a:t>
            </a:r>
            <a:r>
              <a:rPr lang="pt-BR" sz="1400" dirty="0"/>
              <a:t>  -1.523   0.1285   </a:t>
            </a:r>
          </a:p>
          <a:p>
            <a:r>
              <a:rPr lang="pt-BR" sz="1400" dirty="0" err="1"/>
              <a:t>pb</a:t>
            </a:r>
            <a:r>
              <a:rPr lang="pt-BR" sz="1400" dirty="0"/>
              <a:t>(</a:t>
            </a:r>
            <a:r>
              <a:rPr lang="pt-BR" sz="1400" dirty="0" err="1"/>
              <a:t>edad</a:t>
            </a:r>
            <a:r>
              <a:rPr lang="pt-BR" sz="1400" dirty="0"/>
              <a:t>)      -</a:t>
            </a:r>
            <a:r>
              <a:rPr lang="pt-BR" sz="1400" dirty="0" err="1"/>
              <a:t>1.067e</a:t>
            </a:r>
            <a:r>
              <a:rPr lang="pt-BR" sz="1400" dirty="0"/>
              <a:t>-02  </a:t>
            </a:r>
            <a:r>
              <a:rPr lang="pt-BR" sz="1400" dirty="0" err="1"/>
              <a:t>3.726e</a:t>
            </a:r>
            <a:r>
              <a:rPr lang="pt-BR" sz="1400" dirty="0"/>
              <a:t>-03  -2.864   0.0044 **</a:t>
            </a:r>
          </a:p>
          <a:p>
            <a:r>
              <a:rPr lang="pt-BR" sz="1400" dirty="0" err="1"/>
              <a:t>pb</a:t>
            </a:r>
            <a:r>
              <a:rPr lang="pt-BR" sz="1400" dirty="0"/>
              <a:t>(distancia)  </a:t>
            </a:r>
            <a:r>
              <a:rPr lang="pt-BR" sz="1400" dirty="0" err="1"/>
              <a:t>2.904e</a:t>
            </a:r>
            <a:r>
              <a:rPr lang="pt-BR" sz="1400" dirty="0"/>
              <a:t>-05  </a:t>
            </a:r>
            <a:r>
              <a:rPr lang="pt-BR" sz="1400" dirty="0" err="1"/>
              <a:t>4.708e</a:t>
            </a:r>
            <a:r>
              <a:rPr lang="pt-BR" sz="1400" dirty="0"/>
              <a:t>-05   0.617   0.5377   </a:t>
            </a:r>
          </a:p>
          <a:p>
            <a:r>
              <a:rPr lang="pt-BR" sz="1400" dirty="0" err="1"/>
              <a:t>negocios</a:t>
            </a:r>
            <a:r>
              <a:rPr lang="pt-BR" sz="1400" dirty="0"/>
              <a:t>       </a:t>
            </a:r>
            <a:r>
              <a:rPr lang="pt-BR" sz="1400" dirty="0" err="1"/>
              <a:t>3.989e</a:t>
            </a:r>
            <a:r>
              <a:rPr lang="pt-BR" sz="1400" dirty="0"/>
              <a:t>-02  </a:t>
            </a:r>
            <a:r>
              <a:rPr lang="pt-BR" sz="1400" dirty="0" err="1"/>
              <a:t>1.817e</a:t>
            </a:r>
            <a:r>
              <a:rPr lang="pt-BR" sz="1400" dirty="0"/>
              <a:t>-02   2.195   0.0287 * </a:t>
            </a:r>
          </a:p>
          <a:p>
            <a:r>
              <a:rPr lang="pt-BR" sz="1400" dirty="0" err="1"/>
              <a:t>pb</a:t>
            </a:r>
            <a:r>
              <a:rPr lang="pt-BR" sz="1400" dirty="0"/>
              <a:t>(</a:t>
            </a:r>
            <a:r>
              <a:rPr lang="pt-BR" sz="1400" dirty="0" err="1"/>
              <a:t>latitud</a:t>
            </a:r>
            <a:r>
              <a:rPr lang="pt-BR" sz="1400" dirty="0"/>
              <a:t>)    </a:t>
            </a:r>
            <a:r>
              <a:rPr lang="pt-BR" sz="1400" dirty="0" err="1"/>
              <a:t>6.405e+00</a:t>
            </a:r>
            <a:r>
              <a:rPr lang="pt-BR" sz="1400" dirty="0"/>
              <a:t>  </a:t>
            </a:r>
            <a:r>
              <a:rPr lang="pt-BR" sz="1400" dirty="0" err="1"/>
              <a:t>4.139e+00</a:t>
            </a:r>
            <a:r>
              <a:rPr lang="pt-BR" sz="1400" dirty="0"/>
              <a:t>   1.548   0.1225 </a:t>
            </a:r>
          </a:p>
          <a:p>
            <a:r>
              <a:rPr lang="pt-BR" sz="1400" dirty="0"/>
              <a:t>-----</a:t>
            </a:r>
          </a:p>
          <a:p>
            <a:r>
              <a:rPr lang="es-AR" sz="1400" dirty="0" err="1">
                <a:highlight>
                  <a:srgbClr val="FFFF00"/>
                </a:highlight>
              </a:rPr>
              <a:t>Nu</a:t>
            </a:r>
            <a:r>
              <a:rPr lang="es-AR" sz="1400" dirty="0">
                <a:highlight>
                  <a:srgbClr val="FFFF00"/>
                </a:highlight>
              </a:rPr>
              <a:t> </a:t>
            </a:r>
            <a:r>
              <a:rPr lang="es-AR" sz="1400" dirty="0" err="1">
                <a:highlight>
                  <a:srgbClr val="FFFF00"/>
                </a:highlight>
              </a:rPr>
              <a:t>Coefficients</a:t>
            </a:r>
            <a:r>
              <a:rPr lang="es-AR" sz="1400" dirty="0"/>
              <a:t>:</a:t>
            </a:r>
          </a:p>
          <a:p>
            <a:r>
              <a:rPr lang="es-ES" sz="1400" dirty="0"/>
              <a:t>-</a:t>
            </a:r>
            <a:r>
              <a:rPr lang="es-AR" sz="1400" dirty="0"/>
              <a:t>-----</a:t>
            </a:r>
          </a:p>
          <a:p>
            <a:r>
              <a:rPr lang="es-AR" sz="1400" dirty="0">
                <a:highlight>
                  <a:srgbClr val="FFFF00"/>
                </a:highlight>
              </a:rPr>
              <a:t>Tau </a:t>
            </a:r>
            <a:r>
              <a:rPr lang="es-AR" sz="1400" dirty="0" err="1">
                <a:highlight>
                  <a:srgbClr val="FFFF00"/>
                </a:highlight>
              </a:rPr>
              <a:t>Coefficients</a:t>
            </a:r>
            <a:r>
              <a:rPr lang="es-AR" sz="1400" dirty="0">
                <a:highlight>
                  <a:srgbClr val="FFFF00"/>
                </a:highlight>
              </a:rPr>
              <a:t>:</a:t>
            </a:r>
          </a:p>
        </p:txBody>
      </p:sp>
      <p:sp>
        <p:nvSpPr>
          <p:cNvPr id="6" name="Rectángulo 5">
            <a:extLst>
              <a:ext uri="{FF2B5EF4-FFF2-40B4-BE49-F238E27FC236}">
                <a16:creationId xmlns:a16="http://schemas.microsoft.com/office/drawing/2014/main" id="{F14E1C1F-55ED-46A2-A619-6B0B6139F8DA}"/>
              </a:ext>
            </a:extLst>
          </p:cNvPr>
          <p:cNvSpPr/>
          <p:nvPr/>
        </p:nvSpPr>
        <p:spPr>
          <a:xfrm>
            <a:off x="4678326" y="600855"/>
            <a:ext cx="6974958" cy="1477328"/>
          </a:xfrm>
          <a:prstGeom prst="rect">
            <a:avLst/>
          </a:prstGeom>
          <a:ln w="28575">
            <a:solidFill>
              <a:schemeClr val="accent1"/>
            </a:solidFill>
          </a:ln>
        </p:spPr>
        <p:txBody>
          <a:bodyPr wrap="square">
            <a:spAutoFit/>
          </a:bodyPr>
          <a:lstStyle/>
          <a:p>
            <a:r>
              <a:rPr lang="es-AR" dirty="0" err="1"/>
              <a:t>Call</a:t>
            </a:r>
            <a:r>
              <a:rPr lang="es-AR" dirty="0"/>
              <a:t>:  </a:t>
            </a:r>
            <a:r>
              <a:rPr lang="es-AR" dirty="0" err="1"/>
              <a:t>gamlss</a:t>
            </a:r>
            <a:r>
              <a:rPr lang="es-AR" dirty="0"/>
              <a:t>(formula = precio ~ pb(edad) + pb(distancia) + negocios +  </a:t>
            </a:r>
          </a:p>
          <a:p>
            <a:r>
              <a:rPr lang="es-AR" dirty="0"/>
              <a:t>    pb(latitud), </a:t>
            </a:r>
            <a:r>
              <a:rPr lang="es-AR" dirty="0" err="1"/>
              <a:t>sigma.formula</a:t>
            </a:r>
            <a:r>
              <a:rPr lang="es-AR" dirty="0"/>
              <a:t> = ~pb(edad) + pb(distancia) +  </a:t>
            </a:r>
          </a:p>
          <a:p>
            <a:r>
              <a:rPr lang="es-AR" dirty="0"/>
              <a:t>    negocios + pb(latitud), </a:t>
            </a:r>
            <a:r>
              <a:rPr lang="es-AR" dirty="0" err="1"/>
              <a:t>family</a:t>
            </a:r>
            <a:r>
              <a:rPr lang="es-AR" dirty="0"/>
              <a:t> = </a:t>
            </a:r>
            <a:r>
              <a:rPr lang="es-AR" dirty="0" err="1"/>
              <a:t>GB2</a:t>
            </a:r>
            <a:r>
              <a:rPr lang="es-AR" dirty="0"/>
              <a:t>, data = datos, trace = FALSE) </a:t>
            </a:r>
          </a:p>
          <a:p>
            <a:endParaRPr lang="es-ES" dirty="0"/>
          </a:p>
          <a:p>
            <a:r>
              <a:rPr lang="es-ES" dirty="0"/>
              <a:t>A</a:t>
            </a:r>
            <a:r>
              <a:rPr lang="es-AR" dirty="0"/>
              <a:t>IC=1704.972 &lt; </a:t>
            </a:r>
            <a:r>
              <a:rPr lang="es-AR" dirty="0" err="1"/>
              <a:t>AIC</a:t>
            </a:r>
            <a:r>
              <a:rPr lang="es-AR" dirty="0"/>
              <a:t> del modelo </a:t>
            </a:r>
            <a:r>
              <a:rPr lang="es-AR" dirty="0" err="1"/>
              <a:t>miltivariado</a:t>
            </a:r>
            <a:endParaRPr lang="es-AR" dirty="0"/>
          </a:p>
        </p:txBody>
      </p:sp>
      <p:sp>
        <p:nvSpPr>
          <p:cNvPr id="8" name="Rectángulo 7">
            <a:extLst>
              <a:ext uri="{FF2B5EF4-FFF2-40B4-BE49-F238E27FC236}">
                <a16:creationId xmlns:a16="http://schemas.microsoft.com/office/drawing/2014/main" id="{85FE9417-2D14-4862-9419-EA1B0E16F34F}"/>
              </a:ext>
            </a:extLst>
          </p:cNvPr>
          <p:cNvSpPr/>
          <p:nvPr/>
        </p:nvSpPr>
        <p:spPr>
          <a:xfrm>
            <a:off x="4678326" y="2551837"/>
            <a:ext cx="7060018" cy="369332"/>
          </a:xfrm>
          <a:prstGeom prst="rect">
            <a:avLst/>
          </a:prstGeom>
          <a:ln w="28575">
            <a:solidFill>
              <a:schemeClr val="accent1"/>
            </a:solidFill>
          </a:ln>
        </p:spPr>
        <p:txBody>
          <a:bodyPr wrap="square">
            <a:spAutoFit/>
          </a:bodyPr>
          <a:lstStyle/>
          <a:p>
            <a:r>
              <a:rPr lang="es-ES" dirty="0"/>
              <a:t>Analizo los residuos: con un gráfico </a:t>
            </a:r>
            <a:r>
              <a:rPr lang="es-ES" dirty="0" err="1"/>
              <a:t>worm</a:t>
            </a:r>
            <a:endParaRPr lang="es-AR" dirty="0"/>
          </a:p>
        </p:txBody>
      </p:sp>
      <p:pic>
        <p:nvPicPr>
          <p:cNvPr id="9" name="Imagen 8">
            <a:extLst>
              <a:ext uri="{FF2B5EF4-FFF2-40B4-BE49-F238E27FC236}">
                <a16:creationId xmlns:a16="http://schemas.microsoft.com/office/drawing/2014/main" id="{EAF5907F-08DF-4F50-91A0-D9D60827A723}"/>
              </a:ext>
            </a:extLst>
          </p:cNvPr>
          <p:cNvPicPr>
            <a:picLocks noChangeAspect="1"/>
          </p:cNvPicPr>
          <p:nvPr/>
        </p:nvPicPr>
        <p:blipFill>
          <a:blip r:embed="rId4"/>
          <a:stretch>
            <a:fillRect/>
          </a:stretch>
        </p:blipFill>
        <p:spPr>
          <a:xfrm>
            <a:off x="4678326" y="3309999"/>
            <a:ext cx="4572000" cy="2822369"/>
          </a:xfrm>
          <a:prstGeom prst="rect">
            <a:avLst/>
          </a:prstGeom>
          <a:ln w="28575">
            <a:solidFill>
              <a:schemeClr val="accent1"/>
            </a:solidFill>
          </a:ln>
        </p:spPr>
      </p:pic>
      <p:sp>
        <p:nvSpPr>
          <p:cNvPr id="10" name="Rectángulo 9">
            <a:extLst>
              <a:ext uri="{FF2B5EF4-FFF2-40B4-BE49-F238E27FC236}">
                <a16:creationId xmlns:a16="http://schemas.microsoft.com/office/drawing/2014/main" id="{74F136FC-DEAE-47DE-8770-6C0128883F20}"/>
              </a:ext>
            </a:extLst>
          </p:cNvPr>
          <p:cNvSpPr/>
          <p:nvPr/>
        </p:nvSpPr>
        <p:spPr>
          <a:xfrm>
            <a:off x="9356652" y="3309999"/>
            <a:ext cx="2697126" cy="2031325"/>
          </a:xfrm>
          <a:prstGeom prst="rect">
            <a:avLst/>
          </a:prstGeom>
        </p:spPr>
        <p:txBody>
          <a:bodyPr wrap="square">
            <a:spAutoFit/>
          </a:bodyPr>
          <a:lstStyle/>
          <a:p>
            <a:pPr algn="ctr"/>
            <a:r>
              <a:rPr lang="en-US" sz="1400" dirty="0"/>
              <a:t>Summary of the Quantile Residuals</a:t>
            </a:r>
          </a:p>
          <a:p>
            <a:endParaRPr lang="en-US" sz="1400" dirty="0"/>
          </a:p>
          <a:p>
            <a:r>
              <a:rPr lang="en-US" sz="1400" dirty="0"/>
              <a:t>mean   =  -0.001226998 </a:t>
            </a:r>
          </a:p>
          <a:p>
            <a:r>
              <a:rPr lang="en-US" sz="1400" dirty="0"/>
              <a:t>variance   =  1.020368 </a:t>
            </a:r>
          </a:p>
          <a:p>
            <a:r>
              <a:rPr lang="en-US" sz="1400" dirty="0"/>
              <a:t>coef. of skewness  =  -0.07234167 </a:t>
            </a:r>
          </a:p>
          <a:p>
            <a:r>
              <a:rPr lang="en-US" sz="1400" dirty="0"/>
              <a:t>coef. of kurtosis  =  4.613898 </a:t>
            </a:r>
          </a:p>
          <a:p>
            <a:r>
              <a:rPr lang="en-US" sz="1400" dirty="0" err="1">
                <a:highlight>
                  <a:srgbClr val="FFFF00"/>
                </a:highlight>
              </a:rPr>
              <a:t>Filliben</a:t>
            </a:r>
            <a:r>
              <a:rPr lang="en-US" sz="1400" dirty="0">
                <a:highlight>
                  <a:srgbClr val="FFFF00"/>
                </a:highlight>
              </a:rPr>
              <a:t> correlation </a:t>
            </a:r>
          </a:p>
          <a:p>
            <a:r>
              <a:rPr lang="en-US" sz="1400" dirty="0">
                <a:highlight>
                  <a:srgbClr val="FFFF00"/>
                </a:highlight>
              </a:rPr>
              <a:t>coefficient  =  0.9912508 </a:t>
            </a:r>
          </a:p>
        </p:txBody>
      </p:sp>
    </p:spTree>
    <p:extLst>
      <p:ext uri="{BB962C8B-B14F-4D97-AF65-F5344CB8AC3E}">
        <p14:creationId xmlns:p14="http://schemas.microsoft.com/office/powerpoint/2010/main" val="919881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0C3940-6908-4A26-92D1-124A10B22896}"/>
              </a:ext>
            </a:extLst>
          </p:cNvPr>
          <p:cNvSpPr>
            <a:spLocks noGrp="1"/>
          </p:cNvSpPr>
          <p:nvPr>
            <p:ph type="title"/>
          </p:nvPr>
        </p:nvSpPr>
        <p:spPr/>
        <p:txBody>
          <a:bodyPr/>
          <a:lstStyle/>
          <a:p>
            <a:r>
              <a:rPr lang="es-ES" dirty="0"/>
              <a:t>2) </a:t>
            </a:r>
            <a:r>
              <a:rPr lang="es-ES" dirty="0" err="1"/>
              <a:t>Anova</a:t>
            </a:r>
            <a:r>
              <a:rPr lang="es-ES" dirty="0"/>
              <a:t> 2 vías (base odontología)</a:t>
            </a:r>
            <a:endParaRPr lang="es-AR" dirty="0"/>
          </a:p>
        </p:txBody>
      </p:sp>
    </p:spTree>
    <p:extLst>
      <p:ext uri="{BB962C8B-B14F-4D97-AF65-F5344CB8AC3E}">
        <p14:creationId xmlns:p14="http://schemas.microsoft.com/office/powerpoint/2010/main" val="3817675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534932-14DB-4567-A531-6796C0ED00FB}"/>
              </a:ext>
            </a:extLst>
          </p:cNvPr>
          <p:cNvSpPr>
            <a:spLocks noGrp="1"/>
          </p:cNvSpPr>
          <p:nvPr>
            <p:ph type="title"/>
          </p:nvPr>
        </p:nvSpPr>
        <p:spPr>
          <a:xfrm>
            <a:off x="808074" y="191387"/>
            <a:ext cx="10866475" cy="499730"/>
          </a:xfrm>
        </p:spPr>
        <p:txBody>
          <a:bodyPr>
            <a:normAutofit fontScale="90000"/>
          </a:bodyPr>
          <a:lstStyle/>
          <a:p>
            <a:pPr algn="l"/>
            <a:r>
              <a:rPr lang="es-ES" dirty="0"/>
              <a:t>2)ANOVA 2 VÍAS – base: odontalgia</a:t>
            </a:r>
            <a:endParaRPr lang="es-AR" dirty="0"/>
          </a:p>
        </p:txBody>
      </p:sp>
      <p:pic>
        <p:nvPicPr>
          <p:cNvPr id="4" name="Imagen 3">
            <a:extLst>
              <a:ext uri="{FF2B5EF4-FFF2-40B4-BE49-F238E27FC236}">
                <a16:creationId xmlns:a16="http://schemas.microsoft.com/office/drawing/2014/main" id="{7531CE88-C9EF-40D3-8927-76400BE3F596}"/>
              </a:ext>
            </a:extLst>
          </p:cNvPr>
          <p:cNvPicPr>
            <a:picLocks noChangeAspect="1"/>
          </p:cNvPicPr>
          <p:nvPr/>
        </p:nvPicPr>
        <p:blipFill>
          <a:blip r:embed="rId3"/>
          <a:stretch>
            <a:fillRect/>
          </a:stretch>
        </p:blipFill>
        <p:spPr>
          <a:xfrm>
            <a:off x="808075" y="1400988"/>
            <a:ext cx="4947682" cy="3004755"/>
          </a:xfrm>
          <a:prstGeom prst="rect">
            <a:avLst/>
          </a:prstGeom>
          <a:ln w="28575">
            <a:solidFill>
              <a:schemeClr val="accent1"/>
            </a:solidFill>
          </a:ln>
        </p:spPr>
      </p:pic>
      <p:sp>
        <p:nvSpPr>
          <p:cNvPr id="5" name="CuadroTexto 4">
            <a:extLst>
              <a:ext uri="{FF2B5EF4-FFF2-40B4-BE49-F238E27FC236}">
                <a16:creationId xmlns:a16="http://schemas.microsoft.com/office/drawing/2014/main" id="{5D675C6B-ED23-48AC-811D-C848CFD40953}"/>
              </a:ext>
            </a:extLst>
          </p:cNvPr>
          <p:cNvSpPr txBox="1"/>
          <p:nvPr/>
        </p:nvSpPr>
        <p:spPr>
          <a:xfrm>
            <a:off x="808075" y="954422"/>
            <a:ext cx="4947682" cy="369332"/>
          </a:xfrm>
          <a:prstGeom prst="rect">
            <a:avLst/>
          </a:prstGeom>
          <a:noFill/>
        </p:spPr>
        <p:txBody>
          <a:bodyPr wrap="square" rtlCol="0">
            <a:spAutoFit/>
          </a:bodyPr>
          <a:lstStyle/>
          <a:p>
            <a:r>
              <a:rPr lang="es-ES" dirty="0"/>
              <a:t>Análisis de la variable Soporte de 2 niveles </a:t>
            </a:r>
            <a:r>
              <a:rPr lang="es-ES" dirty="0" err="1"/>
              <a:t>OJ</a:t>
            </a:r>
            <a:r>
              <a:rPr lang="es-ES" dirty="0"/>
              <a:t> y </a:t>
            </a:r>
            <a:r>
              <a:rPr lang="es-ES" dirty="0" err="1"/>
              <a:t>VC</a:t>
            </a:r>
            <a:r>
              <a:rPr lang="es-ES" dirty="0"/>
              <a:t> </a:t>
            </a:r>
            <a:endParaRPr lang="es-AR" dirty="0"/>
          </a:p>
        </p:txBody>
      </p:sp>
      <p:sp>
        <p:nvSpPr>
          <p:cNvPr id="6" name="Rectángulo 5">
            <a:extLst>
              <a:ext uri="{FF2B5EF4-FFF2-40B4-BE49-F238E27FC236}">
                <a16:creationId xmlns:a16="http://schemas.microsoft.com/office/drawing/2014/main" id="{682C6A77-1EFF-4CA6-9CB0-47B1202AB153}"/>
              </a:ext>
            </a:extLst>
          </p:cNvPr>
          <p:cNvSpPr/>
          <p:nvPr/>
        </p:nvSpPr>
        <p:spPr>
          <a:xfrm>
            <a:off x="808074" y="4618741"/>
            <a:ext cx="4873254" cy="923330"/>
          </a:xfrm>
          <a:prstGeom prst="rect">
            <a:avLst/>
          </a:prstGeom>
        </p:spPr>
        <p:txBody>
          <a:bodyPr wrap="square">
            <a:spAutoFit/>
          </a:bodyPr>
          <a:lstStyle/>
          <a:p>
            <a:r>
              <a:rPr lang="es-AR" dirty="0"/>
              <a:t> </a:t>
            </a:r>
            <a:r>
              <a:rPr lang="es-AR" dirty="0" err="1"/>
              <a:t>Df</a:t>
            </a:r>
            <a:r>
              <a:rPr lang="es-AR" dirty="0"/>
              <a:t> Sum </a:t>
            </a:r>
            <a:r>
              <a:rPr lang="es-AR" dirty="0" err="1"/>
              <a:t>Sq</a:t>
            </a:r>
            <a:r>
              <a:rPr lang="es-AR" dirty="0"/>
              <a:t> Mean                   </a:t>
            </a:r>
            <a:r>
              <a:rPr lang="es-AR" dirty="0" err="1"/>
              <a:t>Sq</a:t>
            </a:r>
            <a:r>
              <a:rPr lang="es-AR" dirty="0"/>
              <a:t> F </a:t>
            </a:r>
            <a:r>
              <a:rPr lang="es-AR" dirty="0" err="1"/>
              <a:t>value</a:t>
            </a:r>
            <a:r>
              <a:rPr lang="es-AR" dirty="0"/>
              <a:t>     Pr(&gt;F)  </a:t>
            </a:r>
          </a:p>
          <a:p>
            <a:r>
              <a:rPr lang="es-AR" dirty="0" err="1"/>
              <a:t>datos$soporte</a:t>
            </a:r>
            <a:r>
              <a:rPr lang="es-AR" dirty="0"/>
              <a:t>  1    205  205.35   3.668    </a:t>
            </a:r>
            <a:r>
              <a:rPr lang="es-AR" dirty="0">
                <a:highlight>
                  <a:srgbClr val="FFFF00"/>
                </a:highlight>
              </a:rPr>
              <a:t>0.0604 </a:t>
            </a:r>
            <a:r>
              <a:rPr lang="es-AR" dirty="0"/>
              <a:t>.</a:t>
            </a:r>
          </a:p>
          <a:p>
            <a:r>
              <a:rPr lang="es-AR" dirty="0" err="1"/>
              <a:t>Residuals</a:t>
            </a:r>
            <a:r>
              <a:rPr lang="es-AR" dirty="0"/>
              <a:t>     58   3247   55.98                  </a:t>
            </a:r>
          </a:p>
        </p:txBody>
      </p:sp>
      <p:sp>
        <p:nvSpPr>
          <p:cNvPr id="7" name="CuadroTexto 6">
            <a:extLst>
              <a:ext uri="{FF2B5EF4-FFF2-40B4-BE49-F238E27FC236}">
                <a16:creationId xmlns:a16="http://schemas.microsoft.com/office/drawing/2014/main" id="{8A2DFA7D-D76C-44C6-A848-24F4F4F34604}"/>
              </a:ext>
            </a:extLst>
          </p:cNvPr>
          <p:cNvSpPr txBox="1"/>
          <p:nvPr/>
        </p:nvSpPr>
        <p:spPr>
          <a:xfrm>
            <a:off x="808074" y="5903578"/>
            <a:ext cx="5429690" cy="646331"/>
          </a:xfrm>
          <a:prstGeom prst="rect">
            <a:avLst/>
          </a:prstGeom>
          <a:noFill/>
        </p:spPr>
        <p:txBody>
          <a:bodyPr wrap="square" rtlCol="0">
            <a:spAutoFit/>
          </a:bodyPr>
          <a:lstStyle/>
          <a:p>
            <a:r>
              <a:rPr lang="es-ES" dirty="0"/>
              <a:t>P-valor &gt; 0.05, no se rechaza la hipótesis nula de que sus medias son iguales</a:t>
            </a:r>
            <a:endParaRPr lang="es-AR" dirty="0"/>
          </a:p>
        </p:txBody>
      </p:sp>
      <p:sp>
        <p:nvSpPr>
          <p:cNvPr id="9" name="CuadroTexto 8">
            <a:extLst>
              <a:ext uri="{FF2B5EF4-FFF2-40B4-BE49-F238E27FC236}">
                <a16:creationId xmlns:a16="http://schemas.microsoft.com/office/drawing/2014/main" id="{F1BF32C1-0A3E-48AE-A437-64B8AB101AB3}"/>
              </a:ext>
            </a:extLst>
          </p:cNvPr>
          <p:cNvSpPr txBox="1"/>
          <p:nvPr/>
        </p:nvSpPr>
        <p:spPr>
          <a:xfrm>
            <a:off x="6390168" y="1139088"/>
            <a:ext cx="5295014" cy="3139321"/>
          </a:xfrm>
          <a:prstGeom prst="rect">
            <a:avLst/>
          </a:prstGeom>
          <a:noFill/>
        </p:spPr>
        <p:txBody>
          <a:bodyPr wrap="square" rtlCol="0">
            <a:spAutoFit/>
          </a:bodyPr>
          <a:lstStyle/>
          <a:p>
            <a:r>
              <a:rPr lang="es-ES" dirty="0"/>
              <a:t>Condiciones del ANOVA: </a:t>
            </a:r>
          </a:p>
          <a:p>
            <a:endParaRPr lang="es-ES" dirty="0"/>
          </a:p>
          <a:p>
            <a:pPr marL="342900" indent="-342900">
              <a:buFontTx/>
              <a:buAutoNum type="arabicParenR"/>
            </a:pPr>
            <a:r>
              <a:rPr lang="es-AR" dirty="0"/>
              <a:t>Normalidad: </a:t>
            </a:r>
            <a:r>
              <a:rPr lang="en-US" dirty="0"/>
              <a:t>Shapiro-Wilk normality test</a:t>
            </a:r>
          </a:p>
          <a:p>
            <a:r>
              <a:rPr lang="en-US" dirty="0"/>
              <a:t>	data:  residuals(</a:t>
            </a:r>
            <a:r>
              <a:rPr lang="en-US" dirty="0" err="1"/>
              <a:t>aov.soporte</a:t>
            </a:r>
            <a:r>
              <a:rPr lang="en-US" dirty="0"/>
              <a:t>)</a:t>
            </a:r>
          </a:p>
          <a:p>
            <a:r>
              <a:rPr lang="en-US" dirty="0"/>
              <a:t>	W = 0.96949, </a:t>
            </a:r>
            <a:r>
              <a:rPr lang="en-US" dirty="0">
                <a:highlight>
                  <a:srgbClr val="FFFF00"/>
                </a:highlight>
              </a:rPr>
              <a:t>p-value = 0.1378</a:t>
            </a:r>
          </a:p>
          <a:p>
            <a:endParaRPr lang="en-US" dirty="0"/>
          </a:p>
          <a:p>
            <a:r>
              <a:rPr lang="en-US" dirty="0"/>
              <a:t>2) </a:t>
            </a:r>
            <a:r>
              <a:rPr lang="en-US" dirty="0" err="1"/>
              <a:t>Homocedasticidad</a:t>
            </a:r>
            <a:r>
              <a:rPr lang="en-US" dirty="0"/>
              <a:t>: </a:t>
            </a:r>
            <a:r>
              <a:rPr lang="en-US" dirty="0" err="1"/>
              <a:t>Levene's</a:t>
            </a:r>
            <a:r>
              <a:rPr lang="en-US" dirty="0"/>
              <a:t> Test for Homogeneity of Variance (center = median)</a:t>
            </a:r>
          </a:p>
          <a:p>
            <a:r>
              <a:rPr lang="en-US" dirty="0"/>
              <a:t> Df        F value       </a:t>
            </a:r>
            <a:r>
              <a:rPr lang="en-US" dirty="0" err="1"/>
              <a:t>Pr</a:t>
            </a:r>
            <a:r>
              <a:rPr lang="en-US" dirty="0"/>
              <a:t>(&gt;F)</a:t>
            </a:r>
          </a:p>
          <a:p>
            <a:r>
              <a:rPr lang="en-US" dirty="0"/>
              <a:t> group  1  1.2136    </a:t>
            </a:r>
            <a:r>
              <a:rPr lang="en-US" dirty="0">
                <a:highlight>
                  <a:srgbClr val="FFFF00"/>
                </a:highlight>
              </a:rPr>
              <a:t>0.2752</a:t>
            </a:r>
          </a:p>
          <a:p>
            <a:endParaRPr lang="es-ES" dirty="0"/>
          </a:p>
        </p:txBody>
      </p:sp>
      <p:sp>
        <p:nvSpPr>
          <p:cNvPr id="11" name="CuadroTexto 10">
            <a:extLst>
              <a:ext uri="{FF2B5EF4-FFF2-40B4-BE49-F238E27FC236}">
                <a16:creationId xmlns:a16="http://schemas.microsoft.com/office/drawing/2014/main" id="{7754391C-8FF2-417F-AF86-9AE0AB635F8D}"/>
              </a:ext>
            </a:extLst>
          </p:cNvPr>
          <p:cNvSpPr txBox="1"/>
          <p:nvPr/>
        </p:nvSpPr>
        <p:spPr>
          <a:xfrm>
            <a:off x="6626595" y="4405743"/>
            <a:ext cx="5058587" cy="1754326"/>
          </a:xfrm>
          <a:prstGeom prst="rect">
            <a:avLst/>
          </a:prstGeom>
          <a:noFill/>
          <a:ln w="28575">
            <a:solidFill>
              <a:schemeClr val="accent1"/>
            </a:solidFill>
          </a:ln>
        </p:spPr>
        <p:txBody>
          <a:bodyPr wrap="square" rtlCol="0">
            <a:spAutoFit/>
          </a:bodyPr>
          <a:lstStyle/>
          <a:p>
            <a:r>
              <a:rPr lang="es-ES" dirty="0"/>
              <a:t>No rechazo Normalidad ni Homocedasticidad de los residuos. Cumple las condiciones de ANOVA. Podemos decir que las medias de soporte son iguales. </a:t>
            </a:r>
          </a:p>
          <a:p>
            <a:r>
              <a:rPr lang="es-ES" dirty="0"/>
              <a:t>Se concluye que el tipo de soporte no afecta al largo del diente.  </a:t>
            </a:r>
            <a:endParaRPr lang="es-AR" dirty="0"/>
          </a:p>
        </p:txBody>
      </p:sp>
    </p:spTree>
    <p:extLst>
      <p:ext uri="{BB962C8B-B14F-4D97-AF65-F5344CB8AC3E}">
        <p14:creationId xmlns:p14="http://schemas.microsoft.com/office/powerpoint/2010/main" val="2947439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EF3E4A8D-1847-4D58-83BD-273DA43F6092}"/>
              </a:ext>
            </a:extLst>
          </p:cNvPr>
          <p:cNvPicPr>
            <a:picLocks noChangeAspect="1"/>
          </p:cNvPicPr>
          <p:nvPr/>
        </p:nvPicPr>
        <p:blipFill>
          <a:blip r:embed="rId3"/>
          <a:stretch>
            <a:fillRect/>
          </a:stretch>
        </p:blipFill>
        <p:spPr>
          <a:xfrm>
            <a:off x="493714" y="1191448"/>
            <a:ext cx="5430836" cy="3352542"/>
          </a:xfrm>
          <a:prstGeom prst="rect">
            <a:avLst/>
          </a:prstGeom>
          <a:ln w="28575">
            <a:solidFill>
              <a:schemeClr val="accent1"/>
            </a:solidFill>
          </a:ln>
        </p:spPr>
      </p:pic>
      <p:sp>
        <p:nvSpPr>
          <p:cNvPr id="3" name="CuadroTexto 2">
            <a:extLst>
              <a:ext uri="{FF2B5EF4-FFF2-40B4-BE49-F238E27FC236}">
                <a16:creationId xmlns:a16="http://schemas.microsoft.com/office/drawing/2014/main" id="{98C2B8CD-E135-4C07-AF3C-760FD5643C98}"/>
              </a:ext>
            </a:extLst>
          </p:cNvPr>
          <p:cNvSpPr txBox="1"/>
          <p:nvPr/>
        </p:nvSpPr>
        <p:spPr>
          <a:xfrm>
            <a:off x="493714" y="495300"/>
            <a:ext cx="5557064" cy="369332"/>
          </a:xfrm>
          <a:prstGeom prst="rect">
            <a:avLst/>
          </a:prstGeom>
          <a:noFill/>
        </p:spPr>
        <p:txBody>
          <a:bodyPr wrap="square" rtlCol="0">
            <a:spAutoFit/>
          </a:bodyPr>
          <a:lstStyle/>
          <a:p>
            <a:r>
              <a:rPr lang="es-ES" dirty="0"/>
              <a:t>Análisis de la variable dosis, 3 niveles:  0.5, 1, 2</a:t>
            </a:r>
            <a:endParaRPr lang="es-AR" dirty="0"/>
          </a:p>
        </p:txBody>
      </p:sp>
      <p:sp>
        <p:nvSpPr>
          <p:cNvPr id="4" name="Rectángulo 3">
            <a:extLst>
              <a:ext uri="{FF2B5EF4-FFF2-40B4-BE49-F238E27FC236}">
                <a16:creationId xmlns:a16="http://schemas.microsoft.com/office/drawing/2014/main" id="{FCA16E99-FD12-4D92-95AC-8DE312BBCF57}"/>
              </a:ext>
            </a:extLst>
          </p:cNvPr>
          <p:cNvSpPr/>
          <p:nvPr/>
        </p:nvSpPr>
        <p:spPr>
          <a:xfrm>
            <a:off x="516325" y="4927888"/>
            <a:ext cx="5430836" cy="1200329"/>
          </a:xfrm>
          <a:prstGeom prst="rect">
            <a:avLst/>
          </a:prstGeom>
        </p:spPr>
        <p:txBody>
          <a:bodyPr wrap="square">
            <a:spAutoFit/>
          </a:bodyPr>
          <a:lstStyle/>
          <a:p>
            <a:r>
              <a:rPr lang="es-AR" dirty="0" err="1"/>
              <a:t>Df</a:t>
            </a:r>
            <a:r>
              <a:rPr lang="es-AR" dirty="0"/>
              <a:t> Sum </a:t>
            </a:r>
            <a:r>
              <a:rPr lang="es-AR" dirty="0" err="1"/>
              <a:t>Sq</a:t>
            </a:r>
            <a:r>
              <a:rPr lang="es-AR" dirty="0"/>
              <a:t> Mean                 </a:t>
            </a:r>
            <a:r>
              <a:rPr lang="es-AR" dirty="0" err="1"/>
              <a:t>Sq</a:t>
            </a:r>
            <a:r>
              <a:rPr lang="es-AR" dirty="0"/>
              <a:t> F </a:t>
            </a:r>
            <a:r>
              <a:rPr lang="es-AR" dirty="0" err="1"/>
              <a:t>value</a:t>
            </a:r>
            <a:r>
              <a:rPr lang="es-AR" dirty="0"/>
              <a:t>            Pr(&gt;F)    </a:t>
            </a:r>
          </a:p>
          <a:p>
            <a:r>
              <a:rPr lang="es-AR" dirty="0" err="1"/>
              <a:t>datos$dosis</a:t>
            </a:r>
            <a:r>
              <a:rPr lang="es-AR" dirty="0"/>
              <a:t>  2   2426    1213   67.42         </a:t>
            </a:r>
            <a:r>
              <a:rPr lang="es-AR" dirty="0" err="1">
                <a:highlight>
                  <a:srgbClr val="FFFF00"/>
                </a:highlight>
              </a:rPr>
              <a:t>9.53e</a:t>
            </a:r>
            <a:r>
              <a:rPr lang="es-AR" dirty="0">
                <a:highlight>
                  <a:srgbClr val="FFFF00"/>
                </a:highlight>
              </a:rPr>
              <a:t>-16 ***</a:t>
            </a:r>
          </a:p>
          <a:p>
            <a:r>
              <a:rPr lang="es-AR" dirty="0" err="1"/>
              <a:t>Residuals</a:t>
            </a:r>
            <a:r>
              <a:rPr lang="es-AR" dirty="0"/>
              <a:t>   57   1026      18 </a:t>
            </a:r>
          </a:p>
          <a:p>
            <a:r>
              <a:rPr lang="es-AR" dirty="0"/>
              <a:t>                    </a:t>
            </a:r>
          </a:p>
        </p:txBody>
      </p:sp>
      <p:sp>
        <p:nvSpPr>
          <p:cNvPr id="5" name="CuadroTexto 4">
            <a:extLst>
              <a:ext uri="{FF2B5EF4-FFF2-40B4-BE49-F238E27FC236}">
                <a16:creationId xmlns:a16="http://schemas.microsoft.com/office/drawing/2014/main" id="{A2BC7F27-84C3-4965-AB77-3A2F41F48127}"/>
              </a:ext>
            </a:extLst>
          </p:cNvPr>
          <p:cNvSpPr txBox="1"/>
          <p:nvPr/>
        </p:nvSpPr>
        <p:spPr>
          <a:xfrm>
            <a:off x="493714" y="5666552"/>
            <a:ext cx="5476058" cy="923330"/>
          </a:xfrm>
          <a:prstGeom prst="rect">
            <a:avLst/>
          </a:prstGeom>
          <a:noFill/>
        </p:spPr>
        <p:txBody>
          <a:bodyPr wrap="square" rtlCol="0">
            <a:spAutoFit/>
          </a:bodyPr>
          <a:lstStyle/>
          <a:p>
            <a:endParaRPr lang="es-ES" dirty="0"/>
          </a:p>
          <a:p>
            <a:endParaRPr lang="es-ES" dirty="0"/>
          </a:p>
          <a:p>
            <a:r>
              <a:rPr lang="es-ES" dirty="0"/>
              <a:t>P-valor &lt; 0.05, se rechaza la </a:t>
            </a:r>
            <a:r>
              <a:rPr lang="es-ES" dirty="0" err="1"/>
              <a:t>H0</a:t>
            </a:r>
            <a:r>
              <a:rPr lang="es-ES" dirty="0"/>
              <a:t>: sus medias son iguales  </a:t>
            </a:r>
            <a:endParaRPr lang="es-AR" dirty="0"/>
          </a:p>
        </p:txBody>
      </p:sp>
      <p:sp>
        <p:nvSpPr>
          <p:cNvPr id="6" name="CuadroTexto 5">
            <a:extLst>
              <a:ext uri="{FF2B5EF4-FFF2-40B4-BE49-F238E27FC236}">
                <a16:creationId xmlns:a16="http://schemas.microsoft.com/office/drawing/2014/main" id="{3B29ACC8-8CF1-4FC9-8870-869DB513C396}"/>
              </a:ext>
            </a:extLst>
          </p:cNvPr>
          <p:cNvSpPr txBox="1"/>
          <p:nvPr/>
        </p:nvSpPr>
        <p:spPr>
          <a:xfrm>
            <a:off x="6870700" y="864632"/>
            <a:ext cx="4533900" cy="2862322"/>
          </a:xfrm>
          <a:prstGeom prst="rect">
            <a:avLst/>
          </a:prstGeom>
          <a:noFill/>
        </p:spPr>
        <p:txBody>
          <a:bodyPr wrap="square" rtlCol="0">
            <a:spAutoFit/>
          </a:bodyPr>
          <a:lstStyle/>
          <a:p>
            <a:r>
              <a:rPr lang="es-ES" dirty="0"/>
              <a:t>Condiciones de ANOVA: </a:t>
            </a:r>
          </a:p>
          <a:p>
            <a:endParaRPr lang="es-ES" dirty="0"/>
          </a:p>
          <a:p>
            <a:pPr marL="342900" indent="-342900">
              <a:buFont typeface="+mj-lt"/>
              <a:buAutoNum type="arabicParenR"/>
            </a:pPr>
            <a:r>
              <a:rPr lang="es-ES" dirty="0"/>
              <a:t>Normalidad: </a:t>
            </a:r>
            <a:r>
              <a:rPr lang="en-US" dirty="0"/>
              <a:t>Shapiro-Wilk normality test</a:t>
            </a:r>
          </a:p>
          <a:p>
            <a:r>
              <a:rPr lang="en-US" dirty="0"/>
              <a:t>	data:  residuals(</a:t>
            </a:r>
            <a:r>
              <a:rPr lang="en-US" dirty="0" err="1"/>
              <a:t>aov.dosis</a:t>
            </a:r>
            <a:r>
              <a:rPr lang="en-US" dirty="0"/>
              <a:t>)</a:t>
            </a:r>
          </a:p>
          <a:p>
            <a:r>
              <a:rPr lang="en-US" dirty="0"/>
              <a:t>	W = 0.96731, </a:t>
            </a:r>
            <a:r>
              <a:rPr lang="en-US" dirty="0">
                <a:highlight>
                  <a:srgbClr val="FFFF00"/>
                </a:highlight>
              </a:rPr>
              <a:t>p-value = 0.1076</a:t>
            </a:r>
            <a:endParaRPr lang="es-ES" dirty="0">
              <a:highlight>
                <a:srgbClr val="FFFF00"/>
              </a:highlight>
            </a:endParaRPr>
          </a:p>
          <a:p>
            <a:endParaRPr lang="es-ES" dirty="0"/>
          </a:p>
          <a:p>
            <a:r>
              <a:rPr lang="es-ES" dirty="0"/>
              <a:t>2) Homocedasticidad: </a:t>
            </a:r>
            <a:r>
              <a:rPr lang="en-US" dirty="0" err="1"/>
              <a:t>Levene's</a:t>
            </a:r>
            <a:r>
              <a:rPr lang="en-US" dirty="0"/>
              <a:t> Test</a:t>
            </a:r>
          </a:p>
          <a:p>
            <a:r>
              <a:rPr lang="en-US" dirty="0"/>
              <a:t>          Df  F value       </a:t>
            </a:r>
            <a:r>
              <a:rPr lang="en-US" dirty="0" err="1"/>
              <a:t>Pr</a:t>
            </a:r>
            <a:r>
              <a:rPr lang="en-US" dirty="0"/>
              <a:t>(&gt;F)</a:t>
            </a:r>
          </a:p>
          <a:p>
            <a:r>
              <a:rPr lang="en-US" dirty="0"/>
              <a:t>group  2  0.6457          </a:t>
            </a:r>
            <a:r>
              <a:rPr lang="en-US" dirty="0">
                <a:highlight>
                  <a:srgbClr val="FFFF00"/>
                </a:highlight>
              </a:rPr>
              <a:t>0.5281</a:t>
            </a:r>
            <a:endParaRPr lang="es-ES" dirty="0">
              <a:highlight>
                <a:srgbClr val="FFFF00"/>
              </a:highlight>
            </a:endParaRPr>
          </a:p>
          <a:p>
            <a:endParaRPr lang="es-AR" dirty="0"/>
          </a:p>
        </p:txBody>
      </p:sp>
      <p:sp>
        <p:nvSpPr>
          <p:cNvPr id="9" name="CuadroTexto 8">
            <a:extLst>
              <a:ext uri="{FF2B5EF4-FFF2-40B4-BE49-F238E27FC236}">
                <a16:creationId xmlns:a16="http://schemas.microsoft.com/office/drawing/2014/main" id="{C38F8F0D-125F-48A4-9B79-D9F0B6749C67}"/>
              </a:ext>
            </a:extLst>
          </p:cNvPr>
          <p:cNvSpPr txBox="1"/>
          <p:nvPr/>
        </p:nvSpPr>
        <p:spPr>
          <a:xfrm>
            <a:off x="6959600" y="4419600"/>
            <a:ext cx="4533900" cy="1767026"/>
          </a:xfrm>
          <a:prstGeom prst="rect">
            <a:avLst/>
          </a:prstGeom>
          <a:noFill/>
          <a:ln w="28575">
            <a:solidFill>
              <a:schemeClr val="accent1"/>
            </a:solidFill>
          </a:ln>
        </p:spPr>
        <p:txBody>
          <a:bodyPr wrap="square" rtlCol="0">
            <a:spAutoFit/>
          </a:bodyPr>
          <a:lstStyle/>
          <a:p>
            <a:r>
              <a:rPr lang="es-ES" dirty="0"/>
              <a:t>Cumple las condiciones de ANOVA. Podemos decir que al menos dos de las medias de las dosis no son iguales.</a:t>
            </a:r>
          </a:p>
          <a:p>
            <a:r>
              <a:rPr lang="es-ES" dirty="0"/>
              <a:t>Se concluye que la dosis utilizada influye en el largo del diente. </a:t>
            </a:r>
          </a:p>
          <a:p>
            <a:endParaRPr lang="es-AR" dirty="0"/>
          </a:p>
        </p:txBody>
      </p:sp>
    </p:spTree>
    <p:extLst>
      <p:ext uri="{BB962C8B-B14F-4D97-AF65-F5344CB8AC3E}">
        <p14:creationId xmlns:p14="http://schemas.microsoft.com/office/powerpoint/2010/main" val="2895156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75FCA88F-2FFE-48B9-A7CA-F7B5FD858D82}"/>
              </a:ext>
            </a:extLst>
          </p:cNvPr>
          <p:cNvSpPr txBox="1"/>
          <p:nvPr/>
        </p:nvSpPr>
        <p:spPr>
          <a:xfrm>
            <a:off x="939800" y="431800"/>
            <a:ext cx="10287000" cy="369332"/>
          </a:xfrm>
          <a:prstGeom prst="rect">
            <a:avLst/>
          </a:prstGeom>
          <a:noFill/>
        </p:spPr>
        <p:txBody>
          <a:bodyPr wrap="square" rtlCol="0">
            <a:spAutoFit/>
          </a:bodyPr>
          <a:lstStyle/>
          <a:p>
            <a:pPr algn="ctr"/>
            <a:r>
              <a:rPr lang="es-ES" dirty="0"/>
              <a:t>Análisis de interacción: cómo afecta conjuntamente las dos variables dependientes respecto al largo</a:t>
            </a:r>
            <a:endParaRPr lang="es-AR" dirty="0"/>
          </a:p>
        </p:txBody>
      </p:sp>
      <p:pic>
        <p:nvPicPr>
          <p:cNvPr id="3" name="Imagen 2">
            <a:extLst>
              <a:ext uri="{FF2B5EF4-FFF2-40B4-BE49-F238E27FC236}">
                <a16:creationId xmlns:a16="http://schemas.microsoft.com/office/drawing/2014/main" id="{30ABF8CB-9C8C-426E-A053-5D94CC10E064}"/>
              </a:ext>
            </a:extLst>
          </p:cNvPr>
          <p:cNvPicPr>
            <a:picLocks noChangeAspect="1"/>
          </p:cNvPicPr>
          <p:nvPr/>
        </p:nvPicPr>
        <p:blipFill>
          <a:blip r:embed="rId3"/>
          <a:stretch>
            <a:fillRect/>
          </a:stretch>
        </p:blipFill>
        <p:spPr>
          <a:xfrm>
            <a:off x="739035" y="1083792"/>
            <a:ext cx="4885150" cy="3015681"/>
          </a:xfrm>
          <a:prstGeom prst="rect">
            <a:avLst/>
          </a:prstGeom>
        </p:spPr>
      </p:pic>
      <p:pic>
        <p:nvPicPr>
          <p:cNvPr id="4" name="Imagen 3">
            <a:extLst>
              <a:ext uri="{FF2B5EF4-FFF2-40B4-BE49-F238E27FC236}">
                <a16:creationId xmlns:a16="http://schemas.microsoft.com/office/drawing/2014/main" id="{43F5F412-18F3-4109-B1B1-C7C5484D1114}"/>
              </a:ext>
            </a:extLst>
          </p:cNvPr>
          <p:cNvPicPr>
            <a:picLocks noChangeAspect="1"/>
          </p:cNvPicPr>
          <p:nvPr/>
        </p:nvPicPr>
        <p:blipFill>
          <a:blip r:embed="rId4"/>
          <a:stretch>
            <a:fillRect/>
          </a:stretch>
        </p:blipFill>
        <p:spPr>
          <a:xfrm>
            <a:off x="6341650" y="1130910"/>
            <a:ext cx="4885150" cy="3015681"/>
          </a:xfrm>
          <a:prstGeom prst="rect">
            <a:avLst/>
          </a:prstGeom>
        </p:spPr>
      </p:pic>
      <p:sp>
        <p:nvSpPr>
          <p:cNvPr id="5" name="Rectángulo 4">
            <a:extLst>
              <a:ext uri="{FF2B5EF4-FFF2-40B4-BE49-F238E27FC236}">
                <a16:creationId xmlns:a16="http://schemas.microsoft.com/office/drawing/2014/main" id="{DAAE00E9-1F02-4708-B889-FDFAAD42AC2A}"/>
              </a:ext>
            </a:extLst>
          </p:cNvPr>
          <p:cNvSpPr/>
          <p:nvPr/>
        </p:nvSpPr>
        <p:spPr>
          <a:xfrm>
            <a:off x="739036" y="4382133"/>
            <a:ext cx="5173250" cy="1477329"/>
          </a:xfrm>
          <a:prstGeom prst="rect">
            <a:avLst/>
          </a:prstGeom>
        </p:spPr>
        <p:txBody>
          <a:bodyPr wrap="square">
            <a:spAutoFit/>
          </a:bodyPr>
          <a:lstStyle/>
          <a:p>
            <a:r>
              <a:rPr lang="es-AR" dirty="0"/>
              <a:t> </a:t>
            </a:r>
            <a:r>
              <a:rPr lang="es-AR" dirty="0" err="1"/>
              <a:t>Df</a:t>
            </a:r>
            <a:r>
              <a:rPr lang="es-AR" dirty="0"/>
              <a:t> Sum </a:t>
            </a:r>
            <a:r>
              <a:rPr lang="es-AR" dirty="0" err="1"/>
              <a:t>Sq</a:t>
            </a:r>
            <a:r>
              <a:rPr lang="es-AR" dirty="0"/>
              <a:t> Mean </a:t>
            </a:r>
            <a:r>
              <a:rPr lang="es-AR" dirty="0" err="1"/>
              <a:t>Sq</a:t>
            </a:r>
            <a:r>
              <a:rPr lang="es-AR" dirty="0"/>
              <a:t> F </a:t>
            </a:r>
            <a:r>
              <a:rPr lang="es-AR" dirty="0" err="1"/>
              <a:t>value</a:t>
            </a:r>
            <a:r>
              <a:rPr lang="es-AR" dirty="0"/>
              <a:t>                   Pr(&gt;F)    </a:t>
            </a:r>
          </a:p>
          <a:p>
            <a:r>
              <a:rPr lang="es-AR" dirty="0"/>
              <a:t>soporte 1  205.4   205.4  15.572         </a:t>
            </a:r>
            <a:r>
              <a:rPr lang="es-AR" dirty="0">
                <a:highlight>
                  <a:srgbClr val="FFFF00"/>
                </a:highlight>
              </a:rPr>
              <a:t>0.000231 ***</a:t>
            </a:r>
          </a:p>
          <a:p>
            <a:r>
              <a:rPr lang="es-AR" dirty="0"/>
              <a:t>dosis          2 2426.4  1213.2  92.000  </a:t>
            </a:r>
            <a:r>
              <a:rPr lang="es-AR" dirty="0">
                <a:highlight>
                  <a:srgbClr val="FFFF00"/>
                </a:highlight>
              </a:rPr>
              <a:t>&lt; </a:t>
            </a:r>
            <a:r>
              <a:rPr lang="es-AR" dirty="0" err="1">
                <a:highlight>
                  <a:srgbClr val="FFFF00"/>
                </a:highlight>
              </a:rPr>
              <a:t>2e</a:t>
            </a:r>
            <a:r>
              <a:rPr lang="es-AR" dirty="0">
                <a:highlight>
                  <a:srgbClr val="FFFF00"/>
                </a:highlight>
              </a:rPr>
              <a:t>-16 ***</a:t>
            </a:r>
          </a:p>
          <a:p>
            <a:r>
              <a:rPr lang="es-AR" dirty="0" err="1"/>
              <a:t>soporte:dosis</a:t>
            </a:r>
            <a:r>
              <a:rPr lang="es-AR" dirty="0"/>
              <a:t>  2  108.3    54.2   4.107  </a:t>
            </a:r>
            <a:r>
              <a:rPr lang="es-AR" dirty="0">
                <a:highlight>
                  <a:srgbClr val="FFFF00"/>
                </a:highlight>
              </a:rPr>
              <a:t>0.021860 *</a:t>
            </a:r>
            <a:r>
              <a:rPr lang="es-AR" dirty="0"/>
              <a:t>  </a:t>
            </a:r>
          </a:p>
          <a:p>
            <a:r>
              <a:rPr lang="es-AR" dirty="0" err="1"/>
              <a:t>Residuals</a:t>
            </a:r>
            <a:r>
              <a:rPr lang="es-AR" dirty="0"/>
              <a:t>     54  712.1    13.2                     </a:t>
            </a:r>
          </a:p>
        </p:txBody>
      </p:sp>
      <p:sp>
        <p:nvSpPr>
          <p:cNvPr id="6" name="CuadroTexto 5">
            <a:extLst>
              <a:ext uri="{FF2B5EF4-FFF2-40B4-BE49-F238E27FC236}">
                <a16:creationId xmlns:a16="http://schemas.microsoft.com/office/drawing/2014/main" id="{8218829B-3680-45A4-AF85-F6E5F1D3F506}"/>
              </a:ext>
            </a:extLst>
          </p:cNvPr>
          <p:cNvSpPr txBox="1"/>
          <p:nvPr/>
        </p:nvSpPr>
        <p:spPr>
          <a:xfrm>
            <a:off x="6341650" y="4382133"/>
            <a:ext cx="5282503" cy="1477328"/>
          </a:xfrm>
          <a:prstGeom prst="rect">
            <a:avLst/>
          </a:prstGeom>
          <a:noFill/>
        </p:spPr>
        <p:txBody>
          <a:bodyPr wrap="square" rtlCol="0">
            <a:spAutoFit/>
          </a:bodyPr>
          <a:lstStyle/>
          <a:p>
            <a:r>
              <a:rPr lang="es-ES" dirty="0"/>
              <a:t>Resultados del </a:t>
            </a:r>
            <a:r>
              <a:rPr lang="es-ES" dirty="0" err="1"/>
              <a:t>anova</a:t>
            </a:r>
            <a:r>
              <a:rPr lang="es-ES" dirty="0"/>
              <a:t>: </a:t>
            </a:r>
          </a:p>
          <a:p>
            <a:pPr marL="285750" indent="-285750">
              <a:buFont typeface="Arial" panose="020B0604020202020204" pitchFamily="34" charset="0"/>
              <a:buChar char="•"/>
            </a:pPr>
            <a:r>
              <a:rPr lang="es-ES" dirty="0"/>
              <a:t>las variables soporte y dosis son significativas: afectan  a la variable respuesta cada una de manera independiente</a:t>
            </a:r>
          </a:p>
          <a:p>
            <a:pPr marL="285750" indent="-285750">
              <a:buFont typeface="Arial" panose="020B0604020202020204" pitchFamily="34" charset="0"/>
              <a:buChar char="•"/>
            </a:pPr>
            <a:r>
              <a:rPr lang="es-ES" dirty="0"/>
              <a:t>la interacción soporte-dosis es poco significativa</a:t>
            </a:r>
            <a:endParaRPr lang="es-AR" dirty="0"/>
          </a:p>
        </p:txBody>
      </p:sp>
    </p:spTree>
    <p:extLst>
      <p:ext uri="{BB962C8B-B14F-4D97-AF65-F5344CB8AC3E}">
        <p14:creationId xmlns:p14="http://schemas.microsoft.com/office/powerpoint/2010/main" val="3471424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4BD1370F-B269-4287-AD0C-EDC2F548ECAD}"/>
              </a:ext>
            </a:extLst>
          </p:cNvPr>
          <p:cNvSpPr/>
          <p:nvPr/>
        </p:nvSpPr>
        <p:spPr>
          <a:xfrm>
            <a:off x="1052186" y="1508457"/>
            <a:ext cx="4258850" cy="1227551"/>
          </a:xfrm>
          <a:prstGeom prst="rect">
            <a:avLst/>
          </a:prstGeom>
          <a:ln w="28575">
            <a:solidFill>
              <a:schemeClr val="accent1"/>
            </a:solidFill>
          </a:ln>
        </p:spPr>
        <p:txBody>
          <a:bodyPr wrap="square">
            <a:spAutoFit/>
          </a:bodyPr>
          <a:lstStyle/>
          <a:p>
            <a:r>
              <a:rPr lang="es-AR" dirty="0"/>
              <a:t>                         </a:t>
            </a:r>
            <a:r>
              <a:rPr lang="es-AR" dirty="0" err="1"/>
              <a:t>eta.sq</a:t>
            </a:r>
            <a:r>
              <a:rPr lang="es-AR" dirty="0"/>
              <a:t>           </a:t>
            </a:r>
            <a:r>
              <a:rPr lang="es-AR" dirty="0" err="1"/>
              <a:t>eta.sq.part</a:t>
            </a:r>
            <a:endParaRPr lang="es-AR" dirty="0"/>
          </a:p>
          <a:p>
            <a:r>
              <a:rPr lang="es-AR" dirty="0"/>
              <a:t>soporte          0.05948365     0.2238254</a:t>
            </a:r>
          </a:p>
          <a:p>
            <a:r>
              <a:rPr lang="es-AR" dirty="0"/>
              <a:t>dosis              0.70286419     0.7731092</a:t>
            </a:r>
          </a:p>
          <a:p>
            <a:r>
              <a:rPr lang="es-AR" dirty="0" err="1"/>
              <a:t>soporte:dosis</a:t>
            </a:r>
            <a:r>
              <a:rPr lang="es-AR" dirty="0"/>
              <a:t>  0.03137672     0.1320279   </a:t>
            </a:r>
          </a:p>
        </p:txBody>
      </p:sp>
      <p:sp>
        <p:nvSpPr>
          <p:cNvPr id="3" name="CuadroTexto 2">
            <a:extLst>
              <a:ext uri="{FF2B5EF4-FFF2-40B4-BE49-F238E27FC236}">
                <a16:creationId xmlns:a16="http://schemas.microsoft.com/office/drawing/2014/main" id="{E864E9B2-8968-41A9-A03B-406B5AB8793D}"/>
              </a:ext>
            </a:extLst>
          </p:cNvPr>
          <p:cNvSpPr txBox="1"/>
          <p:nvPr/>
        </p:nvSpPr>
        <p:spPr>
          <a:xfrm>
            <a:off x="1052185" y="889348"/>
            <a:ext cx="10509337" cy="369332"/>
          </a:xfrm>
          <a:prstGeom prst="rect">
            <a:avLst/>
          </a:prstGeom>
          <a:noFill/>
          <a:ln w="28575">
            <a:solidFill>
              <a:schemeClr val="accent1"/>
            </a:solidFill>
          </a:ln>
        </p:spPr>
        <p:txBody>
          <a:bodyPr wrap="square" rtlCol="0">
            <a:spAutoFit/>
          </a:bodyPr>
          <a:lstStyle/>
          <a:p>
            <a:r>
              <a:rPr lang="es-ES" dirty="0"/>
              <a:t>Eta cuadrado y eta cuadrado ajustado:  % de la varianza explicada por las variables predictoras </a:t>
            </a:r>
            <a:endParaRPr lang="es-AR" dirty="0"/>
          </a:p>
        </p:txBody>
      </p:sp>
      <p:sp>
        <p:nvSpPr>
          <p:cNvPr id="4" name="Rectángulo 3">
            <a:extLst>
              <a:ext uri="{FF2B5EF4-FFF2-40B4-BE49-F238E27FC236}">
                <a16:creationId xmlns:a16="http://schemas.microsoft.com/office/drawing/2014/main" id="{F451986A-F49F-40A2-8D40-6FDAE9D1551C}"/>
              </a:ext>
            </a:extLst>
          </p:cNvPr>
          <p:cNvSpPr/>
          <p:nvPr/>
        </p:nvSpPr>
        <p:spPr>
          <a:xfrm>
            <a:off x="6450904" y="1660567"/>
            <a:ext cx="5273458" cy="923330"/>
          </a:xfrm>
          <a:prstGeom prst="rect">
            <a:avLst/>
          </a:prstGeom>
        </p:spPr>
        <p:txBody>
          <a:bodyPr wrap="square">
            <a:spAutoFit/>
          </a:bodyPr>
          <a:lstStyle/>
          <a:p>
            <a:r>
              <a:rPr lang="es-ES" dirty="0"/>
              <a:t>El tipo de soporte explica el 22% de la varianza de la variable largo, la dosis el 77% y la interacción entre soporte y dosis el 13% </a:t>
            </a:r>
            <a:endParaRPr lang="es-AR" dirty="0"/>
          </a:p>
        </p:txBody>
      </p:sp>
      <p:sp>
        <p:nvSpPr>
          <p:cNvPr id="5" name="Rectángulo 4">
            <a:extLst>
              <a:ext uri="{FF2B5EF4-FFF2-40B4-BE49-F238E27FC236}">
                <a16:creationId xmlns:a16="http://schemas.microsoft.com/office/drawing/2014/main" id="{E94F596E-3692-4D4B-BA63-174C9620DAB3}"/>
              </a:ext>
            </a:extLst>
          </p:cNvPr>
          <p:cNvSpPr/>
          <p:nvPr/>
        </p:nvSpPr>
        <p:spPr>
          <a:xfrm>
            <a:off x="1052185" y="2893512"/>
            <a:ext cx="4258851" cy="369332"/>
          </a:xfrm>
          <a:prstGeom prst="rect">
            <a:avLst/>
          </a:prstGeom>
        </p:spPr>
        <p:txBody>
          <a:bodyPr wrap="square">
            <a:spAutoFit/>
          </a:bodyPr>
          <a:lstStyle/>
          <a:p>
            <a:r>
              <a:rPr lang="es-ES" dirty="0"/>
              <a:t>Cumple normalidad y homocedasticidad. </a:t>
            </a:r>
            <a:endParaRPr lang="es-AR" dirty="0"/>
          </a:p>
        </p:txBody>
      </p:sp>
      <p:sp>
        <p:nvSpPr>
          <p:cNvPr id="6" name="CuadroTexto 5">
            <a:extLst>
              <a:ext uri="{FF2B5EF4-FFF2-40B4-BE49-F238E27FC236}">
                <a16:creationId xmlns:a16="http://schemas.microsoft.com/office/drawing/2014/main" id="{5A4260B0-D8DC-4EAF-B968-1C138488C83F}"/>
              </a:ext>
            </a:extLst>
          </p:cNvPr>
          <p:cNvSpPr txBox="1"/>
          <p:nvPr/>
        </p:nvSpPr>
        <p:spPr>
          <a:xfrm>
            <a:off x="1052185" y="3578582"/>
            <a:ext cx="4258851" cy="369332"/>
          </a:xfrm>
          <a:prstGeom prst="rect">
            <a:avLst/>
          </a:prstGeom>
          <a:noFill/>
          <a:ln w="28575">
            <a:solidFill>
              <a:schemeClr val="accent1"/>
            </a:solidFill>
          </a:ln>
        </p:spPr>
        <p:txBody>
          <a:bodyPr wrap="square" rtlCol="0">
            <a:spAutoFit/>
          </a:bodyPr>
          <a:lstStyle/>
          <a:p>
            <a:r>
              <a:rPr lang="es-ES" dirty="0"/>
              <a:t>Genero un nuevo modelos sin interacción</a:t>
            </a:r>
            <a:endParaRPr lang="es-AR" dirty="0"/>
          </a:p>
        </p:txBody>
      </p:sp>
      <p:sp>
        <p:nvSpPr>
          <p:cNvPr id="7" name="Rectángulo 6">
            <a:extLst>
              <a:ext uri="{FF2B5EF4-FFF2-40B4-BE49-F238E27FC236}">
                <a16:creationId xmlns:a16="http://schemas.microsoft.com/office/drawing/2014/main" id="{DC0CF050-0547-4A32-956D-AA61E3D30797}"/>
              </a:ext>
            </a:extLst>
          </p:cNvPr>
          <p:cNvSpPr/>
          <p:nvPr/>
        </p:nvSpPr>
        <p:spPr>
          <a:xfrm>
            <a:off x="1052184" y="4370840"/>
            <a:ext cx="5949865" cy="2308324"/>
          </a:xfrm>
          <a:prstGeom prst="rect">
            <a:avLst/>
          </a:prstGeom>
        </p:spPr>
        <p:txBody>
          <a:bodyPr wrap="square">
            <a:spAutoFit/>
          </a:bodyPr>
          <a:lstStyle/>
          <a:p>
            <a:r>
              <a:rPr lang="es-AR" dirty="0"/>
              <a:t> </a:t>
            </a:r>
            <a:r>
              <a:rPr lang="es-AR" dirty="0" err="1"/>
              <a:t>Df</a:t>
            </a:r>
            <a:r>
              <a:rPr lang="es-AR" dirty="0"/>
              <a:t> Sum </a:t>
            </a:r>
            <a:r>
              <a:rPr lang="es-AR" dirty="0" err="1"/>
              <a:t>Sq</a:t>
            </a:r>
            <a:r>
              <a:rPr lang="es-AR" dirty="0"/>
              <a:t> Mean </a:t>
            </a:r>
            <a:r>
              <a:rPr lang="es-AR" dirty="0" err="1"/>
              <a:t>Sq</a:t>
            </a:r>
            <a:r>
              <a:rPr lang="es-AR" dirty="0"/>
              <a:t> F </a:t>
            </a:r>
            <a:r>
              <a:rPr lang="es-AR" dirty="0" err="1"/>
              <a:t>value</a:t>
            </a:r>
            <a:r>
              <a:rPr lang="es-AR" dirty="0"/>
              <a:t>   Pr(&gt;F)    </a:t>
            </a:r>
          </a:p>
          <a:p>
            <a:r>
              <a:rPr lang="es-AR" dirty="0"/>
              <a:t>soporte      1  205.4   205.4   14.02 0.000429 ***</a:t>
            </a:r>
          </a:p>
          <a:p>
            <a:r>
              <a:rPr lang="es-AR" dirty="0"/>
              <a:t>dosis        2 2426.4  1213.2   82.81  &lt; </a:t>
            </a:r>
            <a:r>
              <a:rPr lang="es-AR" dirty="0" err="1"/>
              <a:t>2e</a:t>
            </a:r>
            <a:r>
              <a:rPr lang="es-AR" dirty="0"/>
              <a:t>-16 ***</a:t>
            </a:r>
          </a:p>
          <a:p>
            <a:r>
              <a:rPr lang="es-AR" dirty="0" err="1"/>
              <a:t>Residuals</a:t>
            </a:r>
            <a:r>
              <a:rPr lang="es-AR" dirty="0"/>
              <a:t>   56  820.4    14.7                     </a:t>
            </a:r>
          </a:p>
          <a:p>
            <a:endParaRPr lang="es-AR" dirty="0"/>
          </a:p>
          <a:p>
            <a:r>
              <a:rPr lang="es-AR" dirty="0" err="1"/>
              <a:t>eta.sq</a:t>
            </a:r>
            <a:r>
              <a:rPr lang="es-AR" dirty="0"/>
              <a:t>              </a:t>
            </a:r>
            <a:r>
              <a:rPr lang="es-AR" dirty="0" err="1"/>
              <a:t>eta.sq.part</a:t>
            </a:r>
            <a:endParaRPr lang="es-AR" dirty="0"/>
          </a:p>
          <a:p>
            <a:r>
              <a:rPr lang="es-AR" dirty="0"/>
              <a:t>soporte 0.05948365    0.2001901</a:t>
            </a:r>
          </a:p>
          <a:p>
            <a:r>
              <a:rPr lang="es-AR" dirty="0"/>
              <a:t>dosis   0.70286419       0.7473174</a:t>
            </a:r>
          </a:p>
        </p:txBody>
      </p:sp>
      <p:sp>
        <p:nvSpPr>
          <p:cNvPr id="8" name="Rectángulo 7">
            <a:extLst>
              <a:ext uri="{FF2B5EF4-FFF2-40B4-BE49-F238E27FC236}">
                <a16:creationId xmlns:a16="http://schemas.microsoft.com/office/drawing/2014/main" id="{8424E1AD-8C06-4B40-B082-ACCE98711621}"/>
              </a:ext>
            </a:extLst>
          </p:cNvPr>
          <p:cNvSpPr/>
          <p:nvPr/>
        </p:nvSpPr>
        <p:spPr>
          <a:xfrm>
            <a:off x="6450904" y="4608245"/>
            <a:ext cx="5423770" cy="646331"/>
          </a:xfrm>
          <a:prstGeom prst="rect">
            <a:avLst/>
          </a:prstGeom>
        </p:spPr>
        <p:txBody>
          <a:bodyPr wrap="square">
            <a:spAutoFit/>
          </a:bodyPr>
          <a:lstStyle/>
          <a:p>
            <a:r>
              <a:rPr lang="es-ES" dirty="0"/>
              <a:t>En este modelo el tipo de soporte explica el 20% de la varianza de la variable largo y la dosis el 74%</a:t>
            </a:r>
            <a:endParaRPr lang="es-AR" dirty="0"/>
          </a:p>
        </p:txBody>
      </p:sp>
    </p:spTree>
    <p:extLst>
      <p:ext uri="{BB962C8B-B14F-4D97-AF65-F5344CB8AC3E}">
        <p14:creationId xmlns:p14="http://schemas.microsoft.com/office/powerpoint/2010/main" val="31453725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379E8CE3-FD69-4690-8EA0-2CBC274BAAEE}"/>
              </a:ext>
            </a:extLst>
          </p:cNvPr>
          <p:cNvSpPr/>
          <p:nvPr/>
        </p:nvSpPr>
        <p:spPr>
          <a:xfrm>
            <a:off x="460806" y="1512993"/>
            <a:ext cx="4885151" cy="2308324"/>
          </a:xfrm>
          <a:prstGeom prst="rect">
            <a:avLst/>
          </a:prstGeom>
        </p:spPr>
        <p:txBody>
          <a:bodyPr wrap="square">
            <a:spAutoFit/>
          </a:bodyPr>
          <a:lstStyle/>
          <a:p>
            <a:r>
              <a:rPr lang="es-ES" b="1" dirty="0" err="1"/>
              <a:t>Funcion</a:t>
            </a:r>
            <a:r>
              <a:rPr lang="es-ES" b="1" dirty="0"/>
              <a:t> </a:t>
            </a:r>
            <a:r>
              <a:rPr lang="es-ES" b="1" dirty="0" err="1"/>
              <a:t>Turkey</a:t>
            </a:r>
            <a:r>
              <a:rPr lang="es-ES" b="1" dirty="0"/>
              <a:t>: </a:t>
            </a:r>
            <a:r>
              <a:rPr lang="es-ES" dirty="0"/>
              <a:t>compara todas las posibles combinaciones de medias de las variables y niveles. Determina cuáles son significativamente diferentes </a:t>
            </a:r>
          </a:p>
          <a:p>
            <a:endParaRPr lang="es-ES" dirty="0"/>
          </a:p>
          <a:p>
            <a:r>
              <a:rPr lang="es-ES" dirty="0"/>
              <a:t>- </a:t>
            </a:r>
            <a:r>
              <a:rPr lang="es-AR" b="1" dirty="0" err="1"/>
              <a:t>Fit</a:t>
            </a:r>
            <a:r>
              <a:rPr lang="es-AR" b="1" dirty="0"/>
              <a:t>: </a:t>
            </a:r>
            <a:r>
              <a:rPr lang="es-AR" b="1" dirty="0" err="1"/>
              <a:t>aov</a:t>
            </a:r>
            <a:r>
              <a:rPr lang="es-AR" b="1" dirty="0"/>
              <a:t>(formula = largo ~ soporte * dosis, data = datos)</a:t>
            </a:r>
          </a:p>
          <a:p>
            <a:endParaRPr lang="es-AR" dirty="0"/>
          </a:p>
          <a:p>
            <a:endParaRPr lang="es-AR" dirty="0"/>
          </a:p>
        </p:txBody>
      </p:sp>
      <p:sp>
        <p:nvSpPr>
          <p:cNvPr id="3" name="Rectángulo 2">
            <a:extLst>
              <a:ext uri="{FF2B5EF4-FFF2-40B4-BE49-F238E27FC236}">
                <a16:creationId xmlns:a16="http://schemas.microsoft.com/office/drawing/2014/main" id="{66BB35E7-ED21-48F3-9FB7-6BB2B16DDF70}"/>
              </a:ext>
            </a:extLst>
          </p:cNvPr>
          <p:cNvSpPr/>
          <p:nvPr/>
        </p:nvSpPr>
        <p:spPr>
          <a:xfrm>
            <a:off x="5674290" y="112735"/>
            <a:ext cx="6442553" cy="6186309"/>
          </a:xfrm>
          <a:prstGeom prst="rect">
            <a:avLst/>
          </a:prstGeom>
          <a:ln w="28575">
            <a:solidFill>
              <a:schemeClr val="accent1"/>
            </a:solidFill>
          </a:ln>
        </p:spPr>
        <p:txBody>
          <a:bodyPr wrap="square">
            <a:spAutoFit/>
          </a:bodyPr>
          <a:lstStyle/>
          <a:p>
            <a:r>
              <a:rPr lang="es-AR" dirty="0"/>
              <a:t>	    </a:t>
            </a:r>
            <a:r>
              <a:rPr lang="es-AR" b="1" dirty="0" err="1"/>
              <a:t>diff</a:t>
            </a:r>
            <a:r>
              <a:rPr lang="es-AR" b="1" dirty="0"/>
              <a:t>       </a:t>
            </a:r>
            <a:r>
              <a:rPr lang="es-AR" b="1" dirty="0" err="1"/>
              <a:t>lwr</a:t>
            </a:r>
            <a:r>
              <a:rPr lang="es-AR" b="1" dirty="0"/>
              <a:t>           </a:t>
            </a:r>
            <a:r>
              <a:rPr lang="es-AR" b="1" dirty="0" err="1"/>
              <a:t>upr</a:t>
            </a:r>
            <a:r>
              <a:rPr lang="es-AR" b="1" dirty="0"/>
              <a:t>        p </a:t>
            </a:r>
            <a:r>
              <a:rPr lang="es-AR" b="1" dirty="0" err="1"/>
              <a:t>adj</a:t>
            </a:r>
            <a:r>
              <a:rPr lang="es-AR" b="1" dirty="0"/>
              <a:t>	soporte</a:t>
            </a:r>
          </a:p>
          <a:p>
            <a:r>
              <a:rPr lang="es-AR" dirty="0" err="1"/>
              <a:t>VC-OJ</a:t>
            </a:r>
            <a:r>
              <a:rPr lang="es-AR" dirty="0"/>
              <a:t> -3.7 -5.579828 -1.820172 0.0002312</a:t>
            </a:r>
          </a:p>
          <a:p>
            <a:r>
              <a:rPr lang="es-AR" dirty="0"/>
              <a:t>	</a:t>
            </a:r>
            <a:r>
              <a:rPr lang="es-AR" b="1" dirty="0"/>
              <a:t>    </a:t>
            </a:r>
            <a:r>
              <a:rPr lang="es-AR" b="1" dirty="0" err="1"/>
              <a:t>diff</a:t>
            </a:r>
            <a:r>
              <a:rPr lang="es-AR" b="1" dirty="0"/>
              <a:t>        </a:t>
            </a:r>
            <a:r>
              <a:rPr lang="es-AR" b="1" dirty="0" err="1"/>
              <a:t>lwr</a:t>
            </a:r>
            <a:r>
              <a:rPr lang="es-AR" b="1" dirty="0"/>
              <a:t>             </a:t>
            </a:r>
            <a:r>
              <a:rPr lang="es-AR" b="1" dirty="0" err="1"/>
              <a:t>upr</a:t>
            </a:r>
            <a:r>
              <a:rPr lang="es-AR" b="1" dirty="0"/>
              <a:t>       p </a:t>
            </a:r>
            <a:r>
              <a:rPr lang="es-AR" b="1" dirty="0" err="1"/>
              <a:t>adj</a:t>
            </a:r>
            <a:r>
              <a:rPr lang="es-AR" b="1" dirty="0"/>
              <a:t> dosis</a:t>
            </a:r>
          </a:p>
          <a:p>
            <a:r>
              <a:rPr lang="es-AR" dirty="0"/>
              <a:t>1-0.5  9.130  6.362488 11.897512 </a:t>
            </a:r>
            <a:r>
              <a:rPr lang="es-AR" dirty="0" err="1"/>
              <a:t>0.0e+00</a:t>
            </a:r>
            <a:endParaRPr lang="es-AR" dirty="0"/>
          </a:p>
          <a:p>
            <a:r>
              <a:rPr lang="es-AR" dirty="0"/>
              <a:t>2-0.5 15.495 12.727488 18.262512 </a:t>
            </a:r>
            <a:r>
              <a:rPr lang="es-AR" dirty="0" err="1"/>
              <a:t>0.0e+00</a:t>
            </a:r>
            <a:endParaRPr lang="es-AR" dirty="0"/>
          </a:p>
          <a:p>
            <a:r>
              <a:rPr lang="es-AR" dirty="0"/>
              <a:t>2-1    6.365  3.597488  9.132512 </a:t>
            </a:r>
            <a:r>
              <a:rPr lang="es-AR" dirty="0" err="1"/>
              <a:t>2.7e</a:t>
            </a:r>
            <a:r>
              <a:rPr lang="es-AR" dirty="0"/>
              <a:t>-06</a:t>
            </a:r>
          </a:p>
          <a:p>
            <a:r>
              <a:rPr lang="es-AR" b="1" dirty="0" err="1"/>
              <a:t>soporte:dosis</a:t>
            </a:r>
            <a:r>
              <a:rPr lang="es-AR" b="1" dirty="0"/>
              <a:t>  </a:t>
            </a:r>
            <a:r>
              <a:rPr lang="es-AR" b="1" dirty="0" err="1"/>
              <a:t>diff</a:t>
            </a:r>
            <a:r>
              <a:rPr lang="es-AR" b="1" dirty="0"/>
              <a:t>        </a:t>
            </a:r>
            <a:r>
              <a:rPr lang="es-AR" b="1" dirty="0" err="1"/>
              <a:t>lwr</a:t>
            </a:r>
            <a:r>
              <a:rPr lang="es-AR" b="1" dirty="0"/>
              <a:t>        </a:t>
            </a:r>
            <a:r>
              <a:rPr lang="es-AR" b="1" dirty="0" err="1"/>
              <a:t>upr</a:t>
            </a:r>
            <a:r>
              <a:rPr lang="es-AR" b="1" dirty="0"/>
              <a:t>                   </a:t>
            </a:r>
            <a:r>
              <a:rPr lang="es-AR" b="1" dirty="0" err="1"/>
              <a:t>vp</a:t>
            </a:r>
            <a:r>
              <a:rPr lang="es-AR" b="1" dirty="0"/>
              <a:t> </a:t>
            </a:r>
            <a:r>
              <a:rPr lang="es-AR" b="1" dirty="0" err="1"/>
              <a:t>adj</a:t>
            </a:r>
            <a:r>
              <a:rPr lang="es-AR" b="1" dirty="0"/>
              <a:t>		</a:t>
            </a:r>
          </a:p>
          <a:p>
            <a:r>
              <a:rPr lang="es-AR" dirty="0" err="1"/>
              <a:t>VC:0.5-OJ:0.5</a:t>
            </a:r>
            <a:r>
              <a:rPr lang="es-AR" dirty="0"/>
              <a:t> -5.25 -10.048124  -0.4518762 	0.0242521</a:t>
            </a:r>
          </a:p>
          <a:p>
            <a:r>
              <a:rPr lang="es-AR" dirty="0" err="1"/>
              <a:t>OJ:1-OJ:0.5</a:t>
            </a:r>
            <a:r>
              <a:rPr lang="es-AR" dirty="0"/>
              <a:t>    9.47   4.671876    14.2681238 	0.0000046</a:t>
            </a:r>
          </a:p>
          <a:p>
            <a:r>
              <a:rPr lang="es-AR" dirty="0" err="1"/>
              <a:t>VC:1-OJ:0.5</a:t>
            </a:r>
            <a:r>
              <a:rPr lang="es-AR" dirty="0"/>
              <a:t>    3.54  -1.258124     8.3381238 	</a:t>
            </a:r>
            <a:r>
              <a:rPr lang="es-AR" dirty="0">
                <a:highlight>
                  <a:srgbClr val="FFFF00"/>
                </a:highlight>
              </a:rPr>
              <a:t>0.2640208</a:t>
            </a:r>
          </a:p>
          <a:p>
            <a:r>
              <a:rPr lang="es-AR" dirty="0" err="1"/>
              <a:t>OJ:2-OJ:0.5</a:t>
            </a:r>
            <a:r>
              <a:rPr lang="es-AR" dirty="0"/>
              <a:t>   12.83   8.031876 17.6281238	 	0.0000000</a:t>
            </a:r>
          </a:p>
          <a:p>
            <a:r>
              <a:rPr lang="es-AR" dirty="0" err="1"/>
              <a:t>VC:2-OJ:0.5</a:t>
            </a:r>
            <a:r>
              <a:rPr lang="es-AR" dirty="0"/>
              <a:t>   12.91   8.111876 17.7081238 		0.0000000</a:t>
            </a:r>
          </a:p>
          <a:p>
            <a:r>
              <a:rPr lang="es-AR" dirty="0" err="1"/>
              <a:t>OJ:1-VC:0.5</a:t>
            </a:r>
            <a:r>
              <a:rPr lang="es-AR" dirty="0"/>
              <a:t>   14.72   9.921876 19.5181238 		0.0000000</a:t>
            </a:r>
          </a:p>
          <a:p>
            <a:r>
              <a:rPr lang="es-AR" dirty="0" err="1"/>
              <a:t>VC:1-VC:0.5</a:t>
            </a:r>
            <a:r>
              <a:rPr lang="es-AR" dirty="0"/>
              <a:t>    8.79   3.991876 13.5881238 		0.0000210</a:t>
            </a:r>
          </a:p>
          <a:p>
            <a:r>
              <a:rPr lang="es-AR" dirty="0" err="1"/>
              <a:t>OJ:2-VC:0.5</a:t>
            </a:r>
            <a:r>
              <a:rPr lang="es-AR" dirty="0"/>
              <a:t>   18.08  13.281876 22.8781238 		0.0000000</a:t>
            </a:r>
          </a:p>
          <a:p>
            <a:r>
              <a:rPr lang="es-AR" dirty="0" err="1"/>
              <a:t>VC:2-VC:0.5</a:t>
            </a:r>
            <a:r>
              <a:rPr lang="es-AR" dirty="0"/>
              <a:t>   18.16  13.361876 22.9581238 	0.0000000</a:t>
            </a:r>
          </a:p>
          <a:p>
            <a:r>
              <a:rPr lang="es-AR" dirty="0" err="1"/>
              <a:t>VC:1-OJ:1</a:t>
            </a:r>
            <a:r>
              <a:rPr lang="es-AR" dirty="0"/>
              <a:t>     -5.93 -10.728124 -1.1318762 		0.0073930</a:t>
            </a:r>
          </a:p>
          <a:p>
            <a:r>
              <a:rPr lang="es-AR" dirty="0" err="1"/>
              <a:t>OJ:2-OJ:1</a:t>
            </a:r>
            <a:r>
              <a:rPr lang="es-AR" dirty="0"/>
              <a:t>      3.36  -1.438124  8.1581238 		</a:t>
            </a:r>
            <a:r>
              <a:rPr lang="es-AR" dirty="0">
                <a:highlight>
                  <a:srgbClr val="FFFF00"/>
                </a:highlight>
              </a:rPr>
              <a:t>0.3187361</a:t>
            </a:r>
          </a:p>
          <a:p>
            <a:r>
              <a:rPr lang="es-AR" dirty="0" err="1"/>
              <a:t>VC:2-OJ:1</a:t>
            </a:r>
            <a:r>
              <a:rPr lang="es-AR" dirty="0"/>
              <a:t>      3.44  -1.358124  8.2381238		</a:t>
            </a:r>
            <a:r>
              <a:rPr lang="es-AR" dirty="0">
                <a:highlight>
                  <a:srgbClr val="FFFF00"/>
                </a:highlight>
              </a:rPr>
              <a:t>0.2936430</a:t>
            </a:r>
          </a:p>
          <a:p>
            <a:r>
              <a:rPr lang="es-AR" dirty="0" err="1"/>
              <a:t>OJ:2-VC:1</a:t>
            </a:r>
            <a:r>
              <a:rPr lang="es-AR" dirty="0"/>
              <a:t>      9.29   4.491876 14.0881238 		0.0000069</a:t>
            </a:r>
          </a:p>
          <a:p>
            <a:r>
              <a:rPr lang="es-AR" dirty="0" err="1"/>
              <a:t>VC:2-VC:1</a:t>
            </a:r>
            <a:r>
              <a:rPr lang="es-AR" dirty="0"/>
              <a:t>      9.37   4.571876 14.1681238 		0.0000058</a:t>
            </a:r>
          </a:p>
          <a:p>
            <a:r>
              <a:rPr lang="es-AR" dirty="0" err="1"/>
              <a:t>VC:2-OJ:2</a:t>
            </a:r>
            <a:r>
              <a:rPr lang="es-AR" dirty="0"/>
              <a:t>      0.08  -4.718124  4.8781238 		</a:t>
            </a:r>
            <a:r>
              <a:rPr lang="es-AR" dirty="0">
                <a:highlight>
                  <a:srgbClr val="FFFF00"/>
                </a:highlight>
              </a:rPr>
              <a:t>1.0000000</a:t>
            </a:r>
          </a:p>
        </p:txBody>
      </p:sp>
    </p:spTree>
    <p:extLst>
      <p:ext uri="{BB962C8B-B14F-4D97-AF65-F5344CB8AC3E}">
        <p14:creationId xmlns:p14="http://schemas.microsoft.com/office/powerpoint/2010/main" val="132723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B1B8A8-CD8A-46DE-A3F3-9BCD04E28668}"/>
              </a:ext>
            </a:extLst>
          </p:cNvPr>
          <p:cNvSpPr>
            <a:spLocks noGrp="1"/>
          </p:cNvSpPr>
          <p:nvPr>
            <p:ph type="title"/>
          </p:nvPr>
        </p:nvSpPr>
        <p:spPr>
          <a:xfrm>
            <a:off x="2231135" y="964692"/>
            <a:ext cx="8491143" cy="1188720"/>
          </a:xfrm>
        </p:spPr>
        <p:txBody>
          <a:bodyPr/>
          <a:lstStyle/>
          <a:p>
            <a:r>
              <a:rPr lang="es-ES" dirty="0"/>
              <a:t>3) Regresión logística (base próstata)</a:t>
            </a:r>
            <a:endParaRPr lang="es-AR" dirty="0"/>
          </a:p>
        </p:txBody>
      </p:sp>
    </p:spTree>
    <p:extLst>
      <p:ext uri="{BB962C8B-B14F-4D97-AF65-F5344CB8AC3E}">
        <p14:creationId xmlns:p14="http://schemas.microsoft.com/office/powerpoint/2010/main" val="32218678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D76CFF-12E0-4324-A727-54BB01FB902F}"/>
              </a:ext>
            </a:extLst>
          </p:cNvPr>
          <p:cNvSpPr>
            <a:spLocks noGrp="1"/>
          </p:cNvSpPr>
          <p:nvPr>
            <p:ph type="title"/>
          </p:nvPr>
        </p:nvSpPr>
        <p:spPr>
          <a:xfrm>
            <a:off x="828993" y="391104"/>
            <a:ext cx="10973147" cy="779432"/>
          </a:xfrm>
        </p:spPr>
        <p:txBody>
          <a:bodyPr>
            <a:normAutofit fontScale="90000"/>
          </a:bodyPr>
          <a:lstStyle/>
          <a:p>
            <a:r>
              <a:rPr lang="es-ES" sz="2200" dirty="0"/>
              <a:t>3) REGRESIÓN LOGÍSTICA: predice la ocurrencia de un evento </a:t>
            </a:r>
            <a:br>
              <a:rPr lang="es-ES" sz="1600" dirty="0"/>
            </a:br>
            <a:endParaRPr lang="es-AR" sz="1600" dirty="0"/>
          </a:p>
        </p:txBody>
      </p:sp>
      <p:sp>
        <p:nvSpPr>
          <p:cNvPr id="4" name="Rectángulo 3">
            <a:extLst>
              <a:ext uri="{FF2B5EF4-FFF2-40B4-BE49-F238E27FC236}">
                <a16:creationId xmlns:a16="http://schemas.microsoft.com/office/drawing/2014/main" id="{73EF749B-7B4A-44B7-B903-CC234CF70660}"/>
              </a:ext>
            </a:extLst>
          </p:cNvPr>
          <p:cNvSpPr/>
          <p:nvPr/>
        </p:nvSpPr>
        <p:spPr>
          <a:xfrm>
            <a:off x="5571113" y="1478218"/>
            <a:ext cx="6231027" cy="2862322"/>
          </a:xfrm>
          <a:prstGeom prst="rect">
            <a:avLst/>
          </a:prstGeom>
          <a:ln w="28575">
            <a:solidFill>
              <a:srgbClr val="FFC000"/>
            </a:solidFill>
          </a:ln>
        </p:spPr>
        <p:txBody>
          <a:bodyPr wrap="square">
            <a:spAutoFit/>
          </a:bodyPr>
          <a:lstStyle/>
          <a:p>
            <a:r>
              <a:rPr lang="es-AR" dirty="0"/>
              <a:t>'</a:t>
            </a:r>
            <a:r>
              <a:rPr lang="es-AR" dirty="0" err="1"/>
              <a:t>data.frame</a:t>
            </a:r>
            <a:r>
              <a:rPr lang="es-AR" dirty="0"/>
              <a:t>':	99 </a:t>
            </a:r>
            <a:r>
              <a:rPr lang="es-AR" dirty="0" err="1"/>
              <a:t>obs</a:t>
            </a:r>
            <a:r>
              <a:rPr lang="es-AR" dirty="0"/>
              <a:t>. </a:t>
            </a:r>
            <a:r>
              <a:rPr lang="es-AR" dirty="0" err="1"/>
              <a:t>of</a:t>
            </a:r>
            <a:r>
              <a:rPr lang="es-AR" dirty="0"/>
              <a:t>  9 variables:</a:t>
            </a:r>
          </a:p>
          <a:p>
            <a:r>
              <a:rPr lang="es-AR" dirty="0"/>
              <a:t> $ </a:t>
            </a:r>
            <a:r>
              <a:rPr lang="es-AR" dirty="0" err="1"/>
              <a:t>volumen_pros</a:t>
            </a:r>
            <a:r>
              <a:rPr lang="es-AR" dirty="0"/>
              <a:t>      : </a:t>
            </a:r>
            <a:r>
              <a:rPr lang="es-AR" dirty="0" err="1"/>
              <a:t>num</a:t>
            </a:r>
            <a:r>
              <a:rPr lang="es-AR" dirty="0"/>
              <a:t>  -0.58 -0.994 -0.511 -1.204 0.751 ...</a:t>
            </a:r>
          </a:p>
          <a:p>
            <a:r>
              <a:rPr lang="es-AR" dirty="0"/>
              <a:t> $ </a:t>
            </a:r>
            <a:r>
              <a:rPr lang="es-AR" dirty="0" err="1"/>
              <a:t>peso_pros</a:t>
            </a:r>
            <a:r>
              <a:rPr lang="es-AR" dirty="0"/>
              <a:t>         : </a:t>
            </a:r>
            <a:r>
              <a:rPr lang="es-AR" dirty="0" err="1"/>
              <a:t>num</a:t>
            </a:r>
            <a:r>
              <a:rPr lang="es-AR" dirty="0"/>
              <a:t>  2.77 3.32 2.69 3.28 3.43 ...</a:t>
            </a:r>
          </a:p>
          <a:p>
            <a:r>
              <a:rPr lang="es-AR" dirty="0"/>
              <a:t> $ edad              : </a:t>
            </a:r>
            <a:r>
              <a:rPr lang="es-AR" dirty="0" err="1"/>
              <a:t>int</a:t>
            </a:r>
            <a:r>
              <a:rPr lang="es-AR" dirty="0"/>
              <a:t>  50 58 74 58 62 50 64 58 47 63 ...</a:t>
            </a:r>
          </a:p>
          <a:p>
            <a:r>
              <a:rPr lang="es-AR" dirty="0"/>
              <a:t> $ </a:t>
            </a:r>
            <a:r>
              <a:rPr lang="es-AR" dirty="0" err="1"/>
              <a:t>log_hiperp_benig</a:t>
            </a:r>
            <a:r>
              <a:rPr lang="es-AR" dirty="0"/>
              <a:t>  : </a:t>
            </a:r>
            <a:r>
              <a:rPr lang="es-AR" dirty="0" err="1"/>
              <a:t>num</a:t>
            </a:r>
            <a:r>
              <a:rPr lang="es-AR" dirty="0"/>
              <a:t>  -1.39 -1.39 -1.39 -1.39 -1.39 ...</a:t>
            </a:r>
          </a:p>
          <a:p>
            <a:r>
              <a:rPr lang="es-AR" dirty="0"/>
              <a:t> $ </a:t>
            </a:r>
            <a:r>
              <a:rPr lang="es-AR" dirty="0" err="1"/>
              <a:t>invade_vesic_semin</a:t>
            </a:r>
            <a:r>
              <a:rPr lang="es-AR" dirty="0"/>
              <a:t>: </a:t>
            </a:r>
            <a:r>
              <a:rPr lang="es-AR" dirty="0" err="1"/>
              <a:t>int</a:t>
            </a:r>
            <a:r>
              <a:rPr lang="es-AR" dirty="0"/>
              <a:t>  0 0 0 0 0 0 0 0 0 0 ...</a:t>
            </a:r>
          </a:p>
          <a:p>
            <a:r>
              <a:rPr lang="es-AR" dirty="0"/>
              <a:t> $ </a:t>
            </a:r>
            <a:r>
              <a:rPr lang="es-AR" dirty="0" err="1"/>
              <a:t>penetrac_capsular</a:t>
            </a:r>
            <a:r>
              <a:rPr lang="es-AR" dirty="0"/>
              <a:t> : </a:t>
            </a:r>
            <a:r>
              <a:rPr lang="es-AR" dirty="0" err="1"/>
              <a:t>num</a:t>
            </a:r>
            <a:r>
              <a:rPr lang="es-AR" dirty="0"/>
              <a:t>  -1.39 -1.39 -1.39 -1.39 -1.39 ...</a:t>
            </a:r>
          </a:p>
          <a:p>
            <a:r>
              <a:rPr lang="es-AR" dirty="0"/>
              <a:t> </a:t>
            </a:r>
            <a:r>
              <a:rPr lang="es-AR" dirty="0">
                <a:highlight>
                  <a:srgbClr val="FFFF00"/>
                </a:highlight>
              </a:rPr>
              <a:t>$ </a:t>
            </a:r>
            <a:r>
              <a:rPr lang="es-AR" dirty="0" err="1">
                <a:highlight>
                  <a:srgbClr val="FFFF00"/>
                </a:highlight>
              </a:rPr>
              <a:t>gleason</a:t>
            </a:r>
            <a:r>
              <a:rPr lang="es-AR" dirty="0">
                <a:highlight>
                  <a:srgbClr val="FFFF00"/>
                </a:highlight>
              </a:rPr>
              <a:t>           : </a:t>
            </a:r>
            <a:r>
              <a:rPr lang="es-AR" dirty="0" err="1">
                <a:highlight>
                  <a:srgbClr val="FFFF00"/>
                </a:highlight>
              </a:rPr>
              <a:t>int</a:t>
            </a:r>
            <a:r>
              <a:rPr lang="es-AR" dirty="0">
                <a:highlight>
                  <a:srgbClr val="FFFF00"/>
                </a:highlight>
              </a:rPr>
              <a:t>  6 6 7 6 6 6 6 6 6 6 ...</a:t>
            </a:r>
          </a:p>
          <a:p>
            <a:r>
              <a:rPr lang="es-AR" dirty="0"/>
              <a:t> $ </a:t>
            </a:r>
            <a:r>
              <a:rPr lang="es-AR" dirty="0" err="1"/>
              <a:t>porc_punt_gleas_45</a:t>
            </a:r>
            <a:r>
              <a:rPr lang="es-AR" dirty="0"/>
              <a:t>: </a:t>
            </a:r>
            <a:r>
              <a:rPr lang="es-AR" dirty="0" err="1"/>
              <a:t>int</a:t>
            </a:r>
            <a:r>
              <a:rPr lang="es-AR" dirty="0"/>
              <a:t>  0 0 20 0 0 0 0 0 0 0 ...</a:t>
            </a:r>
          </a:p>
          <a:p>
            <a:r>
              <a:rPr lang="es-AR" dirty="0"/>
              <a:t> $ </a:t>
            </a:r>
            <a:r>
              <a:rPr lang="es-AR" dirty="0" err="1"/>
              <a:t>log_psa</a:t>
            </a:r>
            <a:r>
              <a:rPr lang="es-AR" dirty="0"/>
              <a:t>           : </a:t>
            </a:r>
            <a:r>
              <a:rPr lang="es-AR" dirty="0" err="1"/>
              <a:t>num</a:t>
            </a:r>
            <a:r>
              <a:rPr lang="es-AR" dirty="0"/>
              <a:t>  -0.431 -0.163 -0.163 -0.163 0.372 ...</a:t>
            </a:r>
          </a:p>
        </p:txBody>
      </p:sp>
      <p:sp>
        <p:nvSpPr>
          <p:cNvPr id="5" name="Rectángulo 4">
            <a:extLst>
              <a:ext uri="{FF2B5EF4-FFF2-40B4-BE49-F238E27FC236}">
                <a16:creationId xmlns:a16="http://schemas.microsoft.com/office/drawing/2014/main" id="{A7E14782-231E-4493-9390-F615E086603F}"/>
              </a:ext>
            </a:extLst>
          </p:cNvPr>
          <p:cNvSpPr/>
          <p:nvPr/>
        </p:nvSpPr>
        <p:spPr>
          <a:xfrm>
            <a:off x="5571113" y="4648222"/>
            <a:ext cx="1826141" cy="369332"/>
          </a:xfrm>
          <a:prstGeom prst="rect">
            <a:avLst/>
          </a:prstGeom>
          <a:ln w="28575">
            <a:solidFill>
              <a:schemeClr val="accent1"/>
            </a:solidFill>
          </a:ln>
        </p:spPr>
        <p:txBody>
          <a:bodyPr wrap="none">
            <a:spAutoFit/>
          </a:bodyPr>
          <a:lstStyle/>
          <a:p>
            <a:r>
              <a:rPr lang="es-AR" dirty="0"/>
              <a:t>[</a:t>
            </a:r>
            <a:r>
              <a:rPr lang="es-AR" dirty="0">
                <a:highlight>
                  <a:srgbClr val="FFFF00"/>
                </a:highlight>
              </a:rPr>
              <a:t>1] "6" "7" "8" "9"</a:t>
            </a:r>
          </a:p>
        </p:txBody>
      </p:sp>
      <p:sp>
        <p:nvSpPr>
          <p:cNvPr id="6" name="Rectángulo 5">
            <a:extLst>
              <a:ext uri="{FF2B5EF4-FFF2-40B4-BE49-F238E27FC236}">
                <a16:creationId xmlns:a16="http://schemas.microsoft.com/office/drawing/2014/main" id="{C07E80E9-19B1-4E4A-BE57-47E3E6384719}"/>
              </a:ext>
            </a:extLst>
          </p:cNvPr>
          <p:cNvSpPr/>
          <p:nvPr/>
        </p:nvSpPr>
        <p:spPr>
          <a:xfrm>
            <a:off x="5571113" y="5325236"/>
            <a:ext cx="861585" cy="646331"/>
          </a:xfrm>
          <a:prstGeom prst="rect">
            <a:avLst/>
          </a:prstGeom>
          <a:ln w="28575">
            <a:solidFill>
              <a:srgbClr val="FFC000"/>
            </a:solidFill>
          </a:ln>
        </p:spPr>
        <p:txBody>
          <a:bodyPr wrap="square">
            <a:spAutoFit/>
          </a:bodyPr>
          <a:lstStyle/>
          <a:p>
            <a:r>
              <a:rPr lang="es-AR" dirty="0">
                <a:highlight>
                  <a:srgbClr val="FFFF00"/>
                </a:highlight>
              </a:rPr>
              <a:t>0  1 </a:t>
            </a:r>
          </a:p>
          <a:p>
            <a:r>
              <a:rPr lang="es-AR" dirty="0">
                <a:highlight>
                  <a:srgbClr val="FFFF00"/>
                </a:highlight>
              </a:rPr>
              <a:t>77 22</a:t>
            </a:r>
            <a:r>
              <a:rPr lang="es-AR" dirty="0"/>
              <a:t> </a:t>
            </a:r>
          </a:p>
        </p:txBody>
      </p:sp>
      <p:sp>
        <p:nvSpPr>
          <p:cNvPr id="7" name="CuadroTexto 6">
            <a:extLst>
              <a:ext uri="{FF2B5EF4-FFF2-40B4-BE49-F238E27FC236}">
                <a16:creationId xmlns:a16="http://schemas.microsoft.com/office/drawing/2014/main" id="{B9944710-E8B7-4BEE-8166-75C3DA2500CC}"/>
              </a:ext>
            </a:extLst>
          </p:cNvPr>
          <p:cNvSpPr txBox="1"/>
          <p:nvPr/>
        </p:nvSpPr>
        <p:spPr>
          <a:xfrm>
            <a:off x="828993" y="2453780"/>
            <a:ext cx="3893926" cy="2923877"/>
          </a:xfrm>
          <a:prstGeom prst="rect">
            <a:avLst/>
          </a:prstGeom>
          <a:noFill/>
        </p:spPr>
        <p:txBody>
          <a:bodyPr wrap="square" rtlCol="0" anchor="ctr">
            <a:spAutoFit/>
          </a:bodyPr>
          <a:lstStyle/>
          <a:p>
            <a:pPr marL="414900" indent="-342900">
              <a:buFont typeface="+mj-lt"/>
              <a:buAutoNum type="arabicParenR"/>
            </a:pPr>
            <a:r>
              <a:rPr lang="es-ES" dirty="0"/>
              <a:t>Analizo las variables</a:t>
            </a:r>
          </a:p>
          <a:p>
            <a:pPr marL="414900" indent="-342900">
              <a:buFont typeface="+mj-lt"/>
              <a:buAutoNum type="arabicParenR"/>
            </a:pPr>
            <a:endParaRPr lang="es-ES" dirty="0"/>
          </a:p>
          <a:p>
            <a:pPr marL="414900" indent="-342900">
              <a:buFont typeface="+mj-lt"/>
              <a:buAutoNum type="arabicParenR"/>
            </a:pPr>
            <a:r>
              <a:rPr lang="es-ES" dirty="0"/>
              <a:t>Cambio el nombre a las columnas Convierto en factor a la variable Gleason (son categorías)</a:t>
            </a:r>
          </a:p>
          <a:p>
            <a:pPr marL="414900" indent="-342900">
              <a:buFont typeface="+mj-lt"/>
              <a:buAutoNum type="arabicParenR"/>
            </a:pPr>
            <a:endParaRPr lang="es-ES" dirty="0"/>
          </a:p>
          <a:p>
            <a:pPr marL="414900" indent="-342900">
              <a:buFont typeface="+mj-lt"/>
              <a:buAutoNum type="arabicParenR"/>
            </a:pPr>
            <a:r>
              <a:rPr lang="es-ES" dirty="0"/>
              <a:t>Evalúo el desbalanceo de clase desbalanceada</a:t>
            </a:r>
          </a:p>
          <a:p>
            <a:endParaRPr lang="es-ES" sz="1600" dirty="0"/>
          </a:p>
          <a:p>
            <a:endParaRPr lang="es-ES" sz="1200" dirty="0"/>
          </a:p>
          <a:p>
            <a:endParaRPr lang="es-AR" sz="1200" dirty="0"/>
          </a:p>
        </p:txBody>
      </p:sp>
      <p:sp>
        <p:nvSpPr>
          <p:cNvPr id="8" name="Rectángulo 7">
            <a:extLst>
              <a:ext uri="{FF2B5EF4-FFF2-40B4-BE49-F238E27FC236}">
                <a16:creationId xmlns:a16="http://schemas.microsoft.com/office/drawing/2014/main" id="{2B724B52-3288-4A43-9076-91E65FEA6E22}"/>
              </a:ext>
            </a:extLst>
          </p:cNvPr>
          <p:cNvSpPr/>
          <p:nvPr/>
        </p:nvSpPr>
        <p:spPr>
          <a:xfrm>
            <a:off x="828993" y="1478218"/>
            <a:ext cx="3893925" cy="369332"/>
          </a:xfrm>
          <a:prstGeom prst="rect">
            <a:avLst/>
          </a:prstGeom>
          <a:ln w="28575">
            <a:solidFill>
              <a:srgbClr val="FFC000"/>
            </a:solidFill>
          </a:ln>
        </p:spPr>
        <p:txBody>
          <a:bodyPr wrap="square">
            <a:spAutoFit/>
          </a:bodyPr>
          <a:lstStyle/>
          <a:p>
            <a:pPr algn="ctr"/>
            <a:r>
              <a:rPr lang="es-ES" dirty="0"/>
              <a:t>Presentación de los datos</a:t>
            </a:r>
            <a:endParaRPr lang="es-AR" dirty="0"/>
          </a:p>
        </p:txBody>
      </p:sp>
    </p:spTree>
    <p:extLst>
      <p:ext uri="{BB962C8B-B14F-4D97-AF65-F5344CB8AC3E}">
        <p14:creationId xmlns:p14="http://schemas.microsoft.com/office/powerpoint/2010/main" val="33488821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2FF89F18-E3D3-4A43-A08F-DEC89BC2B799}"/>
              </a:ext>
            </a:extLst>
          </p:cNvPr>
          <p:cNvSpPr/>
          <p:nvPr/>
        </p:nvSpPr>
        <p:spPr>
          <a:xfrm>
            <a:off x="5010911" y="297712"/>
            <a:ext cx="7003879" cy="5909310"/>
          </a:xfrm>
          <a:prstGeom prst="rect">
            <a:avLst/>
          </a:prstGeom>
          <a:ln w="28575">
            <a:solidFill>
              <a:srgbClr val="FFC000"/>
            </a:solidFill>
          </a:ln>
        </p:spPr>
        <p:txBody>
          <a:bodyPr wrap="square">
            <a:spAutoFit/>
          </a:bodyPr>
          <a:lstStyle/>
          <a:p>
            <a:r>
              <a:rPr lang="es-AR" dirty="0" err="1"/>
              <a:t>glm</a:t>
            </a:r>
            <a:r>
              <a:rPr lang="es-AR" dirty="0"/>
              <a:t>(formula = </a:t>
            </a:r>
            <a:r>
              <a:rPr lang="es-AR" dirty="0" err="1"/>
              <a:t>invasion_vesicular</a:t>
            </a:r>
            <a:r>
              <a:rPr lang="es-AR" dirty="0"/>
              <a:t> ~ ., </a:t>
            </a:r>
            <a:r>
              <a:rPr lang="es-AR" dirty="0" err="1"/>
              <a:t>family</a:t>
            </a:r>
            <a:r>
              <a:rPr lang="es-AR" dirty="0"/>
              <a:t> = "binomial", data = datos)</a:t>
            </a:r>
          </a:p>
          <a:p>
            <a:endParaRPr lang="es-AR" dirty="0"/>
          </a:p>
          <a:p>
            <a:r>
              <a:rPr lang="es-AR" dirty="0" err="1"/>
              <a:t>Coefficients</a:t>
            </a:r>
            <a:r>
              <a:rPr lang="es-AR" dirty="0"/>
              <a:t>:</a:t>
            </a:r>
          </a:p>
          <a:p>
            <a:r>
              <a:rPr lang="es-AR" dirty="0"/>
              <a:t>                     </a:t>
            </a:r>
            <a:r>
              <a:rPr lang="es-AR" dirty="0" err="1"/>
              <a:t>Estimate</a:t>
            </a:r>
            <a:r>
              <a:rPr lang="es-AR" dirty="0"/>
              <a:t> </a:t>
            </a:r>
            <a:r>
              <a:rPr lang="es-AR" dirty="0" err="1"/>
              <a:t>Std</a:t>
            </a:r>
            <a:r>
              <a:rPr lang="es-AR" dirty="0"/>
              <a:t>. Error z </a:t>
            </a:r>
            <a:r>
              <a:rPr lang="es-AR" dirty="0" err="1"/>
              <a:t>value</a:t>
            </a:r>
            <a:r>
              <a:rPr lang="es-AR" dirty="0"/>
              <a:t> Pr(&gt;|z|)  </a:t>
            </a:r>
          </a:p>
          <a:p>
            <a:r>
              <a:rPr lang="es-AR" dirty="0"/>
              <a:t>(</a:t>
            </a:r>
            <a:r>
              <a:rPr lang="es-AR" dirty="0" err="1"/>
              <a:t>Intercept</a:t>
            </a:r>
            <a:r>
              <a:rPr lang="es-AR" dirty="0"/>
              <a:t>)        -</a:t>
            </a:r>
            <a:r>
              <a:rPr lang="es-AR" dirty="0" err="1"/>
              <a:t>3.002e+01</a:t>
            </a:r>
            <a:r>
              <a:rPr lang="es-AR" dirty="0"/>
              <a:t>  </a:t>
            </a:r>
            <a:r>
              <a:rPr lang="es-AR" dirty="0" err="1"/>
              <a:t>2.406e+03</a:t>
            </a:r>
            <a:r>
              <a:rPr lang="es-AR" dirty="0"/>
              <a:t>  -0.012   0.9900  </a:t>
            </a:r>
          </a:p>
          <a:p>
            <a:r>
              <a:rPr lang="es-AR" dirty="0" err="1"/>
              <a:t>volumnen</a:t>
            </a:r>
            <a:r>
              <a:rPr lang="es-AR" dirty="0"/>
              <a:t>           -</a:t>
            </a:r>
            <a:r>
              <a:rPr lang="es-AR" dirty="0" err="1"/>
              <a:t>2.328e</a:t>
            </a:r>
            <a:r>
              <a:rPr lang="es-AR" dirty="0"/>
              <a:t>-02  </a:t>
            </a:r>
            <a:r>
              <a:rPr lang="es-AR" dirty="0" err="1"/>
              <a:t>1.003e+00</a:t>
            </a:r>
            <a:r>
              <a:rPr lang="es-AR" dirty="0"/>
              <a:t>  -0.023   0.9815  </a:t>
            </a:r>
          </a:p>
          <a:p>
            <a:r>
              <a:rPr lang="es-AR" dirty="0"/>
              <a:t>peso               -</a:t>
            </a:r>
            <a:r>
              <a:rPr lang="es-AR" dirty="0" err="1"/>
              <a:t>4.635e</a:t>
            </a:r>
            <a:r>
              <a:rPr lang="es-AR" dirty="0"/>
              <a:t>-01  </a:t>
            </a:r>
            <a:r>
              <a:rPr lang="es-AR" dirty="0" err="1"/>
              <a:t>1.544e+00</a:t>
            </a:r>
            <a:r>
              <a:rPr lang="es-AR" dirty="0"/>
              <a:t>  -0.300   0.7641  </a:t>
            </a:r>
          </a:p>
          <a:p>
            <a:r>
              <a:rPr lang="es-AR" dirty="0"/>
              <a:t>edad                </a:t>
            </a:r>
            <a:r>
              <a:rPr lang="es-AR" dirty="0" err="1"/>
              <a:t>1.155e</a:t>
            </a:r>
            <a:r>
              <a:rPr lang="es-AR" dirty="0"/>
              <a:t>-01  </a:t>
            </a:r>
            <a:r>
              <a:rPr lang="es-AR" dirty="0" err="1"/>
              <a:t>8.991e</a:t>
            </a:r>
            <a:r>
              <a:rPr lang="es-AR" dirty="0"/>
              <a:t>-02   1.284   0.1991  </a:t>
            </a:r>
          </a:p>
          <a:p>
            <a:r>
              <a:rPr lang="es-AR" dirty="0" err="1"/>
              <a:t>hiperplacia</a:t>
            </a:r>
            <a:r>
              <a:rPr lang="es-AR" dirty="0"/>
              <a:t>        -</a:t>
            </a:r>
            <a:r>
              <a:rPr lang="es-AR" dirty="0" err="1"/>
              <a:t>4.811e</a:t>
            </a:r>
            <a:r>
              <a:rPr lang="es-AR" dirty="0"/>
              <a:t>-01  </a:t>
            </a:r>
            <a:r>
              <a:rPr lang="es-AR" dirty="0" err="1"/>
              <a:t>3.448e</a:t>
            </a:r>
            <a:r>
              <a:rPr lang="es-AR" dirty="0"/>
              <a:t>-01  -1.395   0.1629  </a:t>
            </a:r>
          </a:p>
          <a:p>
            <a:r>
              <a:rPr lang="es-AR" dirty="0" err="1">
                <a:highlight>
                  <a:srgbClr val="FFFF00"/>
                </a:highlight>
              </a:rPr>
              <a:t>p_capsular</a:t>
            </a:r>
            <a:r>
              <a:rPr lang="es-AR" dirty="0">
                <a:highlight>
                  <a:srgbClr val="FFFF00"/>
                </a:highlight>
              </a:rPr>
              <a:t>          </a:t>
            </a:r>
            <a:r>
              <a:rPr lang="es-AR" dirty="0" err="1">
                <a:highlight>
                  <a:srgbClr val="FFFF00"/>
                </a:highlight>
              </a:rPr>
              <a:t>1.619e+00</a:t>
            </a:r>
            <a:r>
              <a:rPr lang="es-AR" dirty="0">
                <a:highlight>
                  <a:srgbClr val="FFFF00"/>
                </a:highlight>
              </a:rPr>
              <a:t>  </a:t>
            </a:r>
            <a:r>
              <a:rPr lang="es-AR" dirty="0" err="1">
                <a:highlight>
                  <a:srgbClr val="FFFF00"/>
                </a:highlight>
              </a:rPr>
              <a:t>6.782e</a:t>
            </a:r>
            <a:r>
              <a:rPr lang="es-AR" dirty="0">
                <a:highlight>
                  <a:srgbClr val="FFFF00"/>
                </a:highlight>
              </a:rPr>
              <a:t>-01   2.387   0.0170 *</a:t>
            </a:r>
          </a:p>
          <a:p>
            <a:r>
              <a:rPr lang="es-AR" dirty="0" err="1"/>
              <a:t>gleason7</a:t>
            </a:r>
            <a:r>
              <a:rPr lang="es-AR" dirty="0"/>
              <a:t>            </a:t>
            </a:r>
            <a:r>
              <a:rPr lang="es-AR" dirty="0" err="1"/>
              <a:t>1.746e+01</a:t>
            </a:r>
            <a:r>
              <a:rPr lang="es-AR" dirty="0"/>
              <a:t>  </a:t>
            </a:r>
            <a:r>
              <a:rPr lang="es-AR" dirty="0" err="1"/>
              <a:t>2.406e+03</a:t>
            </a:r>
            <a:r>
              <a:rPr lang="es-AR" dirty="0"/>
              <a:t>   0.007   0.9942  </a:t>
            </a:r>
          </a:p>
          <a:p>
            <a:r>
              <a:rPr lang="es-AR" dirty="0" err="1"/>
              <a:t>gleason8</a:t>
            </a:r>
            <a:r>
              <a:rPr lang="es-AR" dirty="0"/>
              <a:t>           -</a:t>
            </a:r>
            <a:r>
              <a:rPr lang="es-AR" dirty="0" err="1"/>
              <a:t>4.169e+00</a:t>
            </a:r>
            <a:r>
              <a:rPr lang="es-AR" dirty="0"/>
              <a:t>  </a:t>
            </a:r>
            <a:r>
              <a:rPr lang="es-AR" dirty="0" err="1"/>
              <a:t>1.789e+04</a:t>
            </a:r>
            <a:r>
              <a:rPr lang="es-AR" dirty="0"/>
              <a:t>   0.000   0.9998  </a:t>
            </a:r>
          </a:p>
          <a:p>
            <a:r>
              <a:rPr lang="es-AR" dirty="0" err="1"/>
              <a:t>gleason9</a:t>
            </a:r>
            <a:r>
              <a:rPr lang="es-AR" dirty="0"/>
              <a:t>            </a:t>
            </a:r>
            <a:r>
              <a:rPr lang="es-AR" dirty="0" err="1"/>
              <a:t>1.667e+01</a:t>
            </a:r>
            <a:r>
              <a:rPr lang="es-AR" dirty="0"/>
              <a:t>  </a:t>
            </a:r>
            <a:r>
              <a:rPr lang="es-AR" dirty="0" err="1"/>
              <a:t>2.406e+03</a:t>
            </a:r>
            <a:r>
              <a:rPr lang="es-AR" dirty="0"/>
              <a:t>   0.007   0.9945  </a:t>
            </a:r>
          </a:p>
          <a:p>
            <a:r>
              <a:rPr lang="es-AR" dirty="0" err="1"/>
              <a:t>puntuacion_gleason</a:t>
            </a:r>
            <a:r>
              <a:rPr lang="es-AR" dirty="0"/>
              <a:t> -</a:t>
            </a:r>
            <a:r>
              <a:rPr lang="es-AR" dirty="0" err="1"/>
              <a:t>1.669e</a:t>
            </a:r>
            <a:r>
              <a:rPr lang="es-AR" dirty="0"/>
              <a:t>-02  </a:t>
            </a:r>
            <a:r>
              <a:rPr lang="es-AR" dirty="0" err="1"/>
              <a:t>2.840e</a:t>
            </a:r>
            <a:r>
              <a:rPr lang="es-AR" dirty="0"/>
              <a:t>-02  -0.588   0.5568  </a:t>
            </a:r>
          </a:p>
          <a:p>
            <a:r>
              <a:rPr lang="es-AR" dirty="0" err="1">
                <a:highlight>
                  <a:srgbClr val="FFFF00"/>
                </a:highlight>
              </a:rPr>
              <a:t>psa</a:t>
            </a:r>
            <a:r>
              <a:rPr lang="es-AR" dirty="0">
                <a:highlight>
                  <a:srgbClr val="FFFF00"/>
                </a:highlight>
              </a:rPr>
              <a:t>                 </a:t>
            </a:r>
            <a:r>
              <a:rPr lang="es-AR" dirty="0" err="1">
                <a:highlight>
                  <a:srgbClr val="FFFF00"/>
                </a:highlight>
              </a:rPr>
              <a:t>1.949e+00</a:t>
            </a:r>
            <a:r>
              <a:rPr lang="es-AR" dirty="0">
                <a:highlight>
                  <a:srgbClr val="FFFF00"/>
                </a:highlight>
              </a:rPr>
              <a:t>  </a:t>
            </a:r>
            <a:r>
              <a:rPr lang="es-AR" dirty="0" err="1">
                <a:highlight>
                  <a:srgbClr val="FFFF00"/>
                </a:highlight>
              </a:rPr>
              <a:t>8.940e</a:t>
            </a:r>
            <a:r>
              <a:rPr lang="es-AR" dirty="0">
                <a:highlight>
                  <a:srgbClr val="FFFF00"/>
                </a:highlight>
              </a:rPr>
              <a:t>-01   2.180   0.0292 *</a:t>
            </a:r>
          </a:p>
          <a:p>
            <a:r>
              <a:rPr lang="es-AR" dirty="0"/>
              <a:t>---</a:t>
            </a:r>
          </a:p>
          <a:p>
            <a:r>
              <a:rPr lang="es-AR" dirty="0" err="1"/>
              <a:t>Signif</a:t>
            </a:r>
            <a:r>
              <a:rPr lang="es-AR" dirty="0"/>
              <a:t>. </a:t>
            </a:r>
            <a:r>
              <a:rPr lang="es-AR" dirty="0" err="1"/>
              <a:t>codes</a:t>
            </a:r>
            <a:r>
              <a:rPr lang="es-AR" dirty="0"/>
              <a:t>:  0 ‘***’ 0.001 ‘**’ 0.01 ‘*’ 0.05 ‘.’ 0.1 ‘ ’ 1</a:t>
            </a:r>
          </a:p>
          <a:p>
            <a:endParaRPr lang="es-AR" dirty="0"/>
          </a:p>
          <a:p>
            <a:r>
              <a:rPr lang="es-AR" dirty="0" err="1">
                <a:highlight>
                  <a:srgbClr val="FFFF00"/>
                </a:highlight>
              </a:rPr>
              <a:t>Null</a:t>
            </a:r>
            <a:r>
              <a:rPr lang="es-AR" dirty="0">
                <a:highlight>
                  <a:srgbClr val="FFFF00"/>
                </a:highlight>
              </a:rPr>
              <a:t> </a:t>
            </a:r>
            <a:r>
              <a:rPr lang="es-AR" dirty="0" err="1">
                <a:highlight>
                  <a:srgbClr val="FFFF00"/>
                </a:highlight>
              </a:rPr>
              <a:t>deviance</a:t>
            </a:r>
            <a:r>
              <a:rPr lang="es-AR" dirty="0">
                <a:highlight>
                  <a:srgbClr val="FFFF00"/>
                </a:highlight>
              </a:rPr>
              <a:t>: 104.882  </a:t>
            </a:r>
            <a:r>
              <a:rPr lang="es-AR" dirty="0" err="1"/>
              <a:t>on</a:t>
            </a:r>
            <a:r>
              <a:rPr lang="es-AR" dirty="0"/>
              <a:t> 98  </a:t>
            </a:r>
            <a:r>
              <a:rPr lang="es-AR" dirty="0" err="1"/>
              <a:t>degrees</a:t>
            </a:r>
            <a:r>
              <a:rPr lang="es-AR" dirty="0"/>
              <a:t> </a:t>
            </a:r>
            <a:r>
              <a:rPr lang="es-AR" dirty="0" err="1"/>
              <a:t>of</a:t>
            </a:r>
            <a:r>
              <a:rPr lang="es-AR" dirty="0"/>
              <a:t> </a:t>
            </a:r>
            <a:r>
              <a:rPr lang="es-AR" dirty="0" err="1"/>
              <a:t>freedom</a:t>
            </a:r>
            <a:endParaRPr lang="es-AR" dirty="0"/>
          </a:p>
          <a:p>
            <a:r>
              <a:rPr lang="es-AR" dirty="0">
                <a:highlight>
                  <a:srgbClr val="FFFF00"/>
                </a:highlight>
              </a:rPr>
              <a:t>Residual </a:t>
            </a:r>
            <a:r>
              <a:rPr lang="es-AR" dirty="0" err="1">
                <a:highlight>
                  <a:srgbClr val="FFFF00"/>
                </a:highlight>
              </a:rPr>
              <a:t>deviance</a:t>
            </a:r>
            <a:r>
              <a:rPr lang="es-AR" dirty="0">
                <a:highlight>
                  <a:srgbClr val="FFFF00"/>
                </a:highlight>
              </a:rPr>
              <a:t>:  35.458  </a:t>
            </a:r>
            <a:r>
              <a:rPr lang="es-AR" dirty="0" err="1"/>
              <a:t>on</a:t>
            </a:r>
            <a:r>
              <a:rPr lang="es-AR" dirty="0"/>
              <a:t> 88  </a:t>
            </a:r>
            <a:r>
              <a:rPr lang="es-AR" dirty="0" err="1"/>
              <a:t>degrees</a:t>
            </a:r>
            <a:r>
              <a:rPr lang="es-AR" dirty="0"/>
              <a:t> </a:t>
            </a:r>
            <a:r>
              <a:rPr lang="es-AR" dirty="0" err="1"/>
              <a:t>of</a:t>
            </a:r>
            <a:r>
              <a:rPr lang="es-AR" dirty="0"/>
              <a:t> </a:t>
            </a:r>
            <a:r>
              <a:rPr lang="es-AR" dirty="0" err="1"/>
              <a:t>freedom</a:t>
            </a:r>
            <a:endParaRPr lang="es-AR" dirty="0"/>
          </a:p>
          <a:p>
            <a:r>
              <a:rPr lang="es-AR" dirty="0" err="1">
                <a:highlight>
                  <a:srgbClr val="FFFF00"/>
                </a:highlight>
              </a:rPr>
              <a:t>AIC</a:t>
            </a:r>
            <a:r>
              <a:rPr lang="es-AR" dirty="0">
                <a:highlight>
                  <a:srgbClr val="FFFF00"/>
                </a:highlight>
              </a:rPr>
              <a:t>: 57.458</a:t>
            </a:r>
          </a:p>
        </p:txBody>
      </p:sp>
      <p:sp>
        <p:nvSpPr>
          <p:cNvPr id="4" name="CuadroTexto 3">
            <a:extLst>
              <a:ext uri="{FF2B5EF4-FFF2-40B4-BE49-F238E27FC236}">
                <a16:creationId xmlns:a16="http://schemas.microsoft.com/office/drawing/2014/main" id="{AF723EBF-3004-4B41-89CE-F8ECFDC3748A}"/>
              </a:ext>
            </a:extLst>
          </p:cNvPr>
          <p:cNvSpPr txBox="1"/>
          <p:nvPr/>
        </p:nvSpPr>
        <p:spPr>
          <a:xfrm>
            <a:off x="460815" y="1052622"/>
            <a:ext cx="4078223" cy="3949053"/>
          </a:xfrm>
          <a:prstGeom prst="rect">
            <a:avLst/>
          </a:prstGeom>
          <a:noFill/>
        </p:spPr>
        <p:txBody>
          <a:bodyPr wrap="square" rtlCol="0">
            <a:spAutoFit/>
          </a:bodyPr>
          <a:lstStyle/>
          <a:p>
            <a:pPr marL="342900" indent="-342900">
              <a:buFont typeface="+mj-lt"/>
              <a:buAutoNum type="arabicParenR"/>
            </a:pPr>
            <a:r>
              <a:rPr lang="es-ES" dirty="0"/>
              <a:t>Construyo un primer modelo con todas las variables e identifico cuáles son las significativas: </a:t>
            </a:r>
            <a:r>
              <a:rPr lang="es-ES" dirty="0" err="1"/>
              <a:t>p_capsular</a:t>
            </a:r>
            <a:r>
              <a:rPr lang="es-ES" dirty="0"/>
              <a:t> y </a:t>
            </a:r>
            <a:r>
              <a:rPr lang="es-ES" dirty="0" err="1"/>
              <a:t>psa</a:t>
            </a:r>
            <a:endParaRPr lang="es-ES" dirty="0"/>
          </a:p>
          <a:p>
            <a:pPr marL="342900" indent="-342900">
              <a:buFont typeface="+mj-lt"/>
              <a:buAutoNum type="arabicParenR"/>
            </a:pPr>
            <a:endParaRPr lang="es-ES" dirty="0"/>
          </a:p>
          <a:p>
            <a:pPr marL="342900" indent="-342900">
              <a:buFont typeface="+mj-lt"/>
              <a:buAutoNum type="arabicParenR"/>
            </a:pPr>
            <a:r>
              <a:rPr lang="es-ES" dirty="0"/>
              <a:t>Es un buen modelo: residual </a:t>
            </a:r>
            <a:r>
              <a:rPr lang="es-ES" dirty="0" err="1"/>
              <a:t>desviance</a:t>
            </a:r>
            <a:r>
              <a:rPr lang="es-ES" dirty="0"/>
              <a:t> &lt; </a:t>
            </a:r>
            <a:r>
              <a:rPr lang="es-ES" dirty="0" err="1"/>
              <a:t>null</a:t>
            </a:r>
            <a:r>
              <a:rPr lang="es-ES" dirty="0"/>
              <a:t> </a:t>
            </a:r>
            <a:r>
              <a:rPr lang="es-ES" dirty="0" err="1"/>
              <a:t>desviance</a:t>
            </a:r>
            <a:r>
              <a:rPr lang="es-ES" dirty="0"/>
              <a:t> </a:t>
            </a:r>
          </a:p>
          <a:p>
            <a:pPr marL="342900" indent="-342900">
              <a:buFont typeface="+mj-lt"/>
              <a:buAutoNum type="arabicParenR"/>
            </a:pPr>
            <a:endParaRPr lang="es-ES" dirty="0"/>
          </a:p>
          <a:p>
            <a:pPr marL="342900" indent="-342900">
              <a:buFont typeface="+mj-lt"/>
              <a:buAutoNum type="arabicParenR"/>
            </a:pPr>
            <a:r>
              <a:rPr lang="es-ES" dirty="0" err="1"/>
              <a:t>AIC</a:t>
            </a:r>
            <a:r>
              <a:rPr lang="es-ES" dirty="0"/>
              <a:t>: es una medida de calidad del modelo, usar para comparar otros modelos</a:t>
            </a:r>
          </a:p>
          <a:p>
            <a:pPr marL="342900" indent="-342900">
              <a:buFont typeface="+mj-lt"/>
              <a:buAutoNum type="arabicParenR"/>
            </a:pPr>
            <a:endParaRPr lang="es-ES" dirty="0"/>
          </a:p>
          <a:p>
            <a:pPr marL="342900" indent="-342900">
              <a:buFont typeface="+mj-lt"/>
              <a:buAutoNum type="arabicParenR"/>
            </a:pPr>
            <a:r>
              <a:rPr lang="es-ES" dirty="0"/>
              <a:t>No figura el </a:t>
            </a:r>
            <a:r>
              <a:rPr lang="es-ES" dirty="0" err="1"/>
              <a:t>gleason6</a:t>
            </a:r>
            <a:r>
              <a:rPr lang="es-ES" dirty="0"/>
              <a:t>: se considera 0 y el resto se toman en relación a él</a:t>
            </a:r>
          </a:p>
          <a:p>
            <a:endParaRPr lang="es-ES" dirty="0"/>
          </a:p>
        </p:txBody>
      </p:sp>
      <p:sp>
        <p:nvSpPr>
          <p:cNvPr id="2" name="Rectángulo 1">
            <a:extLst>
              <a:ext uri="{FF2B5EF4-FFF2-40B4-BE49-F238E27FC236}">
                <a16:creationId xmlns:a16="http://schemas.microsoft.com/office/drawing/2014/main" id="{6A6EB574-DAAC-403B-8432-C1C6709BA718}"/>
              </a:ext>
            </a:extLst>
          </p:cNvPr>
          <p:cNvSpPr/>
          <p:nvPr/>
        </p:nvSpPr>
        <p:spPr>
          <a:xfrm>
            <a:off x="460815" y="297712"/>
            <a:ext cx="4078223" cy="369332"/>
          </a:xfrm>
          <a:prstGeom prst="rect">
            <a:avLst/>
          </a:prstGeom>
          <a:ln w="28575">
            <a:solidFill>
              <a:srgbClr val="FFC000"/>
            </a:solidFill>
          </a:ln>
        </p:spPr>
        <p:txBody>
          <a:bodyPr wrap="square">
            <a:spAutoFit/>
          </a:bodyPr>
          <a:lstStyle/>
          <a:p>
            <a:pPr algn="ctr"/>
            <a:r>
              <a:rPr lang="es-ES" dirty="0"/>
              <a:t>Análisis de un primer modelo</a:t>
            </a:r>
            <a:endParaRPr lang="es-AR" dirty="0"/>
          </a:p>
        </p:txBody>
      </p:sp>
    </p:spTree>
    <p:extLst>
      <p:ext uri="{BB962C8B-B14F-4D97-AF65-F5344CB8AC3E}">
        <p14:creationId xmlns:p14="http://schemas.microsoft.com/office/powerpoint/2010/main" val="3065063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A6AD1A-42A3-4B7A-B911-CD8DB738BA6D}"/>
              </a:ext>
            </a:extLst>
          </p:cNvPr>
          <p:cNvSpPr>
            <a:spLocks noGrp="1"/>
          </p:cNvSpPr>
          <p:nvPr>
            <p:ph type="title"/>
          </p:nvPr>
        </p:nvSpPr>
        <p:spPr>
          <a:xfrm>
            <a:off x="2231136" y="964692"/>
            <a:ext cx="7939998" cy="1188720"/>
          </a:xfrm>
        </p:spPr>
        <p:txBody>
          <a:bodyPr/>
          <a:lstStyle/>
          <a:p>
            <a:r>
              <a:rPr lang="es-ES" dirty="0"/>
              <a:t>1) Modelo lineal (base inmobiliaria)</a:t>
            </a:r>
            <a:endParaRPr lang="es-AR" dirty="0"/>
          </a:p>
        </p:txBody>
      </p:sp>
    </p:spTree>
    <p:extLst>
      <p:ext uri="{BB962C8B-B14F-4D97-AF65-F5344CB8AC3E}">
        <p14:creationId xmlns:p14="http://schemas.microsoft.com/office/powerpoint/2010/main" val="4243393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4DB2DE7D-A7D5-45B9-BD25-2C1E537495AE}"/>
              </a:ext>
            </a:extLst>
          </p:cNvPr>
          <p:cNvSpPr/>
          <p:nvPr/>
        </p:nvSpPr>
        <p:spPr>
          <a:xfrm>
            <a:off x="6096000" y="655092"/>
            <a:ext cx="5502441" cy="5632311"/>
          </a:xfrm>
          <a:prstGeom prst="rect">
            <a:avLst/>
          </a:prstGeom>
          <a:ln w="28575">
            <a:solidFill>
              <a:schemeClr val="accent1"/>
            </a:solidFill>
          </a:ln>
        </p:spPr>
        <p:txBody>
          <a:bodyPr wrap="square">
            <a:spAutoFit/>
          </a:bodyPr>
          <a:lstStyle/>
          <a:p>
            <a:r>
              <a:rPr lang="es-AR" dirty="0"/>
              <a:t>Step:  </a:t>
            </a:r>
            <a:r>
              <a:rPr lang="es-AR" dirty="0" err="1">
                <a:highlight>
                  <a:srgbClr val="FFFF00"/>
                </a:highlight>
              </a:rPr>
              <a:t>AIC</a:t>
            </a:r>
            <a:r>
              <a:rPr lang="es-AR" dirty="0">
                <a:highlight>
                  <a:srgbClr val="FFFF00"/>
                </a:highlight>
              </a:rPr>
              <a:t>=47.07</a:t>
            </a:r>
          </a:p>
          <a:p>
            <a:endParaRPr lang="es-AR" dirty="0"/>
          </a:p>
          <a:p>
            <a:r>
              <a:rPr lang="es-AR" dirty="0" err="1">
                <a:highlight>
                  <a:srgbClr val="FFFF00"/>
                </a:highlight>
              </a:rPr>
              <a:t>invasion_vesicular</a:t>
            </a:r>
            <a:r>
              <a:rPr lang="es-AR" dirty="0">
                <a:highlight>
                  <a:srgbClr val="FFFF00"/>
                </a:highlight>
              </a:rPr>
              <a:t> ~ </a:t>
            </a:r>
            <a:r>
              <a:rPr lang="es-AR" dirty="0" err="1">
                <a:highlight>
                  <a:srgbClr val="FFFF00"/>
                </a:highlight>
              </a:rPr>
              <a:t>p_capsular</a:t>
            </a:r>
            <a:r>
              <a:rPr lang="es-AR" dirty="0">
                <a:highlight>
                  <a:srgbClr val="FFFF00"/>
                </a:highlight>
              </a:rPr>
              <a:t> + </a:t>
            </a:r>
            <a:r>
              <a:rPr lang="es-AR" dirty="0" err="1">
                <a:highlight>
                  <a:srgbClr val="FFFF00"/>
                </a:highlight>
              </a:rPr>
              <a:t>psa</a:t>
            </a:r>
            <a:endParaRPr lang="es-AR" dirty="0">
              <a:highlight>
                <a:srgbClr val="FFFF00"/>
              </a:highlight>
            </a:endParaRPr>
          </a:p>
          <a:p>
            <a:endParaRPr lang="es-AR" dirty="0"/>
          </a:p>
          <a:p>
            <a:r>
              <a:rPr lang="es-AR" dirty="0"/>
              <a:t>             </a:t>
            </a:r>
            <a:r>
              <a:rPr lang="es-AR" dirty="0" err="1"/>
              <a:t>Df</a:t>
            </a:r>
            <a:r>
              <a:rPr lang="es-AR" dirty="0"/>
              <a:t> </a:t>
            </a:r>
            <a:r>
              <a:rPr lang="es-AR" dirty="0" err="1"/>
              <a:t>Deviance</a:t>
            </a:r>
            <a:r>
              <a:rPr lang="es-AR" dirty="0"/>
              <a:t>    </a:t>
            </a:r>
            <a:r>
              <a:rPr lang="es-AR" dirty="0" err="1"/>
              <a:t>AIC</a:t>
            </a:r>
            <a:endParaRPr lang="es-AR" dirty="0"/>
          </a:p>
          <a:p>
            <a:r>
              <a:rPr lang="es-AR" dirty="0"/>
              <a:t>&lt;</a:t>
            </a:r>
            <a:r>
              <a:rPr lang="es-AR" dirty="0" err="1"/>
              <a:t>none</a:t>
            </a:r>
            <a:r>
              <a:rPr lang="es-AR" dirty="0"/>
              <a:t>&gt;            41.073 47.073</a:t>
            </a:r>
          </a:p>
          <a:p>
            <a:r>
              <a:rPr lang="es-AR" dirty="0"/>
              <a:t>- </a:t>
            </a:r>
            <a:r>
              <a:rPr lang="es-AR" dirty="0" err="1"/>
              <a:t>psa</a:t>
            </a:r>
            <a:r>
              <a:rPr lang="es-AR" dirty="0"/>
              <a:t>         1   56.830 60.830</a:t>
            </a:r>
          </a:p>
          <a:p>
            <a:r>
              <a:rPr lang="es-AR" dirty="0"/>
              <a:t>- </a:t>
            </a:r>
            <a:r>
              <a:rPr lang="es-AR" dirty="0" err="1"/>
              <a:t>p_capsular</a:t>
            </a:r>
            <a:r>
              <a:rPr lang="es-AR" dirty="0"/>
              <a:t>  1   62.794 66.794</a:t>
            </a:r>
          </a:p>
          <a:p>
            <a:endParaRPr lang="es-AR" dirty="0"/>
          </a:p>
          <a:p>
            <a:r>
              <a:rPr lang="es-AR" dirty="0" err="1"/>
              <a:t>Call</a:t>
            </a:r>
            <a:r>
              <a:rPr lang="es-AR" dirty="0"/>
              <a:t>:  </a:t>
            </a:r>
            <a:r>
              <a:rPr lang="es-AR" dirty="0" err="1"/>
              <a:t>glm</a:t>
            </a:r>
            <a:r>
              <a:rPr lang="es-AR" dirty="0"/>
              <a:t>(formula = </a:t>
            </a:r>
            <a:r>
              <a:rPr lang="es-AR" dirty="0" err="1"/>
              <a:t>invasion_vesicular</a:t>
            </a:r>
            <a:r>
              <a:rPr lang="es-AR" dirty="0"/>
              <a:t> ~ </a:t>
            </a:r>
            <a:r>
              <a:rPr lang="es-AR" dirty="0" err="1"/>
              <a:t>p_capsular</a:t>
            </a:r>
            <a:r>
              <a:rPr lang="es-AR" dirty="0"/>
              <a:t> + </a:t>
            </a:r>
            <a:r>
              <a:rPr lang="es-AR" dirty="0" err="1"/>
              <a:t>psa</a:t>
            </a:r>
            <a:r>
              <a:rPr lang="es-AR" dirty="0"/>
              <a:t>, </a:t>
            </a:r>
            <a:r>
              <a:rPr lang="es-AR" dirty="0" err="1"/>
              <a:t>family</a:t>
            </a:r>
            <a:r>
              <a:rPr lang="es-AR" dirty="0"/>
              <a:t> = "binomial", </a:t>
            </a:r>
          </a:p>
          <a:p>
            <a:r>
              <a:rPr lang="es-AR" dirty="0"/>
              <a:t>    data = datos)</a:t>
            </a:r>
          </a:p>
          <a:p>
            <a:endParaRPr lang="es-AR" dirty="0"/>
          </a:p>
          <a:p>
            <a:r>
              <a:rPr lang="es-AR" dirty="0" err="1"/>
              <a:t>Coefficients</a:t>
            </a:r>
            <a:r>
              <a:rPr lang="es-AR" dirty="0"/>
              <a:t>:</a:t>
            </a:r>
          </a:p>
          <a:p>
            <a:r>
              <a:rPr lang="es-AR" dirty="0"/>
              <a:t>(</a:t>
            </a:r>
            <a:r>
              <a:rPr lang="es-AR" dirty="0" err="1"/>
              <a:t>Intercept</a:t>
            </a:r>
            <a:r>
              <a:rPr lang="es-AR" dirty="0"/>
              <a:t>)   </a:t>
            </a:r>
            <a:r>
              <a:rPr lang="es-AR" dirty="0" err="1"/>
              <a:t>p_capsular</a:t>
            </a:r>
            <a:r>
              <a:rPr lang="es-AR" dirty="0"/>
              <a:t>          </a:t>
            </a:r>
            <a:r>
              <a:rPr lang="es-AR" dirty="0" err="1"/>
              <a:t>psa</a:t>
            </a:r>
            <a:r>
              <a:rPr lang="es-AR" dirty="0"/>
              <a:t>  </a:t>
            </a:r>
          </a:p>
          <a:p>
            <a:r>
              <a:rPr lang="es-AR" dirty="0"/>
              <a:t>     -8.520        1.367        2.216  </a:t>
            </a:r>
          </a:p>
          <a:p>
            <a:endParaRPr lang="es-AR" dirty="0"/>
          </a:p>
          <a:p>
            <a:r>
              <a:rPr lang="es-AR" dirty="0" err="1"/>
              <a:t>Degrees</a:t>
            </a:r>
            <a:r>
              <a:rPr lang="es-AR" dirty="0"/>
              <a:t> </a:t>
            </a:r>
            <a:r>
              <a:rPr lang="es-AR" dirty="0" err="1"/>
              <a:t>of</a:t>
            </a:r>
            <a:r>
              <a:rPr lang="es-AR" dirty="0"/>
              <a:t> </a:t>
            </a:r>
            <a:r>
              <a:rPr lang="es-AR" dirty="0" err="1"/>
              <a:t>Freedom</a:t>
            </a:r>
            <a:r>
              <a:rPr lang="es-AR" dirty="0"/>
              <a:t>: 98 Total (i.e. </a:t>
            </a:r>
            <a:r>
              <a:rPr lang="es-AR" dirty="0" err="1"/>
              <a:t>Null</a:t>
            </a:r>
            <a:r>
              <a:rPr lang="es-AR" dirty="0"/>
              <a:t>);  96 Residual</a:t>
            </a:r>
          </a:p>
          <a:p>
            <a:r>
              <a:rPr lang="es-AR" dirty="0" err="1"/>
              <a:t>Null</a:t>
            </a:r>
            <a:r>
              <a:rPr lang="es-AR" dirty="0"/>
              <a:t> </a:t>
            </a:r>
            <a:r>
              <a:rPr lang="es-AR" dirty="0" err="1"/>
              <a:t>Deviance</a:t>
            </a:r>
            <a:r>
              <a:rPr lang="es-AR" dirty="0"/>
              <a:t>:	    104.9 </a:t>
            </a:r>
          </a:p>
          <a:p>
            <a:r>
              <a:rPr lang="es-AR" dirty="0"/>
              <a:t>Residual </a:t>
            </a:r>
            <a:r>
              <a:rPr lang="es-AR" dirty="0" err="1"/>
              <a:t>Deviance</a:t>
            </a:r>
            <a:r>
              <a:rPr lang="es-AR" dirty="0"/>
              <a:t>: 41.07 	</a:t>
            </a:r>
            <a:r>
              <a:rPr lang="es-AR" dirty="0" err="1"/>
              <a:t>AIC</a:t>
            </a:r>
            <a:r>
              <a:rPr lang="es-AR" dirty="0"/>
              <a:t>: 47.07</a:t>
            </a:r>
          </a:p>
        </p:txBody>
      </p:sp>
      <p:sp>
        <p:nvSpPr>
          <p:cNvPr id="4" name="CuadroTexto 3">
            <a:extLst>
              <a:ext uri="{FF2B5EF4-FFF2-40B4-BE49-F238E27FC236}">
                <a16:creationId xmlns:a16="http://schemas.microsoft.com/office/drawing/2014/main" id="{76ADD46A-7FC6-4E7E-939A-CD81012B4C28}"/>
              </a:ext>
            </a:extLst>
          </p:cNvPr>
          <p:cNvSpPr txBox="1"/>
          <p:nvPr/>
        </p:nvSpPr>
        <p:spPr>
          <a:xfrm>
            <a:off x="1054100" y="1597526"/>
            <a:ext cx="4403558" cy="3416320"/>
          </a:xfrm>
          <a:prstGeom prst="rect">
            <a:avLst/>
          </a:prstGeom>
          <a:noFill/>
        </p:spPr>
        <p:txBody>
          <a:bodyPr wrap="square" rtlCol="0">
            <a:spAutoFit/>
          </a:bodyPr>
          <a:lstStyle/>
          <a:p>
            <a:r>
              <a:rPr lang="es-ES" dirty="0"/>
              <a:t>1) Selección de variables. Utilizo 2 funciones distintas:</a:t>
            </a:r>
          </a:p>
          <a:p>
            <a:pPr marL="800100" lvl="1" indent="-342900">
              <a:buFont typeface="Arial" panose="020B0604020202020204" pitchFamily="34" charset="0"/>
              <a:buChar char="•"/>
            </a:pPr>
            <a:r>
              <a:rPr lang="es-ES" dirty="0"/>
              <a:t>“step”: calcula el </a:t>
            </a:r>
            <a:r>
              <a:rPr lang="es-ES" dirty="0" err="1"/>
              <a:t>AIC</a:t>
            </a:r>
            <a:r>
              <a:rPr lang="es-ES" dirty="0"/>
              <a:t> de todos los posibles modelos </a:t>
            </a:r>
          </a:p>
          <a:p>
            <a:pPr marL="800100" lvl="1" indent="-342900">
              <a:buFont typeface="Arial" panose="020B0604020202020204" pitchFamily="34" charset="0"/>
              <a:buChar char="•"/>
            </a:pPr>
            <a:r>
              <a:rPr lang="es-AR" dirty="0" err="1"/>
              <a:t>regsubsets</a:t>
            </a:r>
            <a:r>
              <a:rPr lang="es-AR" dirty="0"/>
              <a:t>”: selecciona las variables según la cantidad a considerar, considera </a:t>
            </a:r>
            <a:r>
              <a:rPr lang="es-AR" dirty="0" err="1"/>
              <a:t>R²ajustado</a:t>
            </a:r>
            <a:r>
              <a:rPr lang="es-AR" dirty="0"/>
              <a:t>. Calculo </a:t>
            </a:r>
            <a:r>
              <a:rPr lang="es-AR" dirty="0" err="1"/>
              <a:t>AIC</a:t>
            </a:r>
            <a:r>
              <a:rPr lang="es-AR" dirty="0"/>
              <a:t> para este modelo</a:t>
            </a:r>
          </a:p>
          <a:p>
            <a:endParaRPr lang="es-AR" dirty="0"/>
          </a:p>
          <a:p>
            <a:r>
              <a:rPr lang="es-ES" dirty="0"/>
              <a:t>2) S</a:t>
            </a:r>
            <a:r>
              <a:rPr lang="es-AR" dirty="0" err="1"/>
              <a:t>eleciono</a:t>
            </a:r>
            <a:r>
              <a:rPr lang="es-AR" dirty="0"/>
              <a:t> el modelo con menor valor de  </a:t>
            </a:r>
            <a:r>
              <a:rPr lang="es-AR" dirty="0" err="1"/>
              <a:t>AIC</a:t>
            </a:r>
            <a:endParaRPr lang="es-AR" dirty="0"/>
          </a:p>
          <a:p>
            <a:endParaRPr lang="es-AR" dirty="0"/>
          </a:p>
        </p:txBody>
      </p:sp>
      <p:sp>
        <p:nvSpPr>
          <p:cNvPr id="5" name="Rectángulo 4">
            <a:extLst>
              <a:ext uri="{FF2B5EF4-FFF2-40B4-BE49-F238E27FC236}">
                <a16:creationId xmlns:a16="http://schemas.microsoft.com/office/drawing/2014/main" id="{AE774E12-C6F4-4FC0-9F05-40B8EE474954}"/>
              </a:ext>
            </a:extLst>
          </p:cNvPr>
          <p:cNvSpPr/>
          <p:nvPr/>
        </p:nvSpPr>
        <p:spPr>
          <a:xfrm>
            <a:off x="1054100" y="655090"/>
            <a:ext cx="4403558" cy="369332"/>
          </a:xfrm>
          <a:prstGeom prst="rect">
            <a:avLst/>
          </a:prstGeom>
          <a:ln w="28575">
            <a:solidFill>
              <a:schemeClr val="accent1"/>
            </a:solidFill>
          </a:ln>
        </p:spPr>
        <p:txBody>
          <a:bodyPr wrap="square">
            <a:spAutoFit/>
          </a:bodyPr>
          <a:lstStyle/>
          <a:p>
            <a:pPr algn="ctr"/>
            <a:r>
              <a:rPr lang="es-ES" dirty="0"/>
              <a:t>Selección de variables </a:t>
            </a:r>
            <a:endParaRPr lang="es-AR" dirty="0"/>
          </a:p>
        </p:txBody>
      </p:sp>
    </p:spTree>
    <p:extLst>
      <p:ext uri="{BB962C8B-B14F-4D97-AF65-F5344CB8AC3E}">
        <p14:creationId xmlns:p14="http://schemas.microsoft.com/office/powerpoint/2010/main" val="28335112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815DC616-65F6-459C-9B24-88D3C0105A91}"/>
              </a:ext>
            </a:extLst>
          </p:cNvPr>
          <p:cNvSpPr/>
          <p:nvPr/>
        </p:nvSpPr>
        <p:spPr>
          <a:xfrm>
            <a:off x="549828" y="1052623"/>
            <a:ext cx="5096619" cy="1200329"/>
          </a:xfrm>
          <a:prstGeom prst="rect">
            <a:avLst/>
          </a:prstGeom>
        </p:spPr>
        <p:txBody>
          <a:bodyPr wrap="square">
            <a:spAutoFit/>
          </a:bodyPr>
          <a:lstStyle/>
          <a:p>
            <a:r>
              <a:rPr lang="es-ES" dirty="0" err="1"/>
              <a:t>H0</a:t>
            </a:r>
            <a:r>
              <a:rPr lang="es-ES" dirty="0"/>
              <a:t>: no hay diferencias significativas entre los valores observados y los esperados </a:t>
            </a:r>
          </a:p>
          <a:p>
            <a:r>
              <a:rPr lang="en-US" dirty="0">
                <a:highlight>
                  <a:srgbClr val="FFFF00"/>
                </a:highlight>
              </a:rPr>
              <a:t>p-value = 0.9765 &gt; 0.05 </a:t>
            </a:r>
          </a:p>
          <a:p>
            <a:r>
              <a:rPr lang="en-US" dirty="0" err="1"/>
              <a:t>Concluimos</a:t>
            </a:r>
            <a:r>
              <a:rPr lang="en-US" dirty="0"/>
              <a:t> que el </a:t>
            </a:r>
            <a:r>
              <a:rPr lang="en-US" dirty="0" err="1"/>
              <a:t>modelo</a:t>
            </a:r>
            <a:r>
              <a:rPr lang="en-US" dirty="0"/>
              <a:t> </a:t>
            </a:r>
            <a:r>
              <a:rPr lang="en-US" dirty="0" err="1"/>
              <a:t>ajusta</a:t>
            </a:r>
            <a:r>
              <a:rPr lang="en-US" dirty="0"/>
              <a:t> bien</a:t>
            </a:r>
          </a:p>
        </p:txBody>
      </p:sp>
      <p:pic>
        <p:nvPicPr>
          <p:cNvPr id="5" name="Imagen 4">
            <a:extLst>
              <a:ext uri="{FF2B5EF4-FFF2-40B4-BE49-F238E27FC236}">
                <a16:creationId xmlns:a16="http://schemas.microsoft.com/office/drawing/2014/main" id="{7CFB6CD0-756A-4960-8406-172B6A8162B1}"/>
              </a:ext>
            </a:extLst>
          </p:cNvPr>
          <p:cNvPicPr>
            <a:picLocks noChangeAspect="1"/>
          </p:cNvPicPr>
          <p:nvPr/>
        </p:nvPicPr>
        <p:blipFill>
          <a:blip r:embed="rId3"/>
          <a:stretch>
            <a:fillRect/>
          </a:stretch>
        </p:blipFill>
        <p:spPr>
          <a:xfrm>
            <a:off x="6096000" y="1320681"/>
            <a:ext cx="5738037" cy="3542183"/>
          </a:xfrm>
          <a:prstGeom prst="rect">
            <a:avLst/>
          </a:prstGeom>
          <a:ln w="28575">
            <a:solidFill>
              <a:schemeClr val="accent1"/>
            </a:solidFill>
          </a:ln>
        </p:spPr>
      </p:pic>
      <p:sp>
        <p:nvSpPr>
          <p:cNvPr id="6" name="Rectángulo 5">
            <a:extLst>
              <a:ext uri="{FF2B5EF4-FFF2-40B4-BE49-F238E27FC236}">
                <a16:creationId xmlns:a16="http://schemas.microsoft.com/office/drawing/2014/main" id="{4811E31B-943B-47F3-881D-A592BBAF7B97}"/>
              </a:ext>
            </a:extLst>
          </p:cNvPr>
          <p:cNvSpPr/>
          <p:nvPr/>
        </p:nvSpPr>
        <p:spPr>
          <a:xfrm>
            <a:off x="549828" y="3360944"/>
            <a:ext cx="5096619" cy="2308324"/>
          </a:xfrm>
          <a:prstGeom prst="rect">
            <a:avLst/>
          </a:prstGeom>
        </p:spPr>
        <p:txBody>
          <a:bodyPr wrap="square">
            <a:spAutoFit/>
          </a:bodyPr>
          <a:lstStyle/>
          <a:p>
            <a:r>
              <a:rPr lang="pt-BR" dirty="0"/>
              <a:t>Coeficientes </a:t>
            </a:r>
            <a:r>
              <a:rPr lang="pt-BR" dirty="0" err="1"/>
              <a:t>del</a:t>
            </a:r>
            <a:r>
              <a:rPr lang="pt-BR" dirty="0"/>
              <a:t> modelo</a:t>
            </a:r>
          </a:p>
          <a:p>
            <a:r>
              <a:rPr lang="pt-BR" dirty="0"/>
              <a:t>(</a:t>
            </a:r>
            <a:r>
              <a:rPr lang="pt-BR" dirty="0" err="1"/>
              <a:t>Intercept</a:t>
            </a:r>
            <a:r>
              <a:rPr lang="pt-BR" dirty="0"/>
              <a:t>)        </a:t>
            </a:r>
            <a:r>
              <a:rPr lang="pt-BR" dirty="0" err="1"/>
              <a:t>p_capsular</a:t>
            </a:r>
            <a:r>
              <a:rPr lang="pt-BR" dirty="0"/>
              <a:t>      </a:t>
            </a:r>
            <a:r>
              <a:rPr lang="pt-BR" dirty="0" err="1"/>
              <a:t>psa</a:t>
            </a:r>
            <a:r>
              <a:rPr lang="pt-BR" dirty="0"/>
              <a:t> </a:t>
            </a:r>
          </a:p>
          <a:p>
            <a:r>
              <a:rPr lang="pt-BR" dirty="0"/>
              <a:t>  -8.571123       2.190116       1.962967 </a:t>
            </a:r>
          </a:p>
          <a:p>
            <a:endParaRPr lang="pt-BR" dirty="0"/>
          </a:p>
          <a:p>
            <a:r>
              <a:rPr lang="pt-BR" dirty="0"/>
              <a:t>Coeficientes </a:t>
            </a:r>
            <a:r>
              <a:rPr lang="pt-BR" dirty="0" err="1"/>
              <a:t>del</a:t>
            </a:r>
            <a:r>
              <a:rPr lang="pt-BR" dirty="0"/>
              <a:t> modelo em términos de </a:t>
            </a:r>
            <a:r>
              <a:rPr lang="pt-BR" dirty="0" err="1"/>
              <a:t>odds</a:t>
            </a:r>
            <a:r>
              <a:rPr lang="pt-BR" dirty="0"/>
              <a:t> </a:t>
            </a:r>
            <a:r>
              <a:rPr lang="pt-BR" dirty="0" err="1"/>
              <a:t>ratio</a:t>
            </a:r>
            <a:r>
              <a:rPr lang="pt-BR" dirty="0"/>
              <a:t> </a:t>
            </a:r>
            <a:r>
              <a:rPr lang="pt-BR" dirty="0" err="1"/>
              <a:t>exponenciales</a:t>
            </a:r>
            <a:endParaRPr lang="pt-BR" dirty="0"/>
          </a:p>
          <a:p>
            <a:r>
              <a:rPr lang="pt-BR" dirty="0"/>
              <a:t> (</a:t>
            </a:r>
            <a:r>
              <a:rPr lang="pt-BR" dirty="0" err="1"/>
              <a:t>Intercept</a:t>
            </a:r>
            <a:r>
              <a:rPr lang="pt-BR" dirty="0"/>
              <a:t>)       </a:t>
            </a:r>
            <a:r>
              <a:rPr lang="pt-BR" dirty="0" err="1"/>
              <a:t>p_capsular</a:t>
            </a:r>
            <a:r>
              <a:rPr lang="pt-BR" dirty="0"/>
              <a:t>          </a:t>
            </a:r>
            <a:r>
              <a:rPr lang="pt-BR" dirty="0" err="1"/>
              <a:t>psa</a:t>
            </a:r>
            <a:r>
              <a:rPr lang="pt-BR" dirty="0"/>
              <a:t> </a:t>
            </a:r>
          </a:p>
          <a:p>
            <a:r>
              <a:rPr lang="pt-BR" dirty="0">
                <a:highlight>
                  <a:srgbClr val="FFFF00"/>
                </a:highlight>
              </a:rPr>
              <a:t>0.0001894998   8.9362514296     7.1204187661 </a:t>
            </a:r>
            <a:endParaRPr lang="es-AR" dirty="0">
              <a:highlight>
                <a:srgbClr val="FFFF00"/>
              </a:highlight>
            </a:endParaRPr>
          </a:p>
        </p:txBody>
      </p:sp>
      <p:sp>
        <p:nvSpPr>
          <p:cNvPr id="8" name="CuadroTexto 7">
            <a:extLst>
              <a:ext uri="{FF2B5EF4-FFF2-40B4-BE49-F238E27FC236}">
                <a16:creationId xmlns:a16="http://schemas.microsoft.com/office/drawing/2014/main" id="{73503695-1875-4FE1-A8D0-D220DF75460A}"/>
              </a:ext>
            </a:extLst>
          </p:cNvPr>
          <p:cNvSpPr txBox="1"/>
          <p:nvPr/>
        </p:nvSpPr>
        <p:spPr>
          <a:xfrm>
            <a:off x="549828" y="499730"/>
            <a:ext cx="4925939" cy="372140"/>
          </a:xfrm>
          <a:prstGeom prst="rect">
            <a:avLst/>
          </a:prstGeom>
          <a:noFill/>
          <a:ln w="28575">
            <a:solidFill>
              <a:schemeClr val="accent1"/>
            </a:solidFill>
          </a:ln>
        </p:spPr>
        <p:txBody>
          <a:bodyPr wrap="square" rtlCol="0">
            <a:spAutoFit/>
          </a:bodyPr>
          <a:lstStyle/>
          <a:p>
            <a:pPr algn="ctr"/>
            <a:r>
              <a:rPr lang="es-ES" dirty="0"/>
              <a:t>Bondad del modelo: test </a:t>
            </a:r>
            <a:r>
              <a:rPr lang="es-ES" dirty="0" err="1"/>
              <a:t>Hosmer-Lemeshow</a:t>
            </a:r>
            <a:endParaRPr lang="es-AR" dirty="0"/>
          </a:p>
        </p:txBody>
      </p:sp>
      <p:sp>
        <p:nvSpPr>
          <p:cNvPr id="9" name="CuadroTexto 8">
            <a:extLst>
              <a:ext uri="{FF2B5EF4-FFF2-40B4-BE49-F238E27FC236}">
                <a16:creationId xmlns:a16="http://schemas.microsoft.com/office/drawing/2014/main" id="{88FDC7BA-FF11-42B1-953B-96388B5D7DF9}"/>
              </a:ext>
            </a:extLst>
          </p:cNvPr>
          <p:cNvSpPr txBox="1"/>
          <p:nvPr/>
        </p:nvSpPr>
        <p:spPr>
          <a:xfrm>
            <a:off x="595423" y="2622282"/>
            <a:ext cx="4880344" cy="369332"/>
          </a:xfrm>
          <a:prstGeom prst="rect">
            <a:avLst/>
          </a:prstGeom>
          <a:noFill/>
          <a:ln w="28575">
            <a:solidFill>
              <a:schemeClr val="accent1"/>
            </a:solidFill>
          </a:ln>
        </p:spPr>
        <p:txBody>
          <a:bodyPr wrap="square" rtlCol="0">
            <a:spAutoFit/>
          </a:bodyPr>
          <a:lstStyle/>
          <a:p>
            <a:pPr algn="ctr"/>
            <a:r>
              <a:rPr lang="es-ES" dirty="0"/>
              <a:t>Análisis de los coeficientes </a:t>
            </a:r>
            <a:endParaRPr lang="es-AR" dirty="0"/>
          </a:p>
        </p:txBody>
      </p:sp>
      <p:sp>
        <p:nvSpPr>
          <p:cNvPr id="12" name="CuadroTexto 11">
            <a:extLst>
              <a:ext uri="{FF2B5EF4-FFF2-40B4-BE49-F238E27FC236}">
                <a16:creationId xmlns:a16="http://schemas.microsoft.com/office/drawing/2014/main" id="{3E84FFDF-8855-4A21-88E7-9199A4B7ED16}"/>
              </a:ext>
            </a:extLst>
          </p:cNvPr>
          <p:cNvSpPr txBox="1"/>
          <p:nvPr/>
        </p:nvSpPr>
        <p:spPr>
          <a:xfrm>
            <a:off x="6095999" y="496922"/>
            <a:ext cx="5738037" cy="369332"/>
          </a:xfrm>
          <a:prstGeom prst="rect">
            <a:avLst/>
          </a:prstGeom>
          <a:noFill/>
          <a:ln w="28575">
            <a:solidFill>
              <a:schemeClr val="accent1"/>
            </a:solidFill>
          </a:ln>
        </p:spPr>
        <p:txBody>
          <a:bodyPr wrap="square" rtlCol="0">
            <a:spAutoFit/>
          </a:bodyPr>
          <a:lstStyle/>
          <a:p>
            <a:pPr algn="ctr"/>
            <a:r>
              <a:rPr lang="es-ES" dirty="0"/>
              <a:t>Gráfico de las variables </a:t>
            </a:r>
            <a:r>
              <a:rPr lang="es-ES" dirty="0" err="1"/>
              <a:t>psa</a:t>
            </a:r>
            <a:r>
              <a:rPr lang="es-ES" dirty="0"/>
              <a:t> y </a:t>
            </a:r>
            <a:r>
              <a:rPr lang="es-ES" dirty="0" err="1"/>
              <a:t>p_capsular</a:t>
            </a:r>
            <a:endParaRPr lang="es-ES" dirty="0"/>
          </a:p>
        </p:txBody>
      </p:sp>
    </p:spTree>
    <p:extLst>
      <p:ext uri="{BB962C8B-B14F-4D97-AF65-F5344CB8AC3E}">
        <p14:creationId xmlns:p14="http://schemas.microsoft.com/office/powerpoint/2010/main" val="6583946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6C9BDB54-ED49-41C3-9CD8-13F51C989C7A}"/>
              </a:ext>
            </a:extLst>
          </p:cNvPr>
          <p:cNvPicPr>
            <a:picLocks noChangeAspect="1"/>
          </p:cNvPicPr>
          <p:nvPr/>
        </p:nvPicPr>
        <p:blipFill>
          <a:blip r:embed="rId3"/>
          <a:stretch>
            <a:fillRect/>
          </a:stretch>
        </p:blipFill>
        <p:spPr>
          <a:xfrm>
            <a:off x="5920046" y="284868"/>
            <a:ext cx="6071766" cy="3754256"/>
          </a:xfrm>
          <a:prstGeom prst="rect">
            <a:avLst/>
          </a:prstGeom>
          <a:ln w="28575">
            <a:solidFill>
              <a:schemeClr val="accent1"/>
            </a:solidFill>
          </a:ln>
        </p:spPr>
      </p:pic>
      <p:sp>
        <p:nvSpPr>
          <p:cNvPr id="3" name="Rectángulo 2">
            <a:extLst>
              <a:ext uri="{FF2B5EF4-FFF2-40B4-BE49-F238E27FC236}">
                <a16:creationId xmlns:a16="http://schemas.microsoft.com/office/drawing/2014/main" id="{A9E3743A-FCCA-4C8E-9EF9-76688B343BE8}"/>
              </a:ext>
            </a:extLst>
          </p:cNvPr>
          <p:cNvSpPr/>
          <p:nvPr/>
        </p:nvSpPr>
        <p:spPr>
          <a:xfrm>
            <a:off x="765543" y="4433777"/>
            <a:ext cx="3689499" cy="2052591"/>
          </a:xfrm>
          <a:prstGeom prst="rect">
            <a:avLst/>
          </a:prstGeom>
        </p:spPr>
        <p:txBody>
          <a:bodyPr wrap="square">
            <a:spAutoFit/>
          </a:bodyPr>
          <a:lstStyle/>
          <a:p>
            <a:r>
              <a:rPr lang="es-ES" dirty="0"/>
              <a:t>                      predicciones</a:t>
            </a:r>
          </a:p>
          <a:p>
            <a:r>
              <a:rPr lang="es-ES" dirty="0"/>
              <a:t>observaciones      0       1</a:t>
            </a:r>
          </a:p>
          <a:p>
            <a:r>
              <a:rPr lang="es-ES" dirty="0"/>
              <a:t>               0         13       2</a:t>
            </a:r>
          </a:p>
          <a:p>
            <a:r>
              <a:rPr lang="es-ES" dirty="0"/>
              <a:t>               1          2        3 </a:t>
            </a:r>
          </a:p>
          <a:p>
            <a:endParaRPr lang="es-ES" dirty="0"/>
          </a:p>
          <a:p>
            <a:endParaRPr lang="es-ES" dirty="0"/>
          </a:p>
          <a:p>
            <a:r>
              <a:rPr lang="es-ES" dirty="0" err="1">
                <a:highlight>
                  <a:srgbClr val="FFFF00"/>
                </a:highlight>
              </a:rPr>
              <a:t>F1</a:t>
            </a:r>
            <a:r>
              <a:rPr lang="es-ES" dirty="0">
                <a:highlight>
                  <a:srgbClr val="FFFF00"/>
                </a:highlight>
              </a:rPr>
              <a:t>-score: 2*P*R/(</a:t>
            </a:r>
            <a:r>
              <a:rPr lang="es-ES" dirty="0" err="1">
                <a:highlight>
                  <a:srgbClr val="FFFF00"/>
                </a:highlight>
              </a:rPr>
              <a:t>P+R</a:t>
            </a:r>
            <a:r>
              <a:rPr lang="es-ES" dirty="0">
                <a:highlight>
                  <a:srgbClr val="FFFF00"/>
                </a:highlight>
              </a:rPr>
              <a:t>)</a:t>
            </a:r>
            <a:endParaRPr lang="es-AR" dirty="0">
              <a:highlight>
                <a:srgbClr val="FFFF00"/>
              </a:highlight>
            </a:endParaRPr>
          </a:p>
        </p:txBody>
      </p:sp>
      <p:sp>
        <p:nvSpPr>
          <p:cNvPr id="4" name="Rectángulo 3">
            <a:extLst>
              <a:ext uri="{FF2B5EF4-FFF2-40B4-BE49-F238E27FC236}">
                <a16:creationId xmlns:a16="http://schemas.microsoft.com/office/drawing/2014/main" id="{ADA675FB-788E-430E-A9D9-B6E9960F54B9}"/>
              </a:ext>
            </a:extLst>
          </p:cNvPr>
          <p:cNvSpPr/>
          <p:nvPr/>
        </p:nvSpPr>
        <p:spPr>
          <a:xfrm>
            <a:off x="5920046" y="4604232"/>
            <a:ext cx="6071766" cy="1754326"/>
          </a:xfrm>
          <a:prstGeom prst="rect">
            <a:avLst/>
          </a:prstGeom>
        </p:spPr>
        <p:txBody>
          <a:bodyPr wrap="square">
            <a:spAutoFit/>
          </a:bodyPr>
          <a:lstStyle/>
          <a:p>
            <a:r>
              <a:rPr lang="es-AR" dirty="0" err="1"/>
              <a:t>Precision</a:t>
            </a:r>
            <a:r>
              <a:rPr lang="es-AR" dirty="0"/>
              <a:t>:  0.6 </a:t>
            </a:r>
          </a:p>
          <a:p>
            <a:r>
              <a:rPr lang="es-AR" dirty="0" err="1"/>
              <a:t>Recall</a:t>
            </a:r>
            <a:r>
              <a:rPr lang="es-AR" dirty="0"/>
              <a:t>:  0.6 </a:t>
            </a:r>
          </a:p>
          <a:p>
            <a:r>
              <a:rPr lang="es-AR" dirty="0"/>
              <a:t>Especificidad:  0.8666667 </a:t>
            </a:r>
          </a:p>
          <a:p>
            <a:r>
              <a:rPr lang="es-AR" dirty="0" err="1"/>
              <a:t>Accuracy</a:t>
            </a:r>
            <a:r>
              <a:rPr lang="es-AR" dirty="0"/>
              <a:t>:  0.8 </a:t>
            </a:r>
          </a:p>
          <a:p>
            <a:endParaRPr lang="es-AR" dirty="0"/>
          </a:p>
          <a:p>
            <a:r>
              <a:rPr lang="es-AR" dirty="0">
                <a:highlight>
                  <a:srgbClr val="FFFF00"/>
                </a:highlight>
              </a:rPr>
              <a:t>[1] 0.6</a:t>
            </a:r>
          </a:p>
        </p:txBody>
      </p:sp>
      <p:sp>
        <p:nvSpPr>
          <p:cNvPr id="5" name="CuadroTexto 4">
            <a:extLst>
              <a:ext uri="{FF2B5EF4-FFF2-40B4-BE49-F238E27FC236}">
                <a16:creationId xmlns:a16="http://schemas.microsoft.com/office/drawing/2014/main" id="{A88D3A60-DC87-41E4-920C-6DD422FA1AA9}"/>
              </a:ext>
            </a:extLst>
          </p:cNvPr>
          <p:cNvSpPr txBox="1"/>
          <p:nvPr/>
        </p:nvSpPr>
        <p:spPr>
          <a:xfrm>
            <a:off x="595423" y="252373"/>
            <a:ext cx="4954477" cy="369332"/>
          </a:xfrm>
          <a:prstGeom prst="rect">
            <a:avLst/>
          </a:prstGeom>
          <a:noFill/>
          <a:ln w="28575">
            <a:solidFill>
              <a:schemeClr val="accent1"/>
            </a:solidFill>
          </a:ln>
        </p:spPr>
        <p:txBody>
          <a:bodyPr wrap="square" rtlCol="0">
            <a:spAutoFit/>
          </a:bodyPr>
          <a:lstStyle/>
          <a:p>
            <a:r>
              <a:rPr lang="es-ES" dirty="0"/>
              <a:t>Curva ROC: para conocer la bondad de un modelo</a:t>
            </a:r>
            <a:endParaRPr lang="es-AR" dirty="0"/>
          </a:p>
        </p:txBody>
      </p:sp>
      <p:sp>
        <p:nvSpPr>
          <p:cNvPr id="6" name="CuadroTexto 5">
            <a:extLst>
              <a:ext uri="{FF2B5EF4-FFF2-40B4-BE49-F238E27FC236}">
                <a16:creationId xmlns:a16="http://schemas.microsoft.com/office/drawing/2014/main" id="{19C5DB8B-1BA6-428E-BBFA-B7F598A5B65D}"/>
              </a:ext>
            </a:extLst>
          </p:cNvPr>
          <p:cNvSpPr txBox="1"/>
          <p:nvPr/>
        </p:nvSpPr>
        <p:spPr>
          <a:xfrm>
            <a:off x="680484" y="1009503"/>
            <a:ext cx="4653516" cy="2031325"/>
          </a:xfrm>
          <a:prstGeom prst="rect">
            <a:avLst/>
          </a:prstGeom>
          <a:noFill/>
        </p:spPr>
        <p:txBody>
          <a:bodyPr wrap="square" rtlCol="0">
            <a:spAutoFit/>
          </a:bodyPr>
          <a:lstStyle/>
          <a:p>
            <a:pPr marL="342900" indent="-342900">
              <a:buFont typeface="+mj-lt"/>
              <a:buAutoNum type="arabicPeriod"/>
            </a:pPr>
            <a:r>
              <a:rPr lang="es-ES" dirty="0"/>
              <a:t>Separa los datos en entrenamiento y testeo</a:t>
            </a:r>
          </a:p>
          <a:p>
            <a:pPr marL="342900" indent="-342900">
              <a:buFont typeface="+mj-lt"/>
              <a:buAutoNum type="arabicPeriod"/>
            </a:pPr>
            <a:endParaRPr lang="es-ES" dirty="0"/>
          </a:p>
          <a:p>
            <a:pPr marL="342900" indent="-342900">
              <a:buFont typeface="+mj-lt"/>
              <a:buAutoNum type="arabicPeriod"/>
            </a:pPr>
            <a:r>
              <a:rPr lang="es-ES" dirty="0"/>
              <a:t>Dibujo Curva</a:t>
            </a:r>
          </a:p>
          <a:p>
            <a:pPr marL="342900" indent="-342900">
              <a:buFont typeface="+mj-lt"/>
              <a:buAutoNum type="arabicPeriod"/>
            </a:pPr>
            <a:endParaRPr lang="es-ES" dirty="0"/>
          </a:p>
          <a:p>
            <a:pPr marL="342900" indent="-342900">
              <a:buFont typeface="+mj-lt"/>
              <a:buAutoNum type="arabicPeriod"/>
            </a:pPr>
            <a:r>
              <a:rPr lang="es-ES" dirty="0" err="1">
                <a:highlight>
                  <a:srgbClr val="FFFF00"/>
                </a:highlight>
              </a:rPr>
              <a:t>AUC</a:t>
            </a:r>
            <a:r>
              <a:rPr lang="es-ES" dirty="0">
                <a:highlight>
                  <a:srgbClr val="FFFF00"/>
                </a:highlight>
              </a:rPr>
              <a:t>= 0,90 </a:t>
            </a:r>
            <a:r>
              <a:rPr lang="es-ES" dirty="0"/>
              <a:t>(Área bajo la curva): buen modelo porque el área es cercana a 1</a:t>
            </a:r>
          </a:p>
          <a:p>
            <a:endParaRPr lang="es-AR" dirty="0"/>
          </a:p>
        </p:txBody>
      </p:sp>
      <p:sp>
        <p:nvSpPr>
          <p:cNvPr id="7" name="CuadroTexto 6">
            <a:extLst>
              <a:ext uri="{FF2B5EF4-FFF2-40B4-BE49-F238E27FC236}">
                <a16:creationId xmlns:a16="http://schemas.microsoft.com/office/drawing/2014/main" id="{04ADDA46-1820-469C-8AE2-C297CE0B32B0}"/>
              </a:ext>
            </a:extLst>
          </p:cNvPr>
          <p:cNvSpPr txBox="1"/>
          <p:nvPr/>
        </p:nvSpPr>
        <p:spPr>
          <a:xfrm>
            <a:off x="765543" y="3632507"/>
            <a:ext cx="4784651" cy="369332"/>
          </a:xfrm>
          <a:prstGeom prst="rect">
            <a:avLst/>
          </a:prstGeom>
          <a:noFill/>
          <a:ln w="28575">
            <a:solidFill>
              <a:schemeClr val="accent1"/>
            </a:solidFill>
          </a:ln>
        </p:spPr>
        <p:txBody>
          <a:bodyPr wrap="square" rtlCol="0">
            <a:spAutoFit/>
          </a:bodyPr>
          <a:lstStyle/>
          <a:p>
            <a:r>
              <a:rPr lang="es-ES" dirty="0"/>
              <a:t>Matriz de Confusión para calcular otras métricas</a:t>
            </a:r>
            <a:endParaRPr lang="es-AR" dirty="0"/>
          </a:p>
        </p:txBody>
      </p:sp>
    </p:spTree>
    <p:extLst>
      <p:ext uri="{BB962C8B-B14F-4D97-AF65-F5344CB8AC3E}">
        <p14:creationId xmlns:p14="http://schemas.microsoft.com/office/powerpoint/2010/main" val="16551942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F6F8AA51-51DE-4999-9C6B-37FF9535E83D}"/>
              </a:ext>
            </a:extLst>
          </p:cNvPr>
          <p:cNvSpPr/>
          <p:nvPr/>
        </p:nvSpPr>
        <p:spPr>
          <a:xfrm>
            <a:off x="5667153" y="542260"/>
            <a:ext cx="6124354" cy="3509551"/>
          </a:xfrm>
          <a:prstGeom prst="rect">
            <a:avLst/>
          </a:prstGeom>
          <a:ln w="28575">
            <a:solidFill>
              <a:schemeClr val="accent1"/>
            </a:solidFill>
          </a:ln>
        </p:spPr>
        <p:txBody>
          <a:bodyPr wrap="square">
            <a:spAutoFit/>
          </a:bodyPr>
          <a:lstStyle/>
          <a:p>
            <a:r>
              <a:rPr lang="es-AR" dirty="0" err="1"/>
              <a:t>svm</a:t>
            </a:r>
            <a:r>
              <a:rPr lang="es-AR" dirty="0"/>
              <a:t>(formula = </a:t>
            </a:r>
            <a:r>
              <a:rPr lang="es-AR" dirty="0" err="1"/>
              <a:t>invasion_vesicular</a:t>
            </a:r>
            <a:r>
              <a:rPr lang="es-AR" dirty="0"/>
              <a:t> ~ </a:t>
            </a:r>
            <a:r>
              <a:rPr lang="es-AR" dirty="0" err="1"/>
              <a:t>p_capsular</a:t>
            </a:r>
            <a:r>
              <a:rPr lang="es-AR" dirty="0"/>
              <a:t> + </a:t>
            </a:r>
            <a:r>
              <a:rPr lang="es-AR" dirty="0" err="1"/>
              <a:t>psa</a:t>
            </a:r>
            <a:r>
              <a:rPr lang="es-AR" dirty="0"/>
              <a:t>, data = </a:t>
            </a:r>
            <a:r>
              <a:rPr lang="es-AR" dirty="0" err="1"/>
              <a:t>datos_entrenamiento</a:t>
            </a:r>
            <a:r>
              <a:rPr lang="es-AR" dirty="0"/>
              <a:t>, </a:t>
            </a:r>
          </a:p>
          <a:p>
            <a:r>
              <a:rPr lang="es-AR" dirty="0"/>
              <a:t>    </a:t>
            </a:r>
            <a:r>
              <a:rPr lang="es-AR" dirty="0" err="1"/>
              <a:t>method</a:t>
            </a:r>
            <a:r>
              <a:rPr lang="es-AR" dirty="0"/>
              <a:t> = "C-</a:t>
            </a:r>
            <a:r>
              <a:rPr lang="es-AR" dirty="0" err="1"/>
              <a:t>classification</a:t>
            </a:r>
            <a:r>
              <a:rPr lang="es-AR" dirty="0"/>
              <a:t>", </a:t>
            </a:r>
            <a:r>
              <a:rPr lang="es-AR" dirty="0" err="1"/>
              <a:t>kernel</a:t>
            </a:r>
            <a:r>
              <a:rPr lang="es-AR" dirty="0"/>
              <a:t> = "linear", </a:t>
            </a:r>
            <a:r>
              <a:rPr lang="es-AR" dirty="0" err="1"/>
              <a:t>cost</a:t>
            </a:r>
            <a:r>
              <a:rPr lang="es-AR" dirty="0"/>
              <a:t> = 10)</a:t>
            </a:r>
          </a:p>
          <a:p>
            <a:endParaRPr lang="es-AR" dirty="0"/>
          </a:p>
          <a:p>
            <a:r>
              <a:rPr lang="es-AR" dirty="0" err="1"/>
              <a:t>Parameters</a:t>
            </a:r>
            <a:r>
              <a:rPr lang="es-AR" dirty="0"/>
              <a:t>:</a:t>
            </a:r>
          </a:p>
          <a:p>
            <a:r>
              <a:rPr lang="es-AR" dirty="0"/>
              <a:t>  </a:t>
            </a:r>
            <a:r>
              <a:rPr lang="es-AR" dirty="0" err="1"/>
              <a:t>SVM-Type</a:t>
            </a:r>
            <a:r>
              <a:rPr lang="es-AR" dirty="0"/>
              <a:t>:  </a:t>
            </a:r>
            <a:r>
              <a:rPr lang="es-AR" dirty="0" err="1"/>
              <a:t>eps-regression</a:t>
            </a:r>
            <a:r>
              <a:rPr lang="es-AR" dirty="0"/>
              <a:t> </a:t>
            </a:r>
          </a:p>
          <a:p>
            <a:r>
              <a:rPr lang="es-AR" dirty="0"/>
              <a:t> </a:t>
            </a:r>
            <a:r>
              <a:rPr lang="es-AR" dirty="0" err="1"/>
              <a:t>SVM-Kernel</a:t>
            </a:r>
            <a:r>
              <a:rPr lang="es-AR" dirty="0"/>
              <a:t>:  linear </a:t>
            </a:r>
          </a:p>
          <a:p>
            <a:r>
              <a:rPr lang="es-AR" dirty="0"/>
              <a:t>    </a:t>
            </a:r>
            <a:r>
              <a:rPr lang="es-AR" dirty="0" err="1"/>
              <a:t>cost</a:t>
            </a:r>
            <a:r>
              <a:rPr lang="es-AR" dirty="0"/>
              <a:t>:  10 </a:t>
            </a:r>
          </a:p>
          <a:p>
            <a:r>
              <a:rPr lang="es-AR" dirty="0"/>
              <a:t>    gamma:  0.5 </a:t>
            </a:r>
          </a:p>
          <a:p>
            <a:r>
              <a:rPr lang="es-AR" dirty="0"/>
              <a:t>    </a:t>
            </a:r>
            <a:r>
              <a:rPr lang="es-AR" dirty="0" err="1"/>
              <a:t>epsilon</a:t>
            </a:r>
            <a:r>
              <a:rPr lang="es-AR" dirty="0"/>
              <a:t>:  0.1 </a:t>
            </a:r>
          </a:p>
          <a:p>
            <a:endParaRPr lang="es-AR" dirty="0"/>
          </a:p>
          <a:p>
            <a:r>
              <a:rPr lang="es-AR" dirty="0" err="1"/>
              <a:t>Number</a:t>
            </a:r>
            <a:r>
              <a:rPr lang="es-AR" dirty="0"/>
              <a:t> </a:t>
            </a:r>
            <a:r>
              <a:rPr lang="es-AR" dirty="0" err="1"/>
              <a:t>of</a:t>
            </a:r>
            <a:r>
              <a:rPr lang="es-AR" dirty="0"/>
              <a:t> </a:t>
            </a:r>
            <a:r>
              <a:rPr lang="es-AR" dirty="0" err="1"/>
              <a:t>Support</a:t>
            </a:r>
            <a:r>
              <a:rPr lang="es-AR" dirty="0"/>
              <a:t> </a:t>
            </a:r>
            <a:r>
              <a:rPr lang="es-AR" dirty="0" err="1"/>
              <a:t>Vectors</a:t>
            </a:r>
            <a:r>
              <a:rPr lang="es-AR" dirty="0"/>
              <a:t>:  56</a:t>
            </a:r>
          </a:p>
        </p:txBody>
      </p:sp>
      <p:sp>
        <p:nvSpPr>
          <p:cNvPr id="3" name="CuadroTexto 2">
            <a:extLst>
              <a:ext uri="{FF2B5EF4-FFF2-40B4-BE49-F238E27FC236}">
                <a16:creationId xmlns:a16="http://schemas.microsoft.com/office/drawing/2014/main" id="{4FEB11D0-9E2C-41BA-92F7-3C657B4E1510}"/>
              </a:ext>
            </a:extLst>
          </p:cNvPr>
          <p:cNvSpPr txBox="1"/>
          <p:nvPr/>
        </p:nvSpPr>
        <p:spPr>
          <a:xfrm>
            <a:off x="808074" y="542259"/>
            <a:ext cx="4508205" cy="646331"/>
          </a:xfrm>
          <a:prstGeom prst="rect">
            <a:avLst/>
          </a:prstGeom>
          <a:noFill/>
          <a:ln w="28575">
            <a:solidFill>
              <a:schemeClr val="accent1"/>
            </a:solidFill>
          </a:ln>
        </p:spPr>
        <p:txBody>
          <a:bodyPr wrap="square" rtlCol="0">
            <a:spAutoFit/>
          </a:bodyPr>
          <a:lstStyle/>
          <a:p>
            <a:r>
              <a:rPr lang="es-ES" dirty="0"/>
              <a:t>Comparación con otra metodología de clasificación </a:t>
            </a:r>
            <a:endParaRPr lang="es-AR" dirty="0"/>
          </a:p>
        </p:txBody>
      </p:sp>
      <p:sp>
        <p:nvSpPr>
          <p:cNvPr id="5" name="Rectángulo 4">
            <a:extLst>
              <a:ext uri="{FF2B5EF4-FFF2-40B4-BE49-F238E27FC236}">
                <a16:creationId xmlns:a16="http://schemas.microsoft.com/office/drawing/2014/main" id="{73E5CDBE-D56A-47E2-AF86-037158425906}"/>
              </a:ext>
            </a:extLst>
          </p:cNvPr>
          <p:cNvSpPr/>
          <p:nvPr/>
        </p:nvSpPr>
        <p:spPr>
          <a:xfrm>
            <a:off x="808074" y="4391247"/>
            <a:ext cx="4348717" cy="1200329"/>
          </a:xfrm>
          <a:prstGeom prst="rect">
            <a:avLst/>
          </a:prstGeom>
        </p:spPr>
        <p:txBody>
          <a:bodyPr wrap="square">
            <a:spAutoFit/>
          </a:bodyPr>
          <a:lstStyle/>
          <a:p>
            <a:r>
              <a:rPr lang="es-ES" dirty="0"/>
              <a:t>                           predicciones</a:t>
            </a:r>
          </a:p>
          <a:p>
            <a:r>
              <a:rPr lang="es-ES" dirty="0"/>
              <a:t>observaciones        0           1</a:t>
            </a:r>
          </a:p>
          <a:p>
            <a:r>
              <a:rPr lang="es-ES" dirty="0"/>
              <a:t>             0             12          3</a:t>
            </a:r>
          </a:p>
          <a:p>
            <a:r>
              <a:rPr lang="es-ES" dirty="0"/>
              <a:t>             1              2           3</a:t>
            </a:r>
            <a:endParaRPr lang="es-AR" dirty="0"/>
          </a:p>
        </p:txBody>
      </p:sp>
      <p:sp>
        <p:nvSpPr>
          <p:cNvPr id="6" name="Rectángulo 5">
            <a:extLst>
              <a:ext uri="{FF2B5EF4-FFF2-40B4-BE49-F238E27FC236}">
                <a16:creationId xmlns:a16="http://schemas.microsoft.com/office/drawing/2014/main" id="{9080CFDB-CFD8-4B41-8CBF-3888731DBEEF}"/>
              </a:ext>
            </a:extLst>
          </p:cNvPr>
          <p:cNvSpPr/>
          <p:nvPr/>
        </p:nvSpPr>
        <p:spPr>
          <a:xfrm>
            <a:off x="5638799" y="4349015"/>
            <a:ext cx="6096000" cy="1754326"/>
          </a:xfrm>
          <a:prstGeom prst="rect">
            <a:avLst/>
          </a:prstGeom>
          <a:ln w="28575">
            <a:solidFill>
              <a:schemeClr val="accent1"/>
            </a:solidFill>
          </a:ln>
        </p:spPr>
        <p:txBody>
          <a:bodyPr>
            <a:spAutoFit/>
          </a:bodyPr>
          <a:lstStyle/>
          <a:p>
            <a:r>
              <a:rPr lang="es-AR" dirty="0" err="1"/>
              <a:t>Precision</a:t>
            </a:r>
            <a:r>
              <a:rPr lang="es-AR" dirty="0"/>
              <a:t>:  0.5 </a:t>
            </a:r>
          </a:p>
          <a:p>
            <a:r>
              <a:rPr lang="es-AR" dirty="0"/>
              <a:t> </a:t>
            </a:r>
            <a:r>
              <a:rPr lang="es-AR" dirty="0" err="1"/>
              <a:t>Recall</a:t>
            </a:r>
            <a:r>
              <a:rPr lang="es-AR" dirty="0"/>
              <a:t>:  0.6 </a:t>
            </a:r>
          </a:p>
          <a:p>
            <a:r>
              <a:rPr lang="es-AR" dirty="0"/>
              <a:t> Especificidad:  0.8 </a:t>
            </a:r>
          </a:p>
          <a:p>
            <a:r>
              <a:rPr lang="es-AR" dirty="0"/>
              <a:t> </a:t>
            </a:r>
            <a:r>
              <a:rPr lang="es-AR" dirty="0" err="1"/>
              <a:t>Accuracy</a:t>
            </a:r>
            <a:r>
              <a:rPr lang="es-AR" dirty="0"/>
              <a:t>:  0.75 </a:t>
            </a:r>
          </a:p>
          <a:p>
            <a:endParaRPr lang="es-AR" dirty="0"/>
          </a:p>
          <a:p>
            <a:r>
              <a:rPr lang="es-AR" dirty="0">
                <a:highlight>
                  <a:srgbClr val="FFFF00"/>
                </a:highlight>
              </a:rPr>
              <a:t>[1] 0.5454545</a:t>
            </a:r>
          </a:p>
        </p:txBody>
      </p:sp>
      <p:sp>
        <p:nvSpPr>
          <p:cNvPr id="7" name="CuadroTexto 6">
            <a:extLst>
              <a:ext uri="{FF2B5EF4-FFF2-40B4-BE49-F238E27FC236}">
                <a16:creationId xmlns:a16="http://schemas.microsoft.com/office/drawing/2014/main" id="{94B220E9-3389-4DB9-B23C-F4C533A52EF2}"/>
              </a:ext>
            </a:extLst>
          </p:cNvPr>
          <p:cNvSpPr txBox="1"/>
          <p:nvPr/>
        </p:nvSpPr>
        <p:spPr>
          <a:xfrm>
            <a:off x="808074" y="1510674"/>
            <a:ext cx="4508205" cy="2308324"/>
          </a:xfrm>
          <a:prstGeom prst="rect">
            <a:avLst/>
          </a:prstGeom>
          <a:noFill/>
        </p:spPr>
        <p:txBody>
          <a:bodyPr wrap="square" rtlCol="0">
            <a:spAutoFit/>
          </a:bodyPr>
          <a:lstStyle/>
          <a:p>
            <a:pPr marL="342900" indent="-342900">
              <a:buFont typeface="+mj-lt"/>
              <a:buAutoNum type="arabicParenR"/>
            </a:pPr>
            <a:r>
              <a:rPr lang="es-ES" dirty="0"/>
              <a:t>Realizo un modelo </a:t>
            </a:r>
            <a:r>
              <a:rPr lang="es-ES" dirty="0" err="1"/>
              <a:t>SVM</a:t>
            </a:r>
            <a:endParaRPr lang="es-ES" dirty="0"/>
          </a:p>
          <a:p>
            <a:pPr marL="342900" indent="-342900">
              <a:buFont typeface="+mj-lt"/>
              <a:buAutoNum type="arabicParenR"/>
            </a:pPr>
            <a:endParaRPr lang="es-ES" dirty="0"/>
          </a:p>
          <a:p>
            <a:pPr marL="342900" indent="-342900">
              <a:buFont typeface="+mj-lt"/>
              <a:buAutoNum type="arabicParenR"/>
            </a:pPr>
            <a:r>
              <a:rPr lang="es-ES" dirty="0"/>
              <a:t>Calculo la matriz de confusión</a:t>
            </a:r>
          </a:p>
          <a:p>
            <a:pPr marL="342900" indent="-342900">
              <a:buFont typeface="+mj-lt"/>
              <a:buAutoNum type="arabicParenR"/>
            </a:pPr>
            <a:endParaRPr lang="es-ES" dirty="0"/>
          </a:p>
          <a:p>
            <a:pPr marL="342900" indent="-342900">
              <a:buFont typeface="+mj-lt"/>
              <a:buAutoNum type="arabicParenR"/>
            </a:pPr>
            <a:r>
              <a:rPr lang="es-ES" dirty="0"/>
              <a:t>Calculo </a:t>
            </a:r>
            <a:r>
              <a:rPr lang="es-ES" dirty="0" err="1"/>
              <a:t>metricas</a:t>
            </a:r>
            <a:r>
              <a:rPr lang="es-ES" dirty="0"/>
              <a:t> y el </a:t>
            </a:r>
            <a:r>
              <a:rPr lang="es-ES" dirty="0" err="1"/>
              <a:t>F1</a:t>
            </a:r>
            <a:r>
              <a:rPr lang="es-ES" dirty="0"/>
              <a:t>-score</a:t>
            </a:r>
          </a:p>
          <a:p>
            <a:pPr marL="342900" indent="-342900">
              <a:buFont typeface="+mj-lt"/>
              <a:buAutoNum type="arabicParenR"/>
            </a:pPr>
            <a:endParaRPr lang="es-ES" dirty="0"/>
          </a:p>
          <a:p>
            <a:pPr marL="342900" indent="-342900">
              <a:buFont typeface="+mj-lt"/>
              <a:buAutoNum type="arabicParenR"/>
            </a:pPr>
            <a:r>
              <a:rPr lang="es-ES" dirty="0"/>
              <a:t>Concluyo que el modelo logístico es mejor por tener un </a:t>
            </a:r>
            <a:r>
              <a:rPr lang="es-ES" dirty="0" err="1"/>
              <a:t>F1</a:t>
            </a:r>
            <a:r>
              <a:rPr lang="es-ES" dirty="0"/>
              <a:t>-score mayor</a:t>
            </a:r>
            <a:endParaRPr lang="es-AR" dirty="0"/>
          </a:p>
        </p:txBody>
      </p:sp>
    </p:spTree>
    <p:extLst>
      <p:ext uri="{BB962C8B-B14F-4D97-AF65-F5344CB8AC3E}">
        <p14:creationId xmlns:p14="http://schemas.microsoft.com/office/powerpoint/2010/main" val="297850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8A3C7C97-DAB2-48F6-915A-55F175A6ED18}"/>
              </a:ext>
            </a:extLst>
          </p:cNvPr>
          <p:cNvPicPr>
            <a:picLocks noChangeAspect="1"/>
          </p:cNvPicPr>
          <p:nvPr/>
        </p:nvPicPr>
        <p:blipFill>
          <a:blip r:embed="rId3"/>
          <a:stretch>
            <a:fillRect/>
          </a:stretch>
        </p:blipFill>
        <p:spPr>
          <a:xfrm>
            <a:off x="7343500" y="601249"/>
            <a:ext cx="3588167" cy="3149839"/>
          </a:xfrm>
          <a:prstGeom prst="rect">
            <a:avLst/>
          </a:prstGeom>
          <a:ln w="28575">
            <a:solidFill>
              <a:schemeClr val="accent1"/>
            </a:solidFill>
          </a:ln>
        </p:spPr>
      </p:pic>
      <p:sp>
        <p:nvSpPr>
          <p:cNvPr id="4" name="Rectángulo 3">
            <a:extLst>
              <a:ext uri="{FF2B5EF4-FFF2-40B4-BE49-F238E27FC236}">
                <a16:creationId xmlns:a16="http://schemas.microsoft.com/office/drawing/2014/main" id="{2C3D51F3-E36C-4279-A191-0608C716A4D1}"/>
              </a:ext>
            </a:extLst>
          </p:cNvPr>
          <p:cNvSpPr/>
          <p:nvPr/>
        </p:nvSpPr>
        <p:spPr>
          <a:xfrm>
            <a:off x="283921" y="1673154"/>
            <a:ext cx="5845481" cy="3693319"/>
          </a:xfrm>
          <a:prstGeom prst="rect">
            <a:avLst/>
          </a:prstGeom>
        </p:spPr>
        <p:txBody>
          <a:bodyPr wrap="square">
            <a:spAutoFit/>
          </a:bodyPr>
          <a:lstStyle/>
          <a:p>
            <a:r>
              <a:rPr lang="es-AR" dirty="0"/>
              <a:t>lm(formula = precio ~ distancia, data = datos)</a:t>
            </a:r>
          </a:p>
          <a:p>
            <a:r>
              <a:rPr lang="es-AR" dirty="0" err="1"/>
              <a:t>Residuals</a:t>
            </a:r>
            <a:r>
              <a:rPr lang="es-AR" dirty="0"/>
              <a:t>:</a:t>
            </a:r>
          </a:p>
          <a:p>
            <a:r>
              <a:rPr lang="es-AR" dirty="0"/>
              <a:t>     Min       </a:t>
            </a:r>
            <a:r>
              <a:rPr lang="es-AR" dirty="0" err="1"/>
              <a:t>1Q</a:t>
            </a:r>
            <a:r>
              <a:rPr lang="es-AR" dirty="0"/>
              <a:t>   Median       </a:t>
            </a:r>
            <a:r>
              <a:rPr lang="es-AR" dirty="0" err="1"/>
              <a:t>3Q</a:t>
            </a:r>
            <a:r>
              <a:rPr lang="es-AR" dirty="0"/>
              <a:t>      Max </a:t>
            </a:r>
          </a:p>
          <a:p>
            <a:r>
              <a:rPr lang="es-AR" dirty="0"/>
              <a:t>-10.7154  -1.8492  -0.3407   1.4570  22.2765 </a:t>
            </a:r>
          </a:p>
          <a:p>
            <a:endParaRPr lang="es-AR" dirty="0"/>
          </a:p>
          <a:p>
            <a:r>
              <a:rPr lang="es-AR" dirty="0" err="1"/>
              <a:t>Coefficients</a:t>
            </a:r>
            <a:r>
              <a:rPr lang="es-AR" dirty="0"/>
              <a:t>:</a:t>
            </a:r>
          </a:p>
          <a:p>
            <a:r>
              <a:rPr lang="es-AR" dirty="0"/>
              <a:t>              </a:t>
            </a:r>
            <a:r>
              <a:rPr lang="es-AR" dirty="0" err="1"/>
              <a:t>Estimate</a:t>
            </a:r>
            <a:r>
              <a:rPr lang="es-AR" dirty="0"/>
              <a:t> </a:t>
            </a:r>
            <a:r>
              <a:rPr lang="es-AR" dirty="0" err="1"/>
              <a:t>Std</a:t>
            </a:r>
            <a:r>
              <a:rPr lang="es-AR" dirty="0"/>
              <a:t>. Error t </a:t>
            </a:r>
            <a:r>
              <a:rPr lang="es-AR" dirty="0" err="1"/>
              <a:t>value</a:t>
            </a:r>
            <a:r>
              <a:rPr lang="es-AR" dirty="0"/>
              <a:t> Pr(&gt;|t|)    </a:t>
            </a:r>
          </a:p>
          <a:p>
            <a:r>
              <a:rPr lang="es-AR" dirty="0"/>
              <a:t>(</a:t>
            </a:r>
            <a:r>
              <a:rPr lang="es-AR" dirty="0" err="1"/>
              <a:t>Intercept</a:t>
            </a:r>
            <a:r>
              <a:rPr lang="es-AR" dirty="0"/>
              <a:t>) 13.8766423  0.1992948   69.63   &lt;</a:t>
            </a:r>
            <a:r>
              <a:rPr lang="es-AR" dirty="0" err="1"/>
              <a:t>2e</a:t>
            </a:r>
            <a:r>
              <a:rPr lang="es-AR" dirty="0"/>
              <a:t>-16 ***</a:t>
            </a:r>
          </a:p>
          <a:p>
            <a:r>
              <a:rPr lang="es-AR" dirty="0"/>
              <a:t>distancia   </a:t>
            </a:r>
            <a:r>
              <a:rPr lang="es-AR" dirty="0">
                <a:highlight>
                  <a:srgbClr val="FFFF00"/>
                </a:highlight>
              </a:rPr>
              <a:t>-0.0021901  </a:t>
            </a:r>
            <a:r>
              <a:rPr lang="es-AR" dirty="0"/>
              <a:t>0.0001196  -18.32   &lt;</a:t>
            </a:r>
            <a:r>
              <a:rPr lang="es-AR" dirty="0" err="1"/>
              <a:t>2e</a:t>
            </a:r>
            <a:r>
              <a:rPr lang="es-AR" dirty="0"/>
              <a:t>-16 ***</a:t>
            </a:r>
          </a:p>
          <a:p>
            <a:r>
              <a:rPr lang="es-AR" dirty="0"/>
              <a:t>---</a:t>
            </a:r>
          </a:p>
          <a:p>
            <a:r>
              <a:rPr lang="es-AR" dirty="0"/>
              <a:t>Residual standard error: 3.059 </a:t>
            </a:r>
            <a:r>
              <a:rPr lang="es-AR" dirty="0" err="1"/>
              <a:t>on</a:t>
            </a:r>
            <a:r>
              <a:rPr lang="es-AR" dirty="0"/>
              <a:t> 407 </a:t>
            </a:r>
            <a:r>
              <a:rPr lang="es-AR" dirty="0" err="1"/>
              <a:t>degrees</a:t>
            </a:r>
            <a:r>
              <a:rPr lang="es-AR" dirty="0"/>
              <a:t> </a:t>
            </a:r>
            <a:r>
              <a:rPr lang="es-AR" dirty="0" err="1"/>
              <a:t>of</a:t>
            </a:r>
            <a:r>
              <a:rPr lang="es-AR" dirty="0"/>
              <a:t> </a:t>
            </a:r>
            <a:r>
              <a:rPr lang="es-AR" dirty="0" err="1"/>
              <a:t>freedom</a:t>
            </a:r>
            <a:endParaRPr lang="es-AR" dirty="0"/>
          </a:p>
          <a:p>
            <a:r>
              <a:rPr lang="es-AR" dirty="0" err="1"/>
              <a:t>Multiple</a:t>
            </a:r>
            <a:r>
              <a:rPr lang="es-AR" dirty="0"/>
              <a:t> </a:t>
            </a:r>
            <a:r>
              <a:rPr lang="es-AR" dirty="0">
                <a:highlight>
                  <a:srgbClr val="FFFF00"/>
                </a:highlight>
              </a:rPr>
              <a:t>R-</a:t>
            </a:r>
            <a:r>
              <a:rPr lang="es-AR" dirty="0" err="1">
                <a:highlight>
                  <a:srgbClr val="FFFF00"/>
                </a:highlight>
              </a:rPr>
              <a:t>squared</a:t>
            </a:r>
            <a:r>
              <a:rPr lang="es-AR" dirty="0">
                <a:highlight>
                  <a:srgbClr val="FFFF00"/>
                </a:highlight>
              </a:rPr>
              <a:t>:  0.4518</a:t>
            </a:r>
            <a:r>
              <a:rPr lang="es-AR" dirty="0"/>
              <a:t>,	</a:t>
            </a:r>
            <a:r>
              <a:rPr lang="es-AR" dirty="0" err="1"/>
              <a:t>Adjusted</a:t>
            </a:r>
            <a:r>
              <a:rPr lang="es-AR" dirty="0"/>
              <a:t> R-</a:t>
            </a:r>
            <a:r>
              <a:rPr lang="es-AR" dirty="0" err="1"/>
              <a:t>squared</a:t>
            </a:r>
            <a:r>
              <a:rPr lang="es-AR" dirty="0"/>
              <a:t>:  0.4505 </a:t>
            </a:r>
          </a:p>
          <a:p>
            <a:r>
              <a:rPr lang="es-AR" dirty="0"/>
              <a:t>F-</a:t>
            </a:r>
            <a:r>
              <a:rPr lang="es-AR" dirty="0" err="1"/>
              <a:t>statistic</a:t>
            </a:r>
            <a:r>
              <a:rPr lang="es-AR" dirty="0"/>
              <a:t>: 335.5 </a:t>
            </a:r>
            <a:r>
              <a:rPr lang="es-AR" dirty="0" err="1"/>
              <a:t>on</a:t>
            </a:r>
            <a:r>
              <a:rPr lang="es-AR" dirty="0"/>
              <a:t> 1 and 407 DF,  p-</a:t>
            </a:r>
            <a:r>
              <a:rPr lang="es-AR" dirty="0" err="1"/>
              <a:t>value</a:t>
            </a:r>
            <a:r>
              <a:rPr lang="es-AR" dirty="0"/>
              <a:t>: &lt; </a:t>
            </a:r>
            <a:r>
              <a:rPr lang="es-AR" dirty="0" err="1"/>
              <a:t>2.2e</a:t>
            </a:r>
            <a:r>
              <a:rPr lang="es-AR" dirty="0"/>
              <a:t>-16</a:t>
            </a:r>
          </a:p>
        </p:txBody>
      </p:sp>
      <p:pic>
        <p:nvPicPr>
          <p:cNvPr id="5" name="Imagen 4">
            <a:extLst>
              <a:ext uri="{FF2B5EF4-FFF2-40B4-BE49-F238E27FC236}">
                <a16:creationId xmlns:a16="http://schemas.microsoft.com/office/drawing/2014/main" id="{26F562BD-6788-4B91-AD1D-739E40592472}"/>
              </a:ext>
            </a:extLst>
          </p:cNvPr>
          <p:cNvPicPr>
            <a:picLocks noChangeAspect="1"/>
          </p:cNvPicPr>
          <p:nvPr/>
        </p:nvPicPr>
        <p:blipFill>
          <a:blip r:embed="rId4"/>
          <a:stretch>
            <a:fillRect/>
          </a:stretch>
        </p:blipFill>
        <p:spPr>
          <a:xfrm>
            <a:off x="6300592" y="4034210"/>
            <a:ext cx="5607487" cy="2453816"/>
          </a:xfrm>
          <a:prstGeom prst="rect">
            <a:avLst/>
          </a:prstGeom>
          <a:ln w="28575">
            <a:solidFill>
              <a:schemeClr val="accent1"/>
            </a:solidFill>
          </a:ln>
        </p:spPr>
      </p:pic>
      <p:sp>
        <p:nvSpPr>
          <p:cNvPr id="6" name="CuadroTexto 5">
            <a:extLst>
              <a:ext uri="{FF2B5EF4-FFF2-40B4-BE49-F238E27FC236}">
                <a16:creationId xmlns:a16="http://schemas.microsoft.com/office/drawing/2014/main" id="{C33AFAE9-E723-4A85-A752-52A557475472}"/>
              </a:ext>
            </a:extLst>
          </p:cNvPr>
          <p:cNvSpPr txBox="1"/>
          <p:nvPr/>
        </p:nvSpPr>
        <p:spPr>
          <a:xfrm>
            <a:off x="283921" y="601249"/>
            <a:ext cx="4989538" cy="646331"/>
          </a:xfrm>
          <a:prstGeom prst="rect">
            <a:avLst/>
          </a:prstGeom>
          <a:noFill/>
          <a:ln w="28575">
            <a:solidFill>
              <a:schemeClr val="accent1"/>
            </a:solidFill>
          </a:ln>
        </p:spPr>
        <p:txBody>
          <a:bodyPr wrap="square" rtlCol="0">
            <a:spAutoFit/>
          </a:bodyPr>
          <a:lstStyle/>
          <a:p>
            <a:r>
              <a:rPr lang="es-ES" dirty="0"/>
              <a:t>Modelo lineal simple, tomando la variable de mayor correlación</a:t>
            </a:r>
            <a:endParaRPr lang="es-AR" dirty="0"/>
          </a:p>
        </p:txBody>
      </p:sp>
    </p:spTree>
    <p:extLst>
      <p:ext uri="{BB962C8B-B14F-4D97-AF65-F5344CB8AC3E}">
        <p14:creationId xmlns:p14="http://schemas.microsoft.com/office/powerpoint/2010/main" val="3702158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1F30020-FCD8-4DE4-8811-7DA395AC1E8A}"/>
              </a:ext>
            </a:extLst>
          </p:cNvPr>
          <p:cNvPicPr>
            <a:picLocks noChangeAspect="1"/>
          </p:cNvPicPr>
          <p:nvPr/>
        </p:nvPicPr>
        <p:blipFill>
          <a:blip r:embed="rId3"/>
          <a:stretch>
            <a:fillRect/>
          </a:stretch>
        </p:blipFill>
        <p:spPr>
          <a:xfrm>
            <a:off x="380854" y="1373175"/>
            <a:ext cx="3762294" cy="2322525"/>
          </a:xfrm>
          <a:prstGeom prst="rect">
            <a:avLst/>
          </a:prstGeom>
          <a:ln w="28575">
            <a:solidFill>
              <a:schemeClr val="accent1"/>
            </a:solidFill>
          </a:ln>
        </p:spPr>
      </p:pic>
      <p:sp>
        <p:nvSpPr>
          <p:cNvPr id="4" name="Rectángulo 3">
            <a:extLst>
              <a:ext uri="{FF2B5EF4-FFF2-40B4-BE49-F238E27FC236}">
                <a16:creationId xmlns:a16="http://schemas.microsoft.com/office/drawing/2014/main" id="{13F2BB49-AAB6-412F-8402-41B2FFB6225C}"/>
              </a:ext>
            </a:extLst>
          </p:cNvPr>
          <p:cNvSpPr/>
          <p:nvPr/>
        </p:nvSpPr>
        <p:spPr>
          <a:xfrm>
            <a:off x="380853" y="3880884"/>
            <a:ext cx="3840837" cy="2308324"/>
          </a:xfrm>
          <a:prstGeom prst="rect">
            <a:avLst/>
          </a:prstGeom>
        </p:spPr>
        <p:txBody>
          <a:bodyPr wrap="square">
            <a:spAutoFit/>
          </a:bodyPr>
          <a:lstStyle/>
          <a:p>
            <a:r>
              <a:rPr lang="en-US" dirty="0"/>
              <a:t>	Shapiro-Wilk normality test</a:t>
            </a:r>
          </a:p>
          <a:p>
            <a:r>
              <a:rPr lang="en-US" dirty="0" err="1"/>
              <a:t>H0</a:t>
            </a:r>
            <a:r>
              <a:rPr lang="en-US" dirty="0"/>
              <a:t>: los </a:t>
            </a:r>
            <a:r>
              <a:rPr lang="en-US" dirty="0" err="1"/>
              <a:t>residuos</a:t>
            </a:r>
            <a:r>
              <a:rPr lang="en-US" dirty="0"/>
              <a:t> </a:t>
            </a:r>
            <a:r>
              <a:rPr lang="en-US" dirty="0" err="1"/>
              <a:t>siguen</a:t>
            </a:r>
            <a:r>
              <a:rPr lang="en-US" dirty="0"/>
              <a:t> una </a:t>
            </a:r>
            <a:r>
              <a:rPr lang="en-US" dirty="0" err="1"/>
              <a:t>distribución</a:t>
            </a:r>
            <a:r>
              <a:rPr lang="en-US" dirty="0"/>
              <a:t> normal</a:t>
            </a:r>
          </a:p>
          <a:p>
            <a:endParaRPr lang="en-US" dirty="0"/>
          </a:p>
          <a:p>
            <a:r>
              <a:rPr lang="en-US" dirty="0"/>
              <a:t>data:  </a:t>
            </a:r>
            <a:r>
              <a:rPr lang="en-US" dirty="0" err="1"/>
              <a:t>modelo1$residuals</a:t>
            </a:r>
            <a:endParaRPr lang="en-US" dirty="0"/>
          </a:p>
          <a:p>
            <a:r>
              <a:rPr lang="en-US" dirty="0"/>
              <a:t>W = 0.93207, </a:t>
            </a:r>
            <a:r>
              <a:rPr lang="en-US" dirty="0">
                <a:highlight>
                  <a:srgbClr val="FFFF00"/>
                </a:highlight>
              </a:rPr>
              <a:t>p-value = </a:t>
            </a:r>
            <a:r>
              <a:rPr lang="en-US" dirty="0" err="1">
                <a:highlight>
                  <a:srgbClr val="FFFF00"/>
                </a:highlight>
              </a:rPr>
              <a:t>1.085e</a:t>
            </a:r>
            <a:r>
              <a:rPr lang="en-US" dirty="0">
                <a:highlight>
                  <a:srgbClr val="FFFF00"/>
                </a:highlight>
              </a:rPr>
              <a:t>-12</a:t>
            </a:r>
          </a:p>
          <a:p>
            <a:endParaRPr lang="en-US" dirty="0">
              <a:highlight>
                <a:srgbClr val="FFFF00"/>
              </a:highlight>
            </a:endParaRPr>
          </a:p>
          <a:p>
            <a:r>
              <a:rPr lang="en-US" dirty="0" err="1">
                <a:highlight>
                  <a:srgbClr val="FFFF00"/>
                </a:highlight>
              </a:rPr>
              <a:t>Rechazo</a:t>
            </a:r>
            <a:r>
              <a:rPr lang="en-US" dirty="0">
                <a:highlight>
                  <a:srgbClr val="FFFF00"/>
                </a:highlight>
              </a:rPr>
              <a:t> </a:t>
            </a:r>
            <a:r>
              <a:rPr lang="en-US" dirty="0" err="1">
                <a:highlight>
                  <a:srgbClr val="FFFF00"/>
                </a:highlight>
              </a:rPr>
              <a:t>H0</a:t>
            </a:r>
            <a:endParaRPr lang="es-AR" dirty="0">
              <a:highlight>
                <a:srgbClr val="FFFF00"/>
              </a:highlight>
            </a:endParaRPr>
          </a:p>
        </p:txBody>
      </p:sp>
      <p:pic>
        <p:nvPicPr>
          <p:cNvPr id="5" name="Imagen 4">
            <a:extLst>
              <a:ext uri="{FF2B5EF4-FFF2-40B4-BE49-F238E27FC236}">
                <a16:creationId xmlns:a16="http://schemas.microsoft.com/office/drawing/2014/main" id="{CBDAD746-87A8-4468-B81A-9BB64D9CBF99}"/>
              </a:ext>
            </a:extLst>
          </p:cNvPr>
          <p:cNvPicPr>
            <a:picLocks noChangeAspect="1"/>
          </p:cNvPicPr>
          <p:nvPr/>
        </p:nvPicPr>
        <p:blipFill>
          <a:blip r:embed="rId4"/>
          <a:stretch>
            <a:fillRect/>
          </a:stretch>
        </p:blipFill>
        <p:spPr>
          <a:xfrm>
            <a:off x="4324924" y="1348598"/>
            <a:ext cx="3762295" cy="2322525"/>
          </a:xfrm>
          <a:prstGeom prst="rect">
            <a:avLst/>
          </a:prstGeom>
          <a:ln w="28575">
            <a:solidFill>
              <a:schemeClr val="accent1"/>
            </a:solidFill>
          </a:ln>
        </p:spPr>
      </p:pic>
      <p:sp>
        <p:nvSpPr>
          <p:cNvPr id="6" name="Rectángulo 5">
            <a:extLst>
              <a:ext uri="{FF2B5EF4-FFF2-40B4-BE49-F238E27FC236}">
                <a16:creationId xmlns:a16="http://schemas.microsoft.com/office/drawing/2014/main" id="{8383EFA4-95B3-4891-8C69-EEA83CDB2901}"/>
              </a:ext>
            </a:extLst>
          </p:cNvPr>
          <p:cNvSpPr/>
          <p:nvPr/>
        </p:nvSpPr>
        <p:spPr>
          <a:xfrm>
            <a:off x="4324925" y="3880884"/>
            <a:ext cx="3762294" cy="2031325"/>
          </a:xfrm>
          <a:prstGeom prst="rect">
            <a:avLst/>
          </a:prstGeom>
        </p:spPr>
        <p:txBody>
          <a:bodyPr wrap="square">
            <a:spAutoFit/>
          </a:bodyPr>
          <a:lstStyle/>
          <a:p>
            <a:pPr algn="ctr"/>
            <a:r>
              <a:rPr lang="en-US" dirty="0"/>
              <a:t>Studentized Breusch-Pagan test</a:t>
            </a:r>
          </a:p>
          <a:p>
            <a:r>
              <a:rPr lang="en-US" dirty="0" err="1"/>
              <a:t>H0</a:t>
            </a:r>
            <a:r>
              <a:rPr lang="en-US" dirty="0"/>
              <a:t>: los </a:t>
            </a:r>
            <a:r>
              <a:rPr lang="en-US" dirty="0" err="1"/>
              <a:t>residuos</a:t>
            </a:r>
            <a:r>
              <a:rPr lang="en-US" dirty="0"/>
              <a:t> son </a:t>
            </a:r>
            <a:r>
              <a:rPr lang="en-US" dirty="0" err="1"/>
              <a:t>homocedasticos</a:t>
            </a:r>
            <a:endParaRPr lang="en-US" dirty="0"/>
          </a:p>
          <a:p>
            <a:endParaRPr lang="en-US" dirty="0"/>
          </a:p>
          <a:p>
            <a:r>
              <a:rPr lang="en-US" dirty="0"/>
              <a:t>data:  </a:t>
            </a:r>
            <a:r>
              <a:rPr lang="en-US" dirty="0" err="1"/>
              <a:t>modelo1</a:t>
            </a:r>
            <a:endParaRPr lang="en-US" dirty="0"/>
          </a:p>
          <a:p>
            <a:r>
              <a:rPr lang="en-US" dirty="0"/>
              <a:t>BP = 1.4397, df = 1, </a:t>
            </a:r>
            <a:r>
              <a:rPr lang="en-US" dirty="0">
                <a:highlight>
                  <a:srgbClr val="FFFF00"/>
                </a:highlight>
              </a:rPr>
              <a:t>p-value = 0.2302</a:t>
            </a:r>
          </a:p>
          <a:p>
            <a:endParaRPr lang="en-US" dirty="0"/>
          </a:p>
          <a:p>
            <a:r>
              <a:rPr lang="en-US" dirty="0">
                <a:highlight>
                  <a:srgbClr val="FFFF00"/>
                </a:highlight>
              </a:rPr>
              <a:t>No </a:t>
            </a:r>
            <a:r>
              <a:rPr lang="en-US" dirty="0" err="1">
                <a:highlight>
                  <a:srgbClr val="FFFF00"/>
                </a:highlight>
              </a:rPr>
              <a:t>rechazo</a:t>
            </a:r>
            <a:r>
              <a:rPr lang="en-US" dirty="0">
                <a:highlight>
                  <a:srgbClr val="FFFF00"/>
                </a:highlight>
              </a:rPr>
              <a:t> </a:t>
            </a:r>
            <a:r>
              <a:rPr lang="en-US" dirty="0" err="1">
                <a:highlight>
                  <a:srgbClr val="FFFF00"/>
                </a:highlight>
              </a:rPr>
              <a:t>H0</a:t>
            </a:r>
            <a:endParaRPr lang="es-AR" dirty="0">
              <a:highlight>
                <a:srgbClr val="FFFF00"/>
              </a:highlight>
            </a:endParaRPr>
          </a:p>
        </p:txBody>
      </p:sp>
      <p:pic>
        <p:nvPicPr>
          <p:cNvPr id="7" name="Imagen 6">
            <a:extLst>
              <a:ext uri="{FF2B5EF4-FFF2-40B4-BE49-F238E27FC236}">
                <a16:creationId xmlns:a16="http://schemas.microsoft.com/office/drawing/2014/main" id="{16C3F495-8D26-4094-9C4F-4622CE0D7120}"/>
              </a:ext>
            </a:extLst>
          </p:cNvPr>
          <p:cNvPicPr>
            <a:picLocks noChangeAspect="1"/>
          </p:cNvPicPr>
          <p:nvPr/>
        </p:nvPicPr>
        <p:blipFill>
          <a:blip r:embed="rId5"/>
          <a:stretch>
            <a:fillRect/>
          </a:stretch>
        </p:blipFill>
        <p:spPr>
          <a:xfrm>
            <a:off x="8268996" y="1348598"/>
            <a:ext cx="3688714" cy="2277103"/>
          </a:xfrm>
          <a:prstGeom prst="rect">
            <a:avLst/>
          </a:prstGeom>
          <a:ln w="28575">
            <a:solidFill>
              <a:schemeClr val="accent1"/>
            </a:solidFill>
          </a:ln>
        </p:spPr>
      </p:pic>
      <p:sp>
        <p:nvSpPr>
          <p:cNvPr id="8" name="Rectángulo 7">
            <a:extLst>
              <a:ext uri="{FF2B5EF4-FFF2-40B4-BE49-F238E27FC236}">
                <a16:creationId xmlns:a16="http://schemas.microsoft.com/office/drawing/2014/main" id="{1587C1FA-5EF1-41FE-86DB-A41428876346}"/>
              </a:ext>
            </a:extLst>
          </p:cNvPr>
          <p:cNvSpPr/>
          <p:nvPr/>
        </p:nvSpPr>
        <p:spPr>
          <a:xfrm>
            <a:off x="8267702" y="3880884"/>
            <a:ext cx="3915786" cy="2431435"/>
          </a:xfrm>
          <a:prstGeom prst="rect">
            <a:avLst/>
          </a:prstGeom>
        </p:spPr>
        <p:txBody>
          <a:bodyPr wrap="square">
            <a:spAutoFit/>
          </a:bodyPr>
          <a:lstStyle/>
          <a:p>
            <a:pPr algn="ctr"/>
            <a:r>
              <a:rPr lang="en-US" sz="1600" dirty="0"/>
              <a:t>Durbin Watson </a:t>
            </a:r>
          </a:p>
          <a:p>
            <a:r>
              <a:rPr lang="en-US" sz="1600" dirty="0" err="1"/>
              <a:t>H0</a:t>
            </a:r>
            <a:r>
              <a:rPr lang="en-US" sz="1600" dirty="0"/>
              <a:t>: las </a:t>
            </a:r>
            <a:r>
              <a:rPr lang="en-US" sz="1600" dirty="0" err="1"/>
              <a:t>observaciones</a:t>
            </a:r>
            <a:r>
              <a:rPr lang="en-US" sz="1600" dirty="0"/>
              <a:t> son </a:t>
            </a:r>
            <a:r>
              <a:rPr lang="en-US" sz="1600" dirty="0" err="1"/>
              <a:t>independientes</a:t>
            </a:r>
            <a:endParaRPr lang="en-US" sz="1600" dirty="0"/>
          </a:p>
          <a:p>
            <a:endParaRPr lang="en-US" sz="1600" dirty="0"/>
          </a:p>
          <a:p>
            <a:r>
              <a:rPr lang="en-US" sz="1600" dirty="0"/>
              <a:t>Lag Autocorrelation Statistic        </a:t>
            </a:r>
            <a:r>
              <a:rPr lang="en-US" sz="1600" dirty="0">
                <a:highlight>
                  <a:srgbClr val="FFFF00"/>
                </a:highlight>
              </a:rPr>
              <a:t>p-value</a:t>
            </a:r>
          </a:p>
          <a:p>
            <a:r>
              <a:rPr lang="en-US" sz="1600" dirty="0"/>
              <a:t>   1     -0.08525486      2.160652    </a:t>
            </a:r>
            <a:r>
              <a:rPr lang="en-US" sz="1600" dirty="0">
                <a:highlight>
                  <a:srgbClr val="FFFF00"/>
                </a:highlight>
              </a:rPr>
              <a:t>0.098</a:t>
            </a:r>
          </a:p>
          <a:p>
            <a:endParaRPr lang="en-US" dirty="0"/>
          </a:p>
          <a:p>
            <a:r>
              <a:rPr lang="en-US" dirty="0"/>
              <a:t> Alternative hypothesis: rho != 0</a:t>
            </a:r>
          </a:p>
          <a:p>
            <a:endParaRPr lang="en-US" dirty="0"/>
          </a:p>
          <a:p>
            <a:r>
              <a:rPr lang="en-US" dirty="0">
                <a:highlight>
                  <a:srgbClr val="FFFF00"/>
                </a:highlight>
              </a:rPr>
              <a:t>No </a:t>
            </a:r>
            <a:r>
              <a:rPr lang="en-US" dirty="0" err="1">
                <a:highlight>
                  <a:srgbClr val="FFFF00"/>
                </a:highlight>
              </a:rPr>
              <a:t>rechazo</a:t>
            </a:r>
            <a:r>
              <a:rPr lang="en-US" dirty="0">
                <a:highlight>
                  <a:srgbClr val="FFFF00"/>
                </a:highlight>
              </a:rPr>
              <a:t> </a:t>
            </a:r>
            <a:r>
              <a:rPr lang="en-US" dirty="0" err="1">
                <a:highlight>
                  <a:srgbClr val="FFFF00"/>
                </a:highlight>
              </a:rPr>
              <a:t>H0</a:t>
            </a:r>
            <a:endParaRPr lang="es-AR" dirty="0">
              <a:highlight>
                <a:srgbClr val="FFFF00"/>
              </a:highlight>
            </a:endParaRPr>
          </a:p>
        </p:txBody>
      </p:sp>
      <p:sp>
        <p:nvSpPr>
          <p:cNvPr id="9" name="CuadroTexto 8">
            <a:extLst>
              <a:ext uri="{FF2B5EF4-FFF2-40B4-BE49-F238E27FC236}">
                <a16:creationId xmlns:a16="http://schemas.microsoft.com/office/drawing/2014/main" id="{355168F7-F656-4B6B-9ABB-F9D22FCC6590}"/>
              </a:ext>
            </a:extLst>
          </p:cNvPr>
          <p:cNvSpPr txBox="1"/>
          <p:nvPr/>
        </p:nvSpPr>
        <p:spPr>
          <a:xfrm>
            <a:off x="380854" y="520700"/>
            <a:ext cx="3762294" cy="338554"/>
          </a:xfrm>
          <a:prstGeom prst="rect">
            <a:avLst/>
          </a:prstGeom>
          <a:noFill/>
        </p:spPr>
        <p:txBody>
          <a:bodyPr wrap="square" rtlCol="0">
            <a:spAutoFit/>
          </a:bodyPr>
          <a:lstStyle/>
          <a:p>
            <a:pPr algn="ctr"/>
            <a:r>
              <a:rPr lang="es-ES" sz="1600" b="1" dirty="0"/>
              <a:t>Normalidad de los residuos </a:t>
            </a:r>
            <a:endParaRPr lang="es-AR" sz="1600" b="1" dirty="0"/>
          </a:p>
        </p:txBody>
      </p:sp>
      <p:sp>
        <p:nvSpPr>
          <p:cNvPr id="10" name="CuadroTexto 9">
            <a:extLst>
              <a:ext uri="{FF2B5EF4-FFF2-40B4-BE49-F238E27FC236}">
                <a16:creationId xmlns:a16="http://schemas.microsoft.com/office/drawing/2014/main" id="{C0805EF3-FCEF-4236-B042-3A0ACB81EC64}"/>
              </a:ext>
            </a:extLst>
          </p:cNvPr>
          <p:cNvSpPr txBox="1"/>
          <p:nvPr/>
        </p:nvSpPr>
        <p:spPr>
          <a:xfrm>
            <a:off x="4324924" y="520700"/>
            <a:ext cx="3762294" cy="369332"/>
          </a:xfrm>
          <a:prstGeom prst="rect">
            <a:avLst/>
          </a:prstGeom>
          <a:noFill/>
        </p:spPr>
        <p:txBody>
          <a:bodyPr wrap="square" rtlCol="0">
            <a:spAutoFit/>
          </a:bodyPr>
          <a:lstStyle/>
          <a:p>
            <a:pPr algn="ctr"/>
            <a:r>
              <a:rPr lang="es-ES" sz="1600" b="1" dirty="0"/>
              <a:t>Homocedasticidad</a:t>
            </a:r>
            <a:r>
              <a:rPr lang="es-ES" b="1" dirty="0"/>
              <a:t> delos residuos</a:t>
            </a:r>
            <a:endParaRPr lang="es-AR" b="1" dirty="0"/>
          </a:p>
        </p:txBody>
      </p:sp>
      <p:sp>
        <p:nvSpPr>
          <p:cNvPr id="11" name="CuadroTexto 10">
            <a:extLst>
              <a:ext uri="{FF2B5EF4-FFF2-40B4-BE49-F238E27FC236}">
                <a16:creationId xmlns:a16="http://schemas.microsoft.com/office/drawing/2014/main" id="{6677030A-DCAD-4493-9079-0A3685808CBF}"/>
              </a:ext>
            </a:extLst>
          </p:cNvPr>
          <p:cNvSpPr txBox="1"/>
          <p:nvPr/>
        </p:nvSpPr>
        <p:spPr>
          <a:xfrm>
            <a:off x="8267702" y="520700"/>
            <a:ext cx="3688714" cy="338554"/>
          </a:xfrm>
          <a:prstGeom prst="rect">
            <a:avLst/>
          </a:prstGeom>
          <a:noFill/>
        </p:spPr>
        <p:txBody>
          <a:bodyPr wrap="square" rtlCol="0">
            <a:spAutoFit/>
          </a:bodyPr>
          <a:lstStyle/>
          <a:p>
            <a:pPr algn="ctr"/>
            <a:r>
              <a:rPr lang="es-ES" sz="1600" b="1" dirty="0"/>
              <a:t>Independencia de las observaciones</a:t>
            </a:r>
            <a:endParaRPr lang="es-AR" sz="1600" b="1" dirty="0"/>
          </a:p>
        </p:txBody>
      </p:sp>
    </p:spTree>
    <p:extLst>
      <p:ext uri="{BB962C8B-B14F-4D97-AF65-F5344CB8AC3E}">
        <p14:creationId xmlns:p14="http://schemas.microsoft.com/office/powerpoint/2010/main" val="527792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EA2F0D3B-6865-4B50-ABAC-7B9BD72F6350}"/>
              </a:ext>
            </a:extLst>
          </p:cNvPr>
          <p:cNvPicPr>
            <a:picLocks noChangeAspect="1"/>
          </p:cNvPicPr>
          <p:nvPr/>
        </p:nvPicPr>
        <p:blipFill>
          <a:blip r:embed="rId3"/>
          <a:stretch>
            <a:fillRect/>
          </a:stretch>
        </p:blipFill>
        <p:spPr>
          <a:xfrm>
            <a:off x="1087161" y="1290014"/>
            <a:ext cx="4600212" cy="2839784"/>
          </a:xfrm>
          <a:prstGeom prst="rect">
            <a:avLst/>
          </a:prstGeom>
          <a:ln w="28575">
            <a:solidFill>
              <a:schemeClr val="accent1"/>
            </a:solidFill>
          </a:ln>
        </p:spPr>
      </p:pic>
      <p:sp>
        <p:nvSpPr>
          <p:cNvPr id="3" name="Rectángulo 2">
            <a:extLst>
              <a:ext uri="{FF2B5EF4-FFF2-40B4-BE49-F238E27FC236}">
                <a16:creationId xmlns:a16="http://schemas.microsoft.com/office/drawing/2014/main" id="{4906205E-833D-4FA7-A641-B2E9F8CBD734}"/>
              </a:ext>
            </a:extLst>
          </p:cNvPr>
          <p:cNvSpPr/>
          <p:nvPr/>
        </p:nvSpPr>
        <p:spPr>
          <a:xfrm>
            <a:off x="3902150" y="4289941"/>
            <a:ext cx="1624332" cy="369332"/>
          </a:xfrm>
          <a:prstGeom prst="rect">
            <a:avLst/>
          </a:prstGeom>
        </p:spPr>
        <p:txBody>
          <a:bodyPr wrap="square">
            <a:spAutoFit/>
          </a:bodyPr>
          <a:lstStyle/>
          <a:p>
            <a:r>
              <a:rPr lang="es-AR" dirty="0"/>
              <a:t>[1] 0.2222222</a:t>
            </a:r>
          </a:p>
        </p:txBody>
      </p:sp>
      <p:sp>
        <p:nvSpPr>
          <p:cNvPr id="5" name="CuadroTexto 4">
            <a:extLst>
              <a:ext uri="{FF2B5EF4-FFF2-40B4-BE49-F238E27FC236}">
                <a16:creationId xmlns:a16="http://schemas.microsoft.com/office/drawing/2014/main" id="{9179911F-7AAB-40DA-BC5A-6E9625AC8BC6}"/>
              </a:ext>
            </a:extLst>
          </p:cNvPr>
          <p:cNvSpPr txBox="1"/>
          <p:nvPr/>
        </p:nvSpPr>
        <p:spPr>
          <a:xfrm>
            <a:off x="1175639" y="618480"/>
            <a:ext cx="4511734" cy="369332"/>
          </a:xfrm>
          <a:prstGeom prst="rect">
            <a:avLst/>
          </a:prstGeom>
          <a:noFill/>
          <a:ln w="28575">
            <a:solidFill>
              <a:schemeClr val="accent1"/>
            </a:solidFill>
          </a:ln>
        </p:spPr>
        <p:txBody>
          <a:bodyPr wrap="square" rtlCol="0">
            <a:spAutoFit/>
          </a:bodyPr>
          <a:lstStyle/>
          <a:p>
            <a:pPr algn="ctr"/>
            <a:r>
              <a:rPr lang="es-ES" b="1" dirty="0"/>
              <a:t>Transformación de box </a:t>
            </a:r>
            <a:r>
              <a:rPr lang="es-ES" b="1" dirty="0" err="1"/>
              <a:t>cox</a:t>
            </a:r>
            <a:endParaRPr lang="es-AR" b="1" dirty="0"/>
          </a:p>
        </p:txBody>
      </p:sp>
      <p:sp>
        <p:nvSpPr>
          <p:cNvPr id="6" name="CuadroTexto 5">
            <a:extLst>
              <a:ext uri="{FF2B5EF4-FFF2-40B4-BE49-F238E27FC236}">
                <a16:creationId xmlns:a16="http://schemas.microsoft.com/office/drawing/2014/main" id="{BED98D52-3973-418C-A075-CD36B155EC0B}"/>
              </a:ext>
            </a:extLst>
          </p:cNvPr>
          <p:cNvSpPr txBox="1"/>
          <p:nvPr/>
        </p:nvSpPr>
        <p:spPr>
          <a:xfrm>
            <a:off x="1087161" y="4289941"/>
            <a:ext cx="4115475" cy="369332"/>
          </a:xfrm>
          <a:prstGeom prst="rect">
            <a:avLst/>
          </a:prstGeom>
          <a:noFill/>
        </p:spPr>
        <p:txBody>
          <a:bodyPr wrap="square" rtlCol="0">
            <a:spAutoFit/>
          </a:bodyPr>
          <a:lstStyle/>
          <a:p>
            <a:r>
              <a:rPr lang="es-ES" dirty="0"/>
              <a:t>calculo el </a:t>
            </a:r>
            <a:r>
              <a:rPr lang="el-GR" dirty="0">
                <a:latin typeface="Arial" panose="020B0604020202020204" pitchFamily="34" charset="0"/>
                <a:cs typeface="Arial" panose="020B0604020202020204" pitchFamily="34" charset="0"/>
              </a:rPr>
              <a:t>λ</a:t>
            </a:r>
            <a:r>
              <a:rPr lang="es-ES" dirty="0">
                <a:latin typeface="Arial" panose="020B0604020202020204" pitchFamily="34" charset="0"/>
                <a:cs typeface="Arial" panose="020B0604020202020204" pitchFamily="34" charset="0"/>
              </a:rPr>
              <a:t> </a:t>
            </a:r>
            <a:r>
              <a:rPr lang="es-ES" dirty="0"/>
              <a:t>analíticamente: </a:t>
            </a:r>
            <a:endParaRPr lang="es-AR" dirty="0"/>
          </a:p>
        </p:txBody>
      </p:sp>
      <p:sp>
        <p:nvSpPr>
          <p:cNvPr id="7" name="Rectángulo 6">
            <a:extLst>
              <a:ext uri="{FF2B5EF4-FFF2-40B4-BE49-F238E27FC236}">
                <a16:creationId xmlns:a16="http://schemas.microsoft.com/office/drawing/2014/main" id="{F05F75F8-BE99-4E1D-89DE-284B99658380}"/>
              </a:ext>
            </a:extLst>
          </p:cNvPr>
          <p:cNvSpPr/>
          <p:nvPr/>
        </p:nvSpPr>
        <p:spPr>
          <a:xfrm>
            <a:off x="6237767" y="1028343"/>
            <a:ext cx="5784112" cy="1477328"/>
          </a:xfrm>
          <a:prstGeom prst="rect">
            <a:avLst/>
          </a:prstGeom>
        </p:spPr>
        <p:txBody>
          <a:bodyPr wrap="square">
            <a:spAutoFit/>
          </a:bodyPr>
          <a:lstStyle/>
          <a:p>
            <a:r>
              <a:rPr lang="es-AR" dirty="0">
                <a:highlight>
                  <a:srgbClr val="FFFF00"/>
                </a:highlight>
              </a:rPr>
              <a:t>lm(formula = </a:t>
            </a:r>
            <a:r>
              <a:rPr lang="es-AR" dirty="0" err="1">
                <a:highlight>
                  <a:srgbClr val="FFFF00"/>
                </a:highlight>
              </a:rPr>
              <a:t>log10</a:t>
            </a:r>
            <a:r>
              <a:rPr lang="es-AR" dirty="0">
                <a:highlight>
                  <a:srgbClr val="FFFF00"/>
                </a:highlight>
              </a:rPr>
              <a:t>(precio) ~ distancia, data = datos)</a:t>
            </a:r>
          </a:p>
          <a:p>
            <a:endParaRPr lang="es-AR" dirty="0"/>
          </a:p>
          <a:p>
            <a:r>
              <a:rPr lang="es-AR" dirty="0"/>
              <a:t>Residual standard error: 0.1127 </a:t>
            </a:r>
            <a:r>
              <a:rPr lang="es-AR" dirty="0" err="1"/>
              <a:t>on</a:t>
            </a:r>
            <a:r>
              <a:rPr lang="es-AR" dirty="0"/>
              <a:t> 407 </a:t>
            </a:r>
            <a:r>
              <a:rPr lang="es-AR" dirty="0" err="1"/>
              <a:t>degrees</a:t>
            </a:r>
            <a:r>
              <a:rPr lang="es-AR" dirty="0"/>
              <a:t> </a:t>
            </a:r>
            <a:r>
              <a:rPr lang="es-AR" dirty="0" err="1"/>
              <a:t>of</a:t>
            </a:r>
            <a:r>
              <a:rPr lang="es-AR" dirty="0"/>
              <a:t> </a:t>
            </a:r>
            <a:r>
              <a:rPr lang="es-AR" dirty="0" err="1"/>
              <a:t>freedom</a:t>
            </a:r>
            <a:endParaRPr lang="es-AR" dirty="0"/>
          </a:p>
          <a:p>
            <a:r>
              <a:rPr lang="es-AR" dirty="0" err="1"/>
              <a:t>Multiple</a:t>
            </a:r>
            <a:r>
              <a:rPr lang="es-AR" dirty="0"/>
              <a:t> R-</a:t>
            </a:r>
            <a:r>
              <a:rPr lang="es-AR" dirty="0" err="1"/>
              <a:t>squared</a:t>
            </a:r>
            <a:r>
              <a:rPr lang="es-AR" dirty="0"/>
              <a:t>:  0.5646,	</a:t>
            </a:r>
            <a:r>
              <a:rPr lang="es-AR" dirty="0" err="1"/>
              <a:t>Adjusted</a:t>
            </a:r>
            <a:r>
              <a:rPr lang="es-AR" dirty="0"/>
              <a:t> R-</a:t>
            </a:r>
            <a:r>
              <a:rPr lang="es-AR" dirty="0" err="1"/>
              <a:t>squared</a:t>
            </a:r>
            <a:r>
              <a:rPr lang="es-AR" dirty="0"/>
              <a:t>:  0.5635 </a:t>
            </a:r>
          </a:p>
          <a:p>
            <a:r>
              <a:rPr lang="es-AR" dirty="0"/>
              <a:t>F-</a:t>
            </a:r>
            <a:r>
              <a:rPr lang="es-AR" dirty="0" err="1"/>
              <a:t>statistic</a:t>
            </a:r>
            <a:r>
              <a:rPr lang="es-AR" dirty="0"/>
              <a:t>: 527.8 </a:t>
            </a:r>
            <a:r>
              <a:rPr lang="es-AR" dirty="0" err="1"/>
              <a:t>on</a:t>
            </a:r>
            <a:r>
              <a:rPr lang="es-AR" dirty="0"/>
              <a:t> 1 and 407 DF,  p-</a:t>
            </a:r>
            <a:r>
              <a:rPr lang="es-AR" dirty="0" err="1"/>
              <a:t>value</a:t>
            </a:r>
            <a:r>
              <a:rPr lang="es-AR" dirty="0"/>
              <a:t>: &lt; </a:t>
            </a:r>
            <a:r>
              <a:rPr lang="es-AR" dirty="0" err="1"/>
              <a:t>2.2e</a:t>
            </a:r>
            <a:r>
              <a:rPr lang="es-AR" dirty="0"/>
              <a:t>-16</a:t>
            </a:r>
          </a:p>
        </p:txBody>
      </p:sp>
      <p:sp>
        <p:nvSpPr>
          <p:cNvPr id="8" name="Rectángulo 7">
            <a:extLst>
              <a:ext uri="{FF2B5EF4-FFF2-40B4-BE49-F238E27FC236}">
                <a16:creationId xmlns:a16="http://schemas.microsoft.com/office/drawing/2014/main" id="{5321A9A3-0FD6-4E2B-9F92-DEAA647816C0}"/>
              </a:ext>
            </a:extLst>
          </p:cNvPr>
          <p:cNvSpPr/>
          <p:nvPr/>
        </p:nvSpPr>
        <p:spPr>
          <a:xfrm>
            <a:off x="6237767" y="3429000"/>
            <a:ext cx="6131443" cy="1477328"/>
          </a:xfrm>
          <a:prstGeom prst="rect">
            <a:avLst/>
          </a:prstGeom>
        </p:spPr>
        <p:txBody>
          <a:bodyPr wrap="square">
            <a:spAutoFit/>
          </a:bodyPr>
          <a:lstStyle/>
          <a:p>
            <a:r>
              <a:rPr lang="es-AR" dirty="0">
                <a:highlight>
                  <a:srgbClr val="FFFF00"/>
                </a:highlight>
              </a:rPr>
              <a:t>lm(formula = </a:t>
            </a:r>
            <a:r>
              <a:rPr lang="es-AR" dirty="0" err="1">
                <a:highlight>
                  <a:srgbClr val="FFFF00"/>
                </a:highlight>
              </a:rPr>
              <a:t>precio^0.22</a:t>
            </a:r>
            <a:r>
              <a:rPr lang="es-AR" dirty="0">
                <a:highlight>
                  <a:srgbClr val="FFFF00"/>
                </a:highlight>
              </a:rPr>
              <a:t> ~ distancia, data = datos)</a:t>
            </a:r>
          </a:p>
          <a:p>
            <a:endParaRPr lang="es-AR" dirty="0">
              <a:highlight>
                <a:srgbClr val="FFFF00"/>
              </a:highlight>
            </a:endParaRPr>
          </a:p>
          <a:p>
            <a:r>
              <a:rPr lang="es-AR" dirty="0"/>
              <a:t>Residual standard error: 0.09569 </a:t>
            </a:r>
            <a:r>
              <a:rPr lang="es-AR" dirty="0" err="1"/>
              <a:t>on</a:t>
            </a:r>
            <a:r>
              <a:rPr lang="es-AR" dirty="0"/>
              <a:t> 407 </a:t>
            </a:r>
            <a:r>
              <a:rPr lang="es-AR" dirty="0" err="1"/>
              <a:t>degrees</a:t>
            </a:r>
            <a:r>
              <a:rPr lang="es-AR" dirty="0"/>
              <a:t> </a:t>
            </a:r>
            <a:r>
              <a:rPr lang="es-AR" dirty="0" err="1"/>
              <a:t>of</a:t>
            </a:r>
            <a:r>
              <a:rPr lang="es-AR" dirty="0"/>
              <a:t> </a:t>
            </a:r>
            <a:r>
              <a:rPr lang="es-AR" dirty="0" err="1"/>
              <a:t>freedom</a:t>
            </a:r>
            <a:endParaRPr lang="es-AR" dirty="0"/>
          </a:p>
          <a:p>
            <a:r>
              <a:rPr lang="es-AR" dirty="0" err="1"/>
              <a:t>Multiple</a:t>
            </a:r>
            <a:r>
              <a:rPr lang="es-AR" dirty="0"/>
              <a:t> R-</a:t>
            </a:r>
            <a:r>
              <a:rPr lang="es-AR" dirty="0" err="1"/>
              <a:t>squared</a:t>
            </a:r>
            <a:r>
              <a:rPr lang="es-AR" dirty="0"/>
              <a:t>:  0.5479,	</a:t>
            </a:r>
            <a:r>
              <a:rPr lang="es-AR" dirty="0" err="1"/>
              <a:t>Adjusted</a:t>
            </a:r>
            <a:r>
              <a:rPr lang="es-AR" dirty="0"/>
              <a:t> R-</a:t>
            </a:r>
            <a:r>
              <a:rPr lang="es-AR" dirty="0" err="1"/>
              <a:t>squared</a:t>
            </a:r>
            <a:r>
              <a:rPr lang="es-AR" dirty="0"/>
              <a:t>:  0.5468 </a:t>
            </a:r>
          </a:p>
          <a:p>
            <a:r>
              <a:rPr lang="es-AR" dirty="0"/>
              <a:t>F-</a:t>
            </a:r>
            <a:r>
              <a:rPr lang="es-AR" dirty="0" err="1"/>
              <a:t>statistic</a:t>
            </a:r>
            <a:r>
              <a:rPr lang="es-AR" dirty="0"/>
              <a:t>: 493.2 </a:t>
            </a:r>
            <a:r>
              <a:rPr lang="es-AR" dirty="0" err="1"/>
              <a:t>on</a:t>
            </a:r>
            <a:r>
              <a:rPr lang="es-AR" dirty="0"/>
              <a:t> 1 and 407 DF,  p-</a:t>
            </a:r>
            <a:r>
              <a:rPr lang="es-AR" dirty="0" err="1"/>
              <a:t>value</a:t>
            </a:r>
            <a:r>
              <a:rPr lang="es-AR" dirty="0"/>
              <a:t>: &lt; </a:t>
            </a:r>
            <a:r>
              <a:rPr lang="es-AR" dirty="0" err="1"/>
              <a:t>2.2e</a:t>
            </a:r>
            <a:r>
              <a:rPr lang="es-AR" dirty="0"/>
              <a:t>-16</a:t>
            </a:r>
          </a:p>
        </p:txBody>
      </p:sp>
      <p:sp>
        <p:nvSpPr>
          <p:cNvPr id="9" name="CuadroTexto 8">
            <a:extLst>
              <a:ext uri="{FF2B5EF4-FFF2-40B4-BE49-F238E27FC236}">
                <a16:creationId xmlns:a16="http://schemas.microsoft.com/office/drawing/2014/main" id="{B1413D96-B313-4CE8-887E-B7C2396B6E67}"/>
              </a:ext>
            </a:extLst>
          </p:cNvPr>
          <p:cNvSpPr txBox="1"/>
          <p:nvPr/>
        </p:nvSpPr>
        <p:spPr>
          <a:xfrm>
            <a:off x="6237766" y="575054"/>
            <a:ext cx="5426149" cy="369332"/>
          </a:xfrm>
          <a:prstGeom prst="rect">
            <a:avLst/>
          </a:prstGeom>
          <a:noFill/>
        </p:spPr>
        <p:txBody>
          <a:bodyPr wrap="square" rtlCol="0">
            <a:spAutoFit/>
          </a:bodyPr>
          <a:lstStyle/>
          <a:p>
            <a:r>
              <a:rPr lang="es-ES" b="1" dirty="0"/>
              <a:t>Modelo 1 aplicando log a la variable dependiente</a:t>
            </a:r>
            <a:endParaRPr lang="es-AR" b="1" dirty="0"/>
          </a:p>
        </p:txBody>
      </p:sp>
      <p:sp>
        <p:nvSpPr>
          <p:cNvPr id="10" name="CuadroTexto 9">
            <a:extLst>
              <a:ext uri="{FF2B5EF4-FFF2-40B4-BE49-F238E27FC236}">
                <a16:creationId xmlns:a16="http://schemas.microsoft.com/office/drawing/2014/main" id="{AB674484-EA62-49F6-BEA1-26D9B5AD805C}"/>
              </a:ext>
            </a:extLst>
          </p:cNvPr>
          <p:cNvSpPr txBox="1"/>
          <p:nvPr/>
        </p:nvSpPr>
        <p:spPr>
          <a:xfrm>
            <a:off x="6237766" y="2923953"/>
            <a:ext cx="5784111" cy="369332"/>
          </a:xfrm>
          <a:prstGeom prst="rect">
            <a:avLst/>
          </a:prstGeom>
          <a:noFill/>
        </p:spPr>
        <p:txBody>
          <a:bodyPr wrap="square" rtlCol="0">
            <a:spAutoFit/>
          </a:bodyPr>
          <a:lstStyle/>
          <a:p>
            <a:r>
              <a:rPr lang="es-ES" b="1" dirty="0"/>
              <a:t>Modelo 2 elevando la variable respuesta a lambda </a:t>
            </a:r>
            <a:endParaRPr lang="es-AR" b="1" dirty="0"/>
          </a:p>
        </p:txBody>
      </p:sp>
      <p:sp>
        <p:nvSpPr>
          <p:cNvPr id="11" name="CuadroTexto 10">
            <a:extLst>
              <a:ext uri="{FF2B5EF4-FFF2-40B4-BE49-F238E27FC236}">
                <a16:creationId xmlns:a16="http://schemas.microsoft.com/office/drawing/2014/main" id="{21AF9ADA-3443-453F-978C-953290F56105}"/>
              </a:ext>
            </a:extLst>
          </p:cNvPr>
          <p:cNvSpPr txBox="1"/>
          <p:nvPr/>
        </p:nvSpPr>
        <p:spPr>
          <a:xfrm>
            <a:off x="1087161" y="5709684"/>
            <a:ext cx="10853202" cy="646331"/>
          </a:xfrm>
          <a:prstGeom prst="rect">
            <a:avLst/>
          </a:prstGeom>
          <a:noFill/>
          <a:ln w="28575">
            <a:solidFill>
              <a:schemeClr val="accent1"/>
            </a:solidFill>
          </a:ln>
        </p:spPr>
        <p:txBody>
          <a:bodyPr wrap="square" rtlCol="0">
            <a:spAutoFit/>
          </a:bodyPr>
          <a:lstStyle/>
          <a:p>
            <a:r>
              <a:rPr lang="es-ES" dirty="0"/>
              <a:t>En ninguno de los dos modelos se cumplió el supuesto de Normalidad de los residuos, por lo que se descartan estos modelos  </a:t>
            </a:r>
            <a:endParaRPr lang="es-AR" dirty="0"/>
          </a:p>
        </p:txBody>
      </p:sp>
    </p:spTree>
    <p:extLst>
      <p:ext uri="{BB962C8B-B14F-4D97-AF65-F5344CB8AC3E}">
        <p14:creationId xmlns:p14="http://schemas.microsoft.com/office/powerpoint/2010/main" val="2481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77BA0464-D13E-4C8E-AEAB-D1617B205029}"/>
              </a:ext>
            </a:extLst>
          </p:cNvPr>
          <p:cNvPicPr>
            <a:picLocks noChangeAspect="1"/>
          </p:cNvPicPr>
          <p:nvPr/>
        </p:nvPicPr>
        <p:blipFill>
          <a:blip r:embed="rId3"/>
          <a:stretch>
            <a:fillRect/>
          </a:stretch>
        </p:blipFill>
        <p:spPr>
          <a:xfrm>
            <a:off x="9029356" y="177263"/>
            <a:ext cx="2881275" cy="1778657"/>
          </a:xfrm>
          <a:prstGeom prst="rect">
            <a:avLst/>
          </a:prstGeom>
          <a:ln w="28575">
            <a:solidFill>
              <a:schemeClr val="accent1"/>
            </a:solidFill>
          </a:ln>
        </p:spPr>
      </p:pic>
      <p:pic>
        <p:nvPicPr>
          <p:cNvPr id="7" name="Imagen 6">
            <a:extLst>
              <a:ext uri="{FF2B5EF4-FFF2-40B4-BE49-F238E27FC236}">
                <a16:creationId xmlns:a16="http://schemas.microsoft.com/office/drawing/2014/main" id="{0B747C44-9D4F-42C7-B530-8DB23CB0EA50}"/>
              </a:ext>
            </a:extLst>
          </p:cNvPr>
          <p:cNvPicPr>
            <a:picLocks noChangeAspect="1"/>
          </p:cNvPicPr>
          <p:nvPr/>
        </p:nvPicPr>
        <p:blipFill>
          <a:blip r:embed="rId4"/>
          <a:stretch>
            <a:fillRect/>
          </a:stretch>
        </p:blipFill>
        <p:spPr>
          <a:xfrm>
            <a:off x="935666" y="1022897"/>
            <a:ext cx="6549655" cy="4043207"/>
          </a:xfrm>
          <a:prstGeom prst="rect">
            <a:avLst/>
          </a:prstGeom>
          <a:ln w="28575">
            <a:solidFill>
              <a:schemeClr val="accent1"/>
            </a:solidFill>
          </a:ln>
        </p:spPr>
      </p:pic>
      <p:pic>
        <p:nvPicPr>
          <p:cNvPr id="8" name="Imagen 7">
            <a:extLst>
              <a:ext uri="{FF2B5EF4-FFF2-40B4-BE49-F238E27FC236}">
                <a16:creationId xmlns:a16="http://schemas.microsoft.com/office/drawing/2014/main" id="{66013FF3-F00F-4184-9DD2-711E0B2A9A05}"/>
              </a:ext>
            </a:extLst>
          </p:cNvPr>
          <p:cNvPicPr>
            <a:picLocks noChangeAspect="1"/>
          </p:cNvPicPr>
          <p:nvPr/>
        </p:nvPicPr>
        <p:blipFill>
          <a:blip r:embed="rId5"/>
          <a:stretch>
            <a:fillRect/>
          </a:stretch>
        </p:blipFill>
        <p:spPr>
          <a:xfrm>
            <a:off x="9029356" y="2177019"/>
            <a:ext cx="2881275" cy="1778658"/>
          </a:xfrm>
          <a:prstGeom prst="rect">
            <a:avLst/>
          </a:prstGeom>
          <a:ln w="28575">
            <a:solidFill>
              <a:schemeClr val="accent1"/>
            </a:solidFill>
          </a:ln>
        </p:spPr>
      </p:pic>
      <p:pic>
        <p:nvPicPr>
          <p:cNvPr id="9" name="Imagen 8">
            <a:extLst>
              <a:ext uri="{FF2B5EF4-FFF2-40B4-BE49-F238E27FC236}">
                <a16:creationId xmlns:a16="http://schemas.microsoft.com/office/drawing/2014/main" id="{9CF7D344-B979-44F5-B45A-CC6443B9D88B}"/>
              </a:ext>
            </a:extLst>
          </p:cNvPr>
          <p:cNvPicPr>
            <a:picLocks noChangeAspect="1"/>
          </p:cNvPicPr>
          <p:nvPr/>
        </p:nvPicPr>
        <p:blipFill>
          <a:blip r:embed="rId6"/>
          <a:stretch>
            <a:fillRect/>
          </a:stretch>
        </p:blipFill>
        <p:spPr>
          <a:xfrm>
            <a:off x="9029358" y="4176775"/>
            <a:ext cx="2881277" cy="1778658"/>
          </a:xfrm>
          <a:prstGeom prst="rect">
            <a:avLst/>
          </a:prstGeom>
          <a:ln w="28575">
            <a:solidFill>
              <a:schemeClr val="accent1"/>
            </a:solidFill>
          </a:ln>
        </p:spPr>
      </p:pic>
      <p:sp>
        <p:nvSpPr>
          <p:cNvPr id="10" name="CuadroTexto 9">
            <a:extLst>
              <a:ext uri="{FF2B5EF4-FFF2-40B4-BE49-F238E27FC236}">
                <a16:creationId xmlns:a16="http://schemas.microsoft.com/office/drawing/2014/main" id="{D27AB444-6DE6-4D8C-90A4-599DB2DAF56A}"/>
              </a:ext>
            </a:extLst>
          </p:cNvPr>
          <p:cNvSpPr txBox="1"/>
          <p:nvPr/>
        </p:nvSpPr>
        <p:spPr>
          <a:xfrm>
            <a:off x="935666" y="177263"/>
            <a:ext cx="6379534" cy="369332"/>
          </a:xfrm>
          <a:prstGeom prst="rect">
            <a:avLst/>
          </a:prstGeom>
          <a:noFill/>
        </p:spPr>
        <p:txBody>
          <a:bodyPr wrap="square" rtlCol="0">
            <a:spAutoFit/>
          </a:bodyPr>
          <a:lstStyle/>
          <a:p>
            <a:pPr algn="ctr"/>
            <a:r>
              <a:rPr lang="es-ES" dirty="0" err="1"/>
              <a:t>Outaliers</a:t>
            </a:r>
            <a:r>
              <a:rPr lang="es-ES" dirty="0"/>
              <a:t> y puntos influyentes</a:t>
            </a:r>
            <a:endParaRPr lang="es-AR" dirty="0"/>
          </a:p>
        </p:txBody>
      </p:sp>
      <p:sp>
        <p:nvSpPr>
          <p:cNvPr id="11" name="CuadroTexto 10">
            <a:extLst>
              <a:ext uri="{FF2B5EF4-FFF2-40B4-BE49-F238E27FC236}">
                <a16:creationId xmlns:a16="http://schemas.microsoft.com/office/drawing/2014/main" id="{71EECA6F-DAED-490C-831A-FB05D184BD55}"/>
              </a:ext>
            </a:extLst>
          </p:cNvPr>
          <p:cNvSpPr txBox="1"/>
          <p:nvPr/>
        </p:nvSpPr>
        <p:spPr>
          <a:xfrm>
            <a:off x="935667" y="5344633"/>
            <a:ext cx="6627626" cy="738664"/>
          </a:xfrm>
          <a:prstGeom prst="rect">
            <a:avLst/>
          </a:prstGeom>
          <a:noFill/>
        </p:spPr>
        <p:txBody>
          <a:bodyPr wrap="square" rtlCol="0">
            <a:spAutoFit/>
          </a:bodyPr>
          <a:lstStyle/>
          <a:p>
            <a:r>
              <a:rPr lang="es-ES" sz="1400" dirty="0"/>
              <a:t>De modo analítico se pueden conocer los puntos influyentes a través de los </a:t>
            </a:r>
            <a:r>
              <a:rPr lang="es-ES" sz="1400" dirty="0" err="1"/>
              <a:t>dfbetas</a:t>
            </a:r>
            <a:r>
              <a:rPr lang="es-ES" sz="1400" dirty="0"/>
              <a:t> (cómo varían los coeficientes de la recta cuando esa observación no esta) y </a:t>
            </a:r>
            <a:r>
              <a:rPr lang="es-ES" sz="1400" dirty="0" err="1"/>
              <a:t>dffits</a:t>
            </a:r>
            <a:r>
              <a:rPr lang="es-ES" sz="1400" dirty="0"/>
              <a:t> (la influencia del modelo con esa observación)</a:t>
            </a:r>
            <a:endParaRPr lang="es-AR" sz="1400" dirty="0"/>
          </a:p>
        </p:txBody>
      </p:sp>
    </p:spTree>
    <p:extLst>
      <p:ext uri="{BB962C8B-B14F-4D97-AF65-F5344CB8AC3E}">
        <p14:creationId xmlns:p14="http://schemas.microsoft.com/office/powerpoint/2010/main" val="1606149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A9EF873A-60E6-4BE4-BC37-664551468001}"/>
              </a:ext>
            </a:extLst>
          </p:cNvPr>
          <p:cNvPicPr>
            <a:picLocks noChangeAspect="1"/>
          </p:cNvPicPr>
          <p:nvPr/>
        </p:nvPicPr>
        <p:blipFill>
          <a:blip r:embed="rId3"/>
          <a:stretch>
            <a:fillRect/>
          </a:stretch>
        </p:blipFill>
        <p:spPr>
          <a:xfrm>
            <a:off x="393294" y="1100470"/>
            <a:ext cx="5500687" cy="3395662"/>
          </a:xfrm>
          <a:prstGeom prst="rect">
            <a:avLst/>
          </a:prstGeom>
          <a:ln w="28575">
            <a:solidFill>
              <a:schemeClr val="accent1"/>
            </a:solidFill>
          </a:ln>
        </p:spPr>
      </p:pic>
      <p:sp>
        <p:nvSpPr>
          <p:cNvPr id="4" name="Rectángulo 3">
            <a:extLst>
              <a:ext uri="{FF2B5EF4-FFF2-40B4-BE49-F238E27FC236}">
                <a16:creationId xmlns:a16="http://schemas.microsoft.com/office/drawing/2014/main" id="{A527ADC0-DE1D-4319-A5BC-2EF371D04D56}"/>
              </a:ext>
            </a:extLst>
          </p:cNvPr>
          <p:cNvSpPr/>
          <p:nvPr/>
        </p:nvSpPr>
        <p:spPr>
          <a:xfrm>
            <a:off x="733536" y="503943"/>
            <a:ext cx="4145687" cy="369332"/>
          </a:xfrm>
          <a:prstGeom prst="rect">
            <a:avLst/>
          </a:prstGeom>
        </p:spPr>
        <p:txBody>
          <a:bodyPr wrap="none">
            <a:spAutoFit/>
          </a:bodyPr>
          <a:lstStyle/>
          <a:p>
            <a:r>
              <a:rPr lang="en-US" dirty="0"/>
              <a:t>k &lt;- </a:t>
            </a:r>
            <a:r>
              <a:rPr lang="en-US" dirty="0" err="1"/>
              <a:t>ols_step_all_possible</a:t>
            </a:r>
            <a:r>
              <a:rPr lang="en-US" dirty="0"/>
              <a:t>(</a:t>
            </a:r>
            <a:r>
              <a:rPr lang="en-US" dirty="0" err="1"/>
              <a:t>modelo_total</a:t>
            </a:r>
            <a:r>
              <a:rPr lang="en-US" dirty="0"/>
              <a:t>)</a:t>
            </a:r>
            <a:endParaRPr lang="es-AR" dirty="0"/>
          </a:p>
        </p:txBody>
      </p:sp>
      <p:sp>
        <p:nvSpPr>
          <p:cNvPr id="5" name="Rectángulo 4">
            <a:extLst>
              <a:ext uri="{FF2B5EF4-FFF2-40B4-BE49-F238E27FC236}">
                <a16:creationId xmlns:a16="http://schemas.microsoft.com/office/drawing/2014/main" id="{28B6BD16-1AED-4C33-97D9-F380446FFA0D}"/>
              </a:ext>
            </a:extLst>
          </p:cNvPr>
          <p:cNvSpPr/>
          <p:nvPr/>
        </p:nvSpPr>
        <p:spPr>
          <a:xfrm>
            <a:off x="393294" y="4496132"/>
            <a:ext cx="5943600" cy="2123658"/>
          </a:xfrm>
          <a:prstGeom prst="rect">
            <a:avLst/>
          </a:prstGeom>
        </p:spPr>
        <p:txBody>
          <a:bodyPr wrap="square">
            <a:spAutoFit/>
          </a:bodyPr>
          <a:lstStyle/>
          <a:p>
            <a:r>
              <a:rPr lang="es-AR" sz="1600" dirty="0" err="1"/>
              <a:t>Model</a:t>
            </a:r>
            <a:r>
              <a:rPr lang="es-AR" sz="1600" dirty="0"/>
              <a:t> </a:t>
            </a:r>
            <a:r>
              <a:rPr lang="es-AR" sz="1600" dirty="0" err="1"/>
              <a:t>Index</a:t>
            </a:r>
            <a:r>
              <a:rPr lang="es-AR" sz="1600" dirty="0"/>
              <a:t>    </a:t>
            </a:r>
            <a:r>
              <a:rPr lang="es-AR" sz="1600" dirty="0" err="1"/>
              <a:t>Predictors</a:t>
            </a:r>
            <a:endParaRPr lang="es-AR" sz="1600" dirty="0"/>
          </a:p>
          <a:p>
            <a:r>
              <a:rPr lang="es-AR" sz="1600" dirty="0"/>
              <a:t>-------------------------------------------------------</a:t>
            </a:r>
          </a:p>
          <a:p>
            <a:r>
              <a:rPr lang="es-AR" sz="1600" dirty="0"/>
              <a:t>     1         distancia                                </a:t>
            </a:r>
          </a:p>
          <a:p>
            <a:r>
              <a:rPr lang="es-AR" sz="1600" dirty="0"/>
              <a:t>     2         distancia negocios                       </a:t>
            </a:r>
          </a:p>
          <a:p>
            <a:r>
              <a:rPr lang="es-AR" sz="1600" dirty="0"/>
              <a:t>     3         edad distancia negocios                  </a:t>
            </a:r>
          </a:p>
          <a:p>
            <a:r>
              <a:rPr lang="es-AR" sz="1600" dirty="0"/>
              <a:t>     </a:t>
            </a:r>
            <a:r>
              <a:rPr lang="es-AR" sz="1600" dirty="0">
                <a:highlight>
                  <a:srgbClr val="FFFF00"/>
                </a:highlight>
              </a:rPr>
              <a:t>4         edad distancia negocios latitud          </a:t>
            </a:r>
          </a:p>
          <a:p>
            <a:r>
              <a:rPr lang="es-AR" sz="1600" dirty="0"/>
              <a:t>     5         edad distancia negocios latitud longitud </a:t>
            </a:r>
          </a:p>
          <a:p>
            <a:r>
              <a:rPr lang="es-AR" sz="1600" dirty="0"/>
              <a:t>-------------------------------------------------------</a:t>
            </a:r>
            <a:endParaRPr lang="es-AR" dirty="0"/>
          </a:p>
        </p:txBody>
      </p:sp>
      <p:sp>
        <p:nvSpPr>
          <p:cNvPr id="8" name="Rectángulo 7">
            <a:extLst>
              <a:ext uri="{FF2B5EF4-FFF2-40B4-BE49-F238E27FC236}">
                <a16:creationId xmlns:a16="http://schemas.microsoft.com/office/drawing/2014/main" id="{77E036C9-0A18-4769-BF6C-D9B753F51A85}"/>
              </a:ext>
            </a:extLst>
          </p:cNvPr>
          <p:cNvSpPr/>
          <p:nvPr/>
        </p:nvSpPr>
        <p:spPr>
          <a:xfrm>
            <a:off x="6298021" y="454139"/>
            <a:ext cx="5812463" cy="646331"/>
          </a:xfrm>
          <a:prstGeom prst="rect">
            <a:avLst/>
          </a:prstGeom>
        </p:spPr>
        <p:txBody>
          <a:bodyPr wrap="square">
            <a:spAutoFit/>
          </a:bodyPr>
          <a:lstStyle/>
          <a:p>
            <a:r>
              <a:rPr lang="es-AR" dirty="0" err="1"/>
              <a:t>modelos_backward</a:t>
            </a:r>
            <a:r>
              <a:rPr lang="es-AR" dirty="0"/>
              <a:t> &lt;- </a:t>
            </a:r>
            <a:r>
              <a:rPr lang="es-AR" dirty="0" err="1"/>
              <a:t>regsubsets</a:t>
            </a:r>
            <a:r>
              <a:rPr lang="es-AR" dirty="0"/>
              <a:t>(precio ~ ., data = datos, </a:t>
            </a:r>
            <a:r>
              <a:rPr lang="es-AR" dirty="0" err="1"/>
              <a:t>nvmax</a:t>
            </a:r>
            <a:r>
              <a:rPr lang="es-AR" dirty="0"/>
              <a:t> = 5, </a:t>
            </a:r>
            <a:r>
              <a:rPr lang="es-AR" dirty="0" err="1"/>
              <a:t>method</a:t>
            </a:r>
            <a:r>
              <a:rPr lang="es-AR" dirty="0"/>
              <a:t> = "</a:t>
            </a:r>
            <a:r>
              <a:rPr lang="es-AR" dirty="0" err="1"/>
              <a:t>backward</a:t>
            </a:r>
            <a:r>
              <a:rPr lang="es-AR" dirty="0"/>
              <a:t>")</a:t>
            </a:r>
          </a:p>
        </p:txBody>
      </p:sp>
      <p:sp>
        <p:nvSpPr>
          <p:cNvPr id="9" name="Rectángulo 8">
            <a:extLst>
              <a:ext uri="{FF2B5EF4-FFF2-40B4-BE49-F238E27FC236}">
                <a16:creationId xmlns:a16="http://schemas.microsoft.com/office/drawing/2014/main" id="{8C89608B-F8F6-4914-AB1D-1FD17356B904}"/>
              </a:ext>
            </a:extLst>
          </p:cNvPr>
          <p:cNvSpPr/>
          <p:nvPr/>
        </p:nvSpPr>
        <p:spPr>
          <a:xfrm>
            <a:off x="6762309" y="1100470"/>
            <a:ext cx="4993756" cy="4247317"/>
          </a:xfrm>
          <a:prstGeom prst="rect">
            <a:avLst/>
          </a:prstGeom>
          <a:ln w="28575">
            <a:solidFill>
              <a:schemeClr val="accent1"/>
            </a:solidFill>
          </a:ln>
        </p:spPr>
        <p:txBody>
          <a:bodyPr wrap="square">
            <a:spAutoFit/>
          </a:bodyPr>
          <a:lstStyle/>
          <a:p>
            <a:r>
              <a:rPr lang="es-AR" dirty="0"/>
              <a:t>5 Variables  (and </a:t>
            </a:r>
            <a:r>
              <a:rPr lang="es-AR" dirty="0" err="1"/>
              <a:t>intercept</a:t>
            </a:r>
            <a:r>
              <a:rPr lang="es-AR" dirty="0"/>
              <a:t>)</a:t>
            </a:r>
          </a:p>
          <a:p>
            <a:r>
              <a:rPr lang="es-AR" dirty="0"/>
              <a:t>          </a:t>
            </a:r>
            <a:r>
              <a:rPr lang="es-AR" dirty="0" err="1"/>
              <a:t>Forced</a:t>
            </a:r>
            <a:r>
              <a:rPr lang="es-AR" dirty="0"/>
              <a:t> in </a:t>
            </a:r>
            <a:r>
              <a:rPr lang="es-AR" dirty="0" err="1"/>
              <a:t>Forced</a:t>
            </a:r>
            <a:r>
              <a:rPr lang="es-AR" dirty="0"/>
              <a:t> </a:t>
            </a:r>
            <a:r>
              <a:rPr lang="es-AR" dirty="0" err="1"/>
              <a:t>out</a:t>
            </a:r>
            <a:endParaRPr lang="es-AR" dirty="0"/>
          </a:p>
          <a:p>
            <a:r>
              <a:rPr lang="es-AR" dirty="0"/>
              <a:t>edad          FALSE      </a:t>
            </a:r>
            <a:r>
              <a:rPr lang="es-AR" dirty="0" err="1"/>
              <a:t>FALSE</a:t>
            </a:r>
            <a:endParaRPr lang="es-AR" dirty="0"/>
          </a:p>
          <a:p>
            <a:r>
              <a:rPr lang="es-AR" dirty="0"/>
              <a:t>distancia     FALSE      </a:t>
            </a:r>
            <a:r>
              <a:rPr lang="es-AR" dirty="0" err="1"/>
              <a:t>FALSE</a:t>
            </a:r>
            <a:endParaRPr lang="es-AR" dirty="0"/>
          </a:p>
          <a:p>
            <a:r>
              <a:rPr lang="es-AR" dirty="0"/>
              <a:t>negocios      FALSE      </a:t>
            </a:r>
            <a:r>
              <a:rPr lang="es-AR" dirty="0" err="1"/>
              <a:t>FALSE</a:t>
            </a:r>
            <a:endParaRPr lang="es-AR" dirty="0"/>
          </a:p>
          <a:p>
            <a:r>
              <a:rPr lang="es-AR" dirty="0"/>
              <a:t>latitud       FALSE      </a:t>
            </a:r>
            <a:r>
              <a:rPr lang="es-AR" dirty="0" err="1"/>
              <a:t>FALSE</a:t>
            </a:r>
            <a:endParaRPr lang="es-AR" dirty="0"/>
          </a:p>
          <a:p>
            <a:r>
              <a:rPr lang="es-AR" dirty="0"/>
              <a:t>longitud      FALSE      </a:t>
            </a:r>
            <a:r>
              <a:rPr lang="es-AR" dirty="0" err="1"/>
              <a:t>FALSE</a:t>
            </a:r>
            <a:endParaRPr lang="es-AR" dirty="0"/>
          </a:p>
          <a:p>
            <a:r>
              <a:rPr lang="es-AR" dirty="0"/>
              <a:t>1 </a:t>
            </a:r>
            <a:r>
              <a:rPr lang="es-AR" dirty="0" err="1"/>
              <a:t>subsets</a:t>
            </a:r>
            <a:r>
              <a:rPr lang="es-AR" dirty="0"/>
              <a:t> </a:t>
            </a:r>
            <a:r>
              <a:rPr lang="es-AR" dirty="0" err="1"/>
              <a:t>of</a:t>
            </a:r>
            <a:r>
              <a:rPr lang="es-AR" dirty="0"/>
              <a:t> </a:t>
            </a:r>
            <a:r>
              <a:rPr lang="es-AR" dirty="0" err="1"/>
              <a:t>each</a:t>
            </a:r>
            <a:r>
              <a:rPr lang="es-AR" dirty="0"/>
              <a:t> </a:t>
            </a:r>
            <a:r>
              <a:rPr lang="es-AR" dirty="0" err="1"/>
              <a:t>size</a:t>
            </a:r>
            <a:r>
              <a:rPr lang="es-AR" dirty="0"/>
              <a:t> up </a:t>
            </a:r>
            <a:r>
              <a:rPr lang="es-AR" dirty="0" err="1"/>
              <a:t>to</a:t>
            </a:r>
            <a:r>
              <a:rPr lang="es-AR" dirty="0"/>
              <a:t> 5</a:t>
            </a:r>
          </a:p>
          <a:p>
            <a:r>
              <a:rPr lang="es-AR" dirty="0" err="1"/>
              <a:t>Selection</a:t>
            </a:r>
            <a:r>
              <a:rPr lang="es-AR" dirty="0"/>
              <a:t> </a:t>
            </a:r>
            <a:r>
              <a:rPr lang="es-AR" dirty="0" err="1"/>
              <a:t>Algorithm</a:t>
            </a:r>
            <a:r>
              <a:rPr lang="es-AR" dirty="0"/>
              <a:t>: </a:t>
            </a:r>
            <a:r>
              <a:rPr lang="es-AR" dirty="0" err="1"/>
              <a:t>backward</a:t>
            </a:r>
            <a:endParaRPr lang="es-AR" dirty="0"/>
          </a:p>
          <a:p>
            <a:r>
              <a:rPr lang="es-AR" dirty="0"/>
              <a:t>         edad distancia negocios latitud longitud</a:t>
            </a:r>
          </a:p>
          <a:p>
            <a:r>
              <a:rPr lang="es-AR" dirty="0"/>
              <a:t>1  ( 1 ) " "  "*"       " "      " "     " "     </a:t>
            </a:r>
          </a:p>
          <a:p>
            <a:r>
              <a:rPr lang="es-AR" dirty="0"/>
              <a:t>2  ( 1 ) " "  "*"       "*"      " "     " "     </a:t>
            </a:r>
          </a:p>
          <a:p>
            <a:r>
              <a:rPr lang="es-AR" dirty="0"/>
              <a:t>3  ( 1 ) "*"  "*"       "*"      " "     " "     </a:t>
            </a:r>
          </a:p>
          <a:p>
            <a:r>
              <a:rPr lang="es-AR" dirty="0">
                <a:highlight>
                  <a:srgbClr val="FFFF00"/>
                </a:highlight>
              </a:rPr>
              <a:t>4  ( 1 ) "*"  "*"       "*"      "*"     " "     </a:t>
            </a:r>
          </a:p>
          <a:p>
            <a:r>
              <a:rPr lang="es-AR" dirty="0"/>
              <a:t>5  ( 1 ) "*"  "*"       "*"      "*"     "*" </a:t>
            </a:r>
          </a:p>
        </p:txBody>
      </p:sp>
      <p:sp>
        <p:nvSpPr>
          <p:cNvPr id="10" name="Rectángulo 9">
            <a:extLst>
              <a:ext uri="{FF2B5EF4-FFF2-40B4-BE49-F238E27FC236}">
                <a16:creationId xmlns:a16="http://schemas.microsoft.com/office/drawing/2014/main" id="{99FAF9F3-1C0D-4026-9093-B394790D995F}"/>
              </a:ext>
            </a:extLst>
          </p:cNvPr>
          <p:cNvSpPr/>
          <p:nvPr/>
        </p:nvSpPr>
        <p:spPr>
          <a:xfrm>
            <a:off x="6336894" y="5517894"/>
            <a:ext cx="4751814" cy="369332"/>
          </a:xfrm>
          <a:prstGeom prst="rect">
            <a:avLst/>
          </a:prstGeom>
        </p:spPr>
        <p:txBody>
          <a:bodyPr wrap="none">
            <a:spAutoFit/>
          </a:bodyPr>
          <a:lstStyle/>
          <a:p>
            <a:r>
              <a:rPr lang="en-US" dirty="0" err="1"/>
              <a:t>which.max</a:t>
            </a:r>
            <a:r>
              <a:rPr lang="en-US" dirty="0"/>
              <a:t>(summary(</a:t>
            </a:r>
            <a:r>
              <a:rPr lang="en-US" dirty="0" err="1"/>
              <a:t>modelos_backward</a:t>
            </a:r>
            <a:r>
              <a:rPr lang="en-US" dirty="0"/>
              <a:t>)$</a:t>
            </a:r>
            <a:r>
              <a:rPr lang="en-US" dirty="0" err="1"/>
              <a:t>adjr2</a:t>
            </a:r>
            <a:r>
              <a:rPr lang="en-US" dirty="0"/>
              <a:t>)</a:t>
            </a:r>
            <a:endParaRPr lang="es-AR" dirty="0"/>
          </a:p>
        </p:txBody>
      </p:sp>
      <p:sp>
        <p:nvSpPr>
          <p:cNvPr id="11" name="Rectángulo 10">
            <a:extLst>
              <a:ext uri="{FF2B5EF4-FFF2-40B4-BE49-F238E27FC236}">
                <a16:creationId xmlns:a16="http://schemas.microsoft.com/office/drawing/2014/main" id="{29CCF978-75BF-49FC-BEEF-1ED2186C209E}"/>
              </a:ext>
            </a:extLst>
          </p:cNvPr>
          <p:cNvSpPr/>
          <p:nvPr/>
        </p:nvSpPr>
        <p:spPr>
          <a:xfrm>
            <a:off x="6336894" y="5887226"/>
            <a:ext cx="633507" cy="369332"/>
          </a:xfrm>
          <a:prstGeom prst="rect">
            <a:avLst/>
          </a:prstGeom>
        </p:spPr>
        <p:txBody>
          <a:bodyPr wrap="none">
            <a:spAutoFit/>
          </a:bodyPr>
          <a:lstStyle/>
          <a:p>
            <a:r>
              <a:rPr lang="es-AR" dirty="0"/>
              <a:t>[1] 4</a:t>
            </a:r>
          </a:p>
        </p:txBody>
      </p:sp>
    </p:spTree>
    <p:extLst>
      <p:ext uri="{BB962C8B-B14F-4D97-AF65-F5344CB8AC3E}">
        <p14:creationId xmlns:p14="http://schemas.microsoft.com/office/powerpoint/2010/main" val="3133004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62C350B6-B862-4496-8F2E-CAA4754F767A}"/>
              </a:ext>
            </a:extLst>
          </p:cNvPr>
          <p:cNvSpPr/>
          <p:nvPr/>
        </p:nvSpPr>
        <p:spPr>
          <a:xfrm>
            <a:off x="272902" y="1235999"/>
            <a:ext cx="6096000" cy="1754326"/>
          </a:xfrm>
          <a:prstGeom prst="rect">
            <a:avLst/>
          </a:prstGeom>
        </p:spPr>
        <p:txBody>
          <a:bodyPr>
            <a:spAutoFit/>
          </a:bodyPr>
          <a:lstStyle/>
          <a:p>
            <a:r>
              <a:rPr lang="es-AR" dirty="0"/>
              <a:t>lm(formula = </a:t>
            </a:r>
            <a:r>
              <a:rPr lang="es-AR" dirty="0">
                <a:highlight>
                  <a:srgbClr val="FFFF00"/>
                </a:highlight>
              </a:rPr>
              <a:t>precio ~ edad + distancia + negocios + latitud</a:t>
            </a:r>
            <a:r>
              <a:rPr lang="es-AR" dirty="0"/>
              <a:t>, </a:t>
            </a:r>
          </a:p>
          <a:p>
            <a:r>
              <a:rPr lang="es-AR" dirty="0"/>
              <a:t>    data = datos)</a:t>
            </a:r>
          </a:p>
          <a:p>
            <a:r>
              <a:rPr lang="es-AR" dirty="0"/>
              <a:t>Residual standard error: 2.701 </a:t>
            </a:r>
            <a:r>
              <a:rPr lang="es-AR" dirty="0" err="1"/>
              <a:t>on</a:t>
            </a:r>
            <a:r>
              <a:rPr lang="es-AR" dirty="0"/>
              <a:t> 404 </a:t>
            </a:r>
            <a:r>
              <a:rPr lang="es-AR" dirty="0" err="1"/>
              <a:t>degrees</a:t>
            </a:r>
            <a:r>
              <a:rPr lang="es-AR" dirty="0"/>
              <a:t> </a:t>
            </a:r>
            <a:r>
              <a:rPr lang="es-AR" dirty="0" err="1"/>
              <a:t>of</a:t>
            </a:r>
            <a:r>
              <a:rPr lang="es-AR" dirty="0"/>
              <a:t> </a:t>
            </a:r>
            <a:r>
              <a:rPr lang="es-AR" dirty="0" err="1"/>
              <a:t>freedom</a:t>
            </a:r>
            <a:endParaRPr lang="es-AR" dirty="0"/>
          </a:p>
          <a:p>
            <a:r>
              <a:rPr lang="es-AR" dirty="0" err="1"/>
              <a:t>Multiple</a:t>
            </a:r>
            <a:r>
              <a:rPr lang="es-AR" dirty="0"/>
              <a:t> R-</a:t>
            </a:r>
            <a:r>
              <a:rPr lang="es-AR" dirty="0" err="1"/>
              <a:t>squared</a:t>
            </a:r>
            <a:r>
              <a:rPr lang="es-AR" dirty="0"/>
              <a:t>:  0.5758,	</a:t>
            </a:r>
            <a:r>
              <a:rPr lang="es-AR" dirty="0" err="1">
                <a:highlight>
                  <a:srgbClr val="FFFF00"/>
                </a:highlight>
              </a:rPr>
              <a:t>Adjusted</a:t>
            </a:r>
            <a:r>
              <a:rPr lang="es-AR" dirty="0">
                <a:highlight>
                  <a:srgbClr val="FFFF00"/>
                </a:highlight>
              </a:rPr>
              <a:t> R-</a:t>
            </a:r>
            <a:r>
              <a:rPr lang="es-AR" dirty="0" err="1">
                <a:highlight>
                  <a:srgbClr val="FFFF00"/>
                </a:highlight>
              </a:rPr>
              <a:t>squared</a:t>
            </a:r>
            <a:r>
              <a:rPr lang="es-AR" dirty="0">
                <a:highlight>
                  <a:srgbClr val="FFFF00"/>
                </a:highlight>
              </a:rPr>
              <a:t>:  0.5716 </a:t>
            </a:r>
          </a:p>
          <a:p>
            <a:r>
              <a:rPr lang="es-AR" dirty="0"/>
              <a:t>F-</a:t>
            </a:r>
            <a:r>
              <a:rPr lang="es-AR" dirty="0" err="1"/>
              <a:t>statistic</a:t>
            </a:r>
            <a:r>
              <a:rPr lang="es-AR" dirty="0"/>
              <a:t>: 137.1 </a:t>
            </a:r>
            <a:r>
              <a:rPr lang="es-AR" dirty="0" err="1"/>
              <a:t>on</a:t>
            </a:r>
            <a:r>
              <a:rPr lang="es-AR" dirty="0"/>
              <a:t> 4 and 404 DF,  p-</a:t>
            </a:r>
            <a:r>
              <a:rPr lang="es-AR" dirty="0" err="1"/>
              <a:t>value</a:t>
            </a:r>
            <a:r>
              <a:rPr lang="es-AR" dirty="0"/>
              <a:t>: &lt; </a:t>
            </a:r>
            <a:r>
              <a:rPr lang="es-AR" dirty="0" err="1"/>
              <a:t>2.2e</a:t>
            </a:r>
            <a:r>
              <a:rPr lang="es-AR" dirty="0"/>
              <a:t>-16</a:t>
            </a:r>
          </a:p>
          <a:p>
            <a:r>
              <a:rPr lang="es-ES" dirty="0">
                <a:highlight>
                  <a:srgbClr val="FFFF00"/>
                </a:highlight>
              </a:rPr>
              <a:t>A</a:t>
            </a:r>
            <a:r>
              <a:rPr lang="es-AR" dirty="0">
                <a:highlight>
                  <a:srgbClr val="FFFF00"/>
                </a:highlight>
              </a:rPr>
              <a:t>IC= 1980.331</a:t>
            </a:r>
          </a:p>
        </p:txBody>
      </p:sp>
      <p:sp>
        <p:nvSpPr>
          <p:cNvPr id="4" name="CuadroTexto 3">
            <a:extLst>
              <a:ext uri="{FF2B5EF4-FFF2-40B4-BE49-F238E27FC236}">
                <a16:creationId xmlns:a16="http://schemas.microsoft.com/office/drawing/2014/main" id="{D0504179-5744-4C44-8E6D-DF17E1D6719D}"/>
              </a:ext>
            </a:extLst>
          </p:cNvPr>
          <p:cNvSpPr txBox="1"/>
          <p:nvPr/>
        </p:nvSpPr>
        <p:spPr>
          <a:xfrm>
            <a:off x="272902" y="450982"/>
            <a:ext cx="5713228" cy="369332"/>
          </a:xfrm>
          <a:prstGeom prst="rect">
            <a:avLst/>
          </a:prstGeom>
          <a:noFill/>
          <a:ln w="28575">
            <a:solidFill>
              <a:schemeClr val="accent1"/>
            </a:solidFill>
          </a:ln>
        </p:spPr>
        <p:txBody>
          <a:bodyPr wrap="square" rtlCol="0">
            <a:spAutoFit/>
          </a:bodyPr>
          <a:lstStyle/>
          <a:p>
            <a:r>
              <a:rPr lang="es-ES" dirty="0"/>
              <a:t>Comparación de dos modelos: 4 variables y 5 variables</a:t>
            </a:r>
            <a:endParaRPr lang="es-AR" dirty="0"/>
          </a:p>
        </p:txBody>
      </p:sp>
      <p:sp>
        <p:nvSpPr>
          <p:cNvPr id="5" name="Rectángulo 4">
            <a:extLst>
              <a:ext uri="{FF2B5EF4-FFF2-40B4-BE49-F238E27FC236}">
                <a16:creationId xmlns:a16="http://schemas.microsoft.com/office/drawing/2014/main" id="{59574AAB-3FAE-49DA-8312-AF279AFB53AB}"/>
              </a:ext>
            </a:extLst>
          </p:cNvPr>
          <p:cNvSpPr/>
          <p:nvPr/>
        </p:nvSpPr>
        <p:spPr>
          <a:xfrm>
            <a:off x="272902" y="3590676"/>
            <a:ext cx="6096000" cy="2031325"/>
          </a:xfrm>
          <a:prstGeom prst="rect">
            <a:avLst/>
          </a:prstGeom>
        </p:spPr>
        <p:txBody>
          <a:bodyPr>
            <a:spAutoFit/>
          </a:bodyPr>
          <a:lstStyle/>
          <a:p>
            <a:r>
              <a:rPr lang="es-AR" dirty="0"/>
              <a:t>lm(formula = </a:t>
            </a:r>
            <a:r>
              <a:rPr lang="es-AR" dirty="0">
                <a:highlight>
                  <a:srgbClr val="00FF00"/>
                </a:highlight>
              </a:rPr>
              <a:t>precio ~ edad + distancia + negocios + latitud + </a:t>
            </a:r>
          </a:p>
          <a:p>
            <a:r>
              <a:rPr lang="es-AR" dirty="0">
                <a:highlight>
                  <a:srgbClr val="00FF00"/>
                </a:highlight>
              </a:rPr>
              <a:t>    longitud,</a:t>
            </a:r>
            <a:r>
              <a:rPr lang="es-AR" dirty="0"/>
              <a:t> data = datos)</a:t>
            </a:r>
          </a:p>
          <a:p>
            <a:endParaRPr lang="es-AR" dirty="0"/>
          </a:p>
          <a:p>
            <a:r>
              <a:rPr lang="es-AR" dirty="0"/>
              <a:t>Residual standard error: 2.704 </a:t>
            </a:r>
            <a:r>
              <a:rPr lang="es-AR" dirty="0" err="1"/>
              <a:t>on</a:t>
            </a:r>
            <a:r>
              <a:rPr lang="es-AR" dirty="0"/>
              <a:t> 403 </a:t>
            </a:r>
            <a:r>
              <a:rPr lang="es-AR" dirty="0" err="1"/>
              <a:t>degrees</a:t>
            </a:r>
            <a:r>
              <a:rPr lang="es-AR" dirty="0"/>
              <a:t> </a:t>
            </a:r>
            <a:r>
              <a:rPr lang="es-AR" dirty="0" err="1"/>
              <a:t>of</a:t>
            </a:r>
            <a:r>
              <a:rPr lang="es-AR" dirty="0"/>
              <a:t> </a:t>
            </a:r>
            <a:r>
              <a:rPr lang="es-AR" dirty="0" err="1"/>
              <a:t>freedom</a:t>
            </a:r>
            <a:endParaRPr lang="es-AR" dirty="0"/>
          </a:p>
          <a:p>
            <a:r>
              <a:rPr lang="es-AR" dirty="0" err="1"/>
              <a:t>Multiple</a:t>
            </a:r>
            <a:r>
              <a:rPr lang="es-AR" dirty="0"/>
              <a:t> R-</a:t>
            </a:r>
            <a:r>
              <a:rPr lang="es-AR" dirty="0" err="1"/>
              <a:t>squared</a:t>
            </a:r>
            <a:r>
              <a:rPr lang="es-AR" dirty="0"/>
              <a:t>:  0.5759,	</a:t>
            </a:r>
            <a:r>
              <a:rPr lang="es-AR" dirty="0" err="1">
                <a:highlight>
                  <a:srgbClr val="00FF00"/>
                </a:highlight>
              </a:rPr>
              <a:t>Adjusted</a:t>
            </a:r>
            <a:r>
              <a:rPr lang="es-AR" dirty="0">
                <a:highlight>
                  <a:srgbClr val="00FF00"/>
                </a:highlight>
              </a:rPr>
              <a:t> R-</a:t>
            </a:r>
            <a:r>
              <a:rPr lang="es-AR" dirty="0" err="1">
                <a:highlight>
                  <a:srgbClr val="00FF00"/>
                </a:highlight>
              </a:rPr>
              <a:t>squared</a:t>
            </a:r>
            <a:r>
              <a:rPr lang="es-AR" dirty="0">
                <a:highlight>
                  <a:srgbClr val="00FF00"/>
                </a:highlight>
              </a:rPr>
              <a:t>:  0.5706 </a:t>
            </a:r>
          </a:p>
          <a:p>
            <a:r>
              <a:rPr lang="es-AR" dirty="0"/>
              <a:t>F-</a:t>
            </a:r>
            <a:r>
              <a:rPr lang="es-AR" dirty="0" err="1"/>
              <a:t>statistic</a:t>
            </a:r>
            <a:r>
              <a:rPr lang="es-AR" dirty="0"/>
              <a:t>: 109.4 </a:t>
            </a:r>
            <a:r>
              <a:rPr lang="es-AR" dirty="0" err="1"/>
              <a:t>on</a:t>
            </a:r>
            <a:r>
              <a:rPr lang="es-AR" dirty="0"/>
              <a:t> 5 and 403 DF,  p-</a:t>
            </a:r>
            <a:r>
              <a:rPr lang="es-AR" dirty="0" err="1"/>
              <a:t>value</a:t>
            </a:r>
            <a:r>
              <a:rPr lang="es-AR" dirty="0"/>
              <a:t>: &lt; </a:t>
            </a:r>
            <a:r>
              <a:rPr lang="es-AR" dirty="0" err="1"/>
              <a:t>2.2e</a:t>
            </a:r>
            <a:r>
              <a:rPr lang="es-AR" dirty="0"/>
              <a:t>-16</a:t>
            </a:r>
          </a:p>
          <a:p>
            <a:r>
              <a:rPr lang="es-ES" dirty="0">
                <a:highlight>
                  <a:srgbClr val="00FF00"/>
                </a:highlight>
              </a:rPr>
              <a:t>A</a:t>
            </a:r>
            <a:r>
              <a:rPr lang="es-AR" dirty="0">
                <a:highlight>
                  <a:srgbClr val="00FF00"/>
                </a:highlight>
              </a:rPr>
              <a:t>IC=1982.264</a:t>
            </a:r>
          </a:p>
        </p:txBody>
      </p:sp>
      <p:sp>
        <p:nvSpPr>
          <p:cNvPr id="6" name="CuadroTexto 5">
            <a:extLst>
              <a:ext uri="{FF2B5EF4-FFF2-40B4-BE49-F238E27FC236}">
                <a16:creationId xmlns:a16="http://schemas.microsoft.com/office/drawing/2014/main" id="{9B40ACFF-09CE-45CF-A3D5-C3D52DF9E98C}"/>
              </a:ext>
            </a:extLst>
          </p:cNvPr>
          <p:cNvSpPr txBox="1"/>
          <p:nvPr/>
        </p:nvSpPr>
        <p:spPr>
          <a:xfrm>
            <a:off x="6783573" y="2805659"/>
            <a:ext cx="5135525" cy="369332"/>
          </a:xfrm>
          <a:prstGeom prst="rect">
            <a:avLst/>
          </a:prstGeom>
          <a:noFill/>
          <a:ln w="28575">
            <a:solidFill>
              <a:schemeClr val="accent1"/>
            </a:solidFill>
          </a:ln>
        </p:spPr>
        <p:txBody>
          <a:bodyPr wrap="square" rtlCol="0">
            <a:spAutoFit/>
          </a:bodyPr>
          <a:lstStyle/>
          <a:p>
            <a:r>
              <a:rPr lang="es-ES" dirty="0"/>
              <a:t>Test de Wald (</a:t>
            </a:r>
            <a:r>
              <a:rPr lang="es-ES" dirty="0" err="1"/>
              <a:t>H0</a:t>
            </a:r>
            <a:r>
              <a:rPr lang="es-ES" dirty="0"/>
              <a:t>: el coeficiente evaluado vale cero)</a:t>
            </a:r>
            <a:endParaRPr lang="es-AR" dirty="0"/>
          </a:p>
        </p:txBody>
      </p:sp>
      <p:sp>
        <p:nvSpPr>
          <p:cNvPr id="7" name="Rectángulo 6">
            <a:extLst>
              <a:ext uri="{FF2B5EF4-FFF2-40B4-BE49-F238E27FC236}">
                <a16:creationId xmlns:a16="http://schemas.microsoft.com/office/drawing/2014/main" id="{83DB9A33-A831-4B04-AE21-3B7C2A66130F}"/>
              </a:ext>
            </a:extLst>
          </p:cNvPr>
          <p:cNvSpPr/>
          <p:nvPr/>
        </p:nvSpPr>
        <p:spPr>
          <a:xfrm>
            <a:off x="6783573" y="450982"/>
            <a:ext cx="5263114" cy="646331"/>
          </a:xfrm>
          <a:prstGeom prst="rect">
            <a:avLst/>
          </a:prstGeom>
          <a:ln w="28575">
            <a:solidFill>
              <a:schemeClr val="accent1"/>
            </a:solidFill>
          </a:ln>
        </p:spPr>
        <p:txBody>
          <a:bodyPr wrap="square">
            <a:spAutoFit/>
          </a:bodyPr>
          <a:lstStyle/>
          <a:p>
            <a:r>
              <a:rPr lang="es-ES" dirty="0" err="1"/>
              <a:t>VIF</a:t>
            </a:r>
            <a:r>
              <a:rPr lang="es-ES" dirty="0"/>
              <a:t> (factor de variación de inflación) modelo 4 variables)</a:t>
            </a:r>
            <a:endParaRPr lang="es-AR" dirty="0"/>
          </a:p>
        </p:txBody>
      </p:sp>
      <p:sp>
        <p:nvSpPr>
          <p:cNvPr id="8" name="Rectángulo 7">
            <a:extLst>
              <a:ext uri="{FF2B5EF4-FFF2-40B4-BE49-F238E27FC236}">
                <a16:creationId xmlns:a16="http://schemas.microsoft.com/office/drawing/2014/main" id="{821AFF94-6CCA-4F9C-BD6A-28D3C76233C4}"/>
              </a:ext>
            </a:extLst>
          </p:cNvPr>
          <p:cNvSpPr/>
          <p:nvPr/>
        </p:nvSpPr>
        <p:spPr>
          <a:xfrm>
            <a:off x="6783573" y="1351321"/>
            <a:ext cx="4607442" cy="1200329"/>
          </a:xfrm>
          <a:prstGeom prst="rect">
            <a:avLst/>
          </a:prstGeom>
        </p:spPr>
        <p:txBody>
          <a:bodyPr wrap="square">
            <a:spAutoFit/>
          </a:bodyPr>
          <a:lstStyle/>
          <a:p>
            <a:r>
              <a:rPr lang="es-ES" dirty="0"/>
              <a:t> edad        distancia    negocios   latitud </a:t>
            </a:r>
          </a:p>
          <a:p>
            <a:r>
              <a:rPr lang="es-ES" dirty="0"/>
              <a:t> 1.015335  1.998550  1.616445  1.598255</a:t>
            </a:r>
          </a:p>
          <a:p>
            <a:endParaRPr lang="es-ES" dirty="0"/>
          </a:p>
          <a:p>
            <a:r>
              <a:rPr lang="es-ES" dirty="0"/>
              <a:t>Ninguno de estos factores es &gt; 5 </a:t>
            </a:r>
            <a:endParaRPr lang="es-AR" dirty="0"/>
          </a:p>
        </p:txBody>
      </p:sp>
      <p:sp>
        <p:nvSpPr>
          <p:cNvPr id="10" name="Rectángulo 9">
            <a:extLst>
              <a:ext uri="{FF2B5EF4-FFF2-40B4-BE49-F238E27FC236}">
                <a16:creationId xmlns:a16="http://schemas.microsoft.com/office/drawing/2014/main" id="{91A3E406-4D54-4751-846C-62C8BE4B9459}"/>
              </a:ext>
            </a:extLst>
          </p:cNvPr>
          <p:cNvSpPr/>
          <p:nvPr/>
        </p:nvSpPr>
        <p:spPr>
          <a:xfrm>
            <a:off x="6783573" y="3429000"/>
            <a:ext cx="5135525" cy="2862322"/>
          </a:xfrm>
          <a:prstGeom prst="rect">
            <a:avLst/>
          </a:prstGeom>
        </p:spPr>
        <p:txBody>
          <a:bodyPr wrap="square">
            <a:spAutoFit/>
          </a:bodyPr>
          <a:lstStyle/>
          <a:p>
            <a:r>
              <a:rPr lang="en-US" dirty="0"/>
              <a:t>Wald test:</a:t>
            </a:r>
          </a:p>
          <a:p>
            <a:r>
              <a:rPr lang="en-US" dirty="0"/>
              <a:t>----------</a:t>
            </a:r>
          </a:p>
          <a:p>
            <a:r>
              <a:rPr lang="en-US" dirty="0"/>
              <a:t>Chi-squared test:</a:t>
            </a:r>
          </a:p>
          <a:p>
            <a:r>
              <a:rPr lang="en-US" dirty="0" err="1"/>
              <a:t>X2</a:t>
            </a:r>
            <a:r>
              <a:rPr lang="en-US" dirty="0"/>
              <a:t> = 31.7, df = 1, P(&gt; </a:t>
            </a:r>
            <a:r>
              <a:rPr lang="en-US" dirty="0" err="1"/>
              <a:t>X2</a:t>
            </a:r>
            <a:r>
              <a:rPr lang="en-US" dirty="0"/>
              <a:t>) </a:t>
            </a:r>
            <a:r>
              <a:rPr lang="en-US" dirty="0">
                <a:highlight>
                  <a:srgbClr val="FFFF00"/>
                </a:highlight>
              </a:rPr>
              <a:t>= </a:t>
            </a:r>
            <a:r>
              <a:rPr lang="en-US" dirty="0" err="1">
                <a:highlight>
                  <a:srgbClr val="FFFF00"/>
                </a:highlight>
              </a:rPr>
              <a:t>1.8e</a:t>
            </a:r>
            <a:r>
              <a:rPr lang="en-US" dirty="0">
                <a:highlight>
                  <a:srgbClr val="FFFF00"/>
                </a:highlight>
              </a:rPr>
              <a:t>-08</a:t>
            </a:r>
          </a:p>
          <a:p>
            <a:r>
              <a:rPr lang="en-US" dirty="0"/>
              <a:t>Wald test:</a:t>
            </a:r>
          </a:p>
          <a:p>
            <a:r>
              <a:rPr lang="en-US" dirty="0"/>
              <a:t>----------</a:t>
            </a:r>
          </a:p>
          <a:p>
            <a:r>
              <a:rPr lang="en-US" dirty="0"/>
              <a:t>Chi-squared test:</a:t>
            </a:r>
          </a:p>
          <a:p>
            <a:r>
              <a:rPr lang="en-US" dirty="0" err="1"/>
              <a:t>X2</a:t>
            </a:r>
            <a:r>
              <a:rPr lang="en-US" dirty="0"/>
              <a:t> = 50.4, df = 1, P(&gt; </a:t>
            </a:r>
            <a:r>
              <a:rPr lang="en-US" dirty="0" err="1"/>
              <a:t>X2</a:t>
            </a:r>
            <a:r>
              <a:rPr lang="en-US" dirty="0"/>
              <a:t>) = </a:t>
            </a:r>
            <a:r>
              <a:rPr lang="en-US" dirty="0" err="1">
                <a:highlight>
                  <a:srgbClr val="FFFF00"/>
                </a:highlight>
              </a:rPr>
              <a:t>1.3e</a:t>
            </a:r>
            <a:r>
              <a:rPr lang="en-US" dirty="0">
                <a:highlight>
                  <a:srgbClr val="FFFF00"/>
                </a:highlight>
              </a:rPr>
              <a:t>-12</a:t>
            </a:r>
          </a:p>
          <a:p>
            <a:endParaRPr lang="en-US" dirty="0">
              <a:highlight>
                <a:srgbClr val="FFFF00"/>
              </a:highlight>
            </a:endParaRPr>
          </a:p>
          <a:p>
            <a:r>
              <a:rPr lang="en-US" dirty="0" err="1">
                <a:highlight>
                  <a:srgbClr val="FFFF00"/>
                </a:highlight>
              </a:rPr>
              <a:t>Rechazo</a:t>
            </a:r>
            <a:r>
              <a:rPr lang="en-US" dirty="0">
                <a:highlight>
                  <a:srgbClr val="FFFF00"/>
                </a:highlight>
              </a:rPr>
              <a:t> </a:t>
            </a:r>
            <a:r>
              <a:rPr lang="en-US" dirty="0" err="1">
                <a:highlight>
                  <a:srgbClr val="FFFF00"/>
                </a:highlight>
              </a:rPr>
              <a:t>H0</a:t>
            </a:r>
            <a:r>
              <a:rPr lang="en-US" dirty="0">
                <a:highlight>
                  <a:srgbClr val="FFFF00"/>
                </a:highlight>
              </a:rPr>
              <a:t>: los </a:t>
            </a:r>
            <a:r>
              <a:rPr lang="en-US" dirty="0" err="1">
                <a:highlight>
                  <a:srgbClr val="FFFF00"/>
                </a:highlight>
              </a:rPr>
              <a:t>coeficientes</a:t>
            </a:r>
            <a:r>
              <a:rPr lang="en-US" dirty="0">
                <a:highlight>
                  <a:srgbClr val="FFFF00"/>
                </a:highlight>
              </a:rPr>
              <a:t> son </a:t>
            </a:r>
            <a:r>
              <a:rPr lang="en-US" dirty="0" err="1">
                <a:highlight>
                  <a:srgbClr val="FFFF00"/>
                </a:highlight>
              </a:rPr>
              <a:t>distintos</a:t>
            </a:r>
            <a:r>
              <a:rPr lang="en-US" dirty="0">
                <a:highlight>
                  <a:srgbClr val="FFFF00"/>
                </a:highlight>
              </a:rPr>
              <a:t> de cero</a:t>
            </a:r>
            <a:endParaRPr lang="es-AR" dirty="0">
              <a:highlight>
                <a:srgbClr val="FFFF00"/>
              </a:highlight>
            </a:endParaRPr>
          </a:p>
        </p:txBody>
      </p:sp>
    </p:spTree>
    <p:extLst>
      <p:ext uri="{BB962C8B-B14F-4D97-AF65-F5344CB8AC3E}">
        <p14:creationId xmlns:p14="http://schemas.microsoft.com/office/powerpoint/2010/main" val="3371277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04BC244-81EF-4DD5-9031-A52F56B58297}"/>
              </a:ext>
            </a:extLst>
          </p:cNvPr>
          <p:cNvSpPr txBox="1"/>
          <p:nvPr/>
        </p:nvSpPr>
        <p:spPr>
          <a:xfrm>
            <a:off x="255181" y="467833"/>
            <a:ext cx="5741582" cy="369332"/>
          </a:xfrm>
          <a:prstGeom prst="rect">
            <a:avLst/>
          </a:prstGeom>
          <a:noFill/>
          <a:ln w="28575">
            <a:solidFill>
              <a:schemeClr val="accent1"/>
            </a:solidFill>
          </a:ln>
        </p:spPr>
        <p:txBody>
          <a:bodyPr wrap="square" rtlCol="0">
            <a:spAutoFit/>
          </a:bodyPr>
          <a:lstStyle/>
          <a:p>
            <a:r>
              <a:rPr lang="es-ES" dirty="0"/>
              <a:t>Modelo Robusto 1 usando la  función </a:t>
            </a:r>
            <a:r>
              <a:rPr lang="es-ES" dirty="0" err="1"/>
              <a:t>lmrob</a:t>
            </a:r>
            <a:endParaRPr lang="es-AR" dirty="0"/>
          </a:p>
        </p:txBody>
      </p:sp>
      <p:sp>
        <p:nvSpPr>
          <p:cNvPr id="4" name="Rectángulo 3">
            <a:extLst>
              <a:ext uri="{FF2B5EF4-FFF2-40B4-BE49-F238E27FC236}">
                <a16:creationId xmlns:a16="http://schemas.microsoft.com/office/drawing/2014/main" id="{55EEB828-A3FB-4C79-8AB4-0AFC2F647C48}"/>
              </a:ext>
            </a:extLst>
          </p:cNvPr>
          <p:cNvSpPr/>
          <p:nvPr/>
        </p:nvSpPr>
        <p:spPr>
          <a:xfrm>
            <a:off x="263842" y="2343104"/>
            <a:ext cx="5732921" cy="369332"/>
          </a:xfrm>
          <a:prstGeom prst="rect">
            <a:avLst/>
          </a:prstGeom>
          <a:ln w="28575">
            <a:solidFill>
              <a:schemeClr val="accent1"/>
            </a:solidFill>
          </a:ln>
        </p:spPr>
        <p:txBody>
          <a:bodyPr wrap="square">
            <a:spAutoFit/>
          </a:bodyPr>
          <a:lstStyle/>
          <a:p>
            <a:r>
              <a:rPr lang="es-ES" dirty="0"/>
              <a:t>Modelo Robusto 2 usando la  función </a:t>
            </a:r>
            <a:r>
              <a:rPr lang="es-ES" dirty="0" err="1"/>
              <a:t>rlm</a:t>
            </a:r>
            <a:r>
              <a:rPr lang="es-ES" dirty="0"/>
              <a:t> y </a:t>
            </a:r>
            <a:r>
              <a:rPr lang="es-ES" dirty="0" err="1"/>
              <a:t>huber</a:t>
            </a:r>
            <a:endParaRPr lang="es-AR" dirty="0"/>
          </a:p>
        </p:txBody>
      </p:sp>
      <p:sp>
        <p:nvSpPr>
          <p:cNvPr id="5" name="Rectángulo 4">
            <a:extLst>
              <a:ext uri="{FF2B5EF4-FFF2-40B4-BE49-F238E27FC236}">
                <a16:creationId xmlns:a16="http://schemas.microsoft.com/office/drawing/2014/main" id="{4F9928D4-E258-45B7-97E8-5FC39EE9E955}"/>
              </a:ext>
            </a:extLst>
          </p:cNvPr>
          <p:cNvSpPr/>
          <p:nvPr/>
        </p:nvSpPr>
        <p:spPr>
          <a:xfrm>
            <a:off x="248565" y="4180018"/>
            <a:ext cx="5748198" cy="369332"/>
          </a:xfrm>
          <a:prstGeom prst="rect">
            <a:avLst/>
          </a:prstGeom>
          <a:ln w="28575">
            <a:solidFill>
              <a:schemeClr val="accent1"/>
            </a:solidFill>
          </a:ln>
        </p:spPr>
        <p:txBody>
          <a:bodyPr wrap="square">
            <a:spAutoFit/>
          </a:bodyPr>
          <a:lstStyle/>
          <a:p>
            <a:r>
              <a:rPr lang="es-ES" dirty="0"/>
              <a:t>Modelo Robusto 2 usando la  función </a:t>
            </a:r>
            <a:r>
              <a:rPr lang="es-ES" dirty="0" err="1"/>
              <a:t>rlm</a:t>
            </a:r>
            <a:r>
              <a:rPr lang="es-ES" dirty="0"/>
              <a:t> y </a:t>
            </a:r>
            <a:r>
              <a:rPr lang="es-ES" dirty="0" err="1"/>
              <a:t>biscuadrada</a:t>
            </a:r>
            <a:endParaRPr lang="es-AR" dirty="0"/>
          </a:p>
        </p:txBody>
      </p:sp>
      <p:sp>
        <p:nvSpPr>
          <p:cNvPr id="6" name="Rectángulo 5">
            <a:extLst>
              <a:ext uri="{FF2B5EF4-FFF2-40B4-BE49-F238E27FC236}">
                <a16:creationId xmlns:a16="http://schemas.microsoft.com/office/drawing/2014/main" id="{AD5A5F8E-D074-4604-9EA6-A0B4B6C27E40}"/>
              </a:ext>
            </a:extLst>
          </p:cNvPr>
          <p:cNvSpPr/>
          <p:nvPr/>
        </p:nvSpPr>
        <p:spPr>
          <a:xfrm>
            <a:off x="263842" y="932753"/>
            <a:ext cx="6034649" cy="1200329"/>
          </a:xfrm>
          <a:prstGeom prst="rect">
            <a:avLst/>
          </a:prstGeom>
        </p:spPr>
        <p:txBody>
          <a:bodyPr wrap="square">
            <a:spAutoFit/>
          </a:bodyPr>
          <a:lstStyle/>
          <a:p>
            <a:r>
              <a:rPr lang="es-AR" dirty="0" err="1"/>
              <a:t>lmrob</a:t>
            </a:r>
            <a:r>
              <a:rPr lang="es-AR" dirty="0"/>
              <a:t>(formula = precio ~ edad + distancia + negocios + latitud, data = datos)</a:t>
            </a:r>
          </a:p>
          <a:p>
            <a:r>
              <a:rPr lang="es-AR" dirty="0" err="1">
                <a:highlight>
                  <a:srgbClr val="FFFF00"/>
                </a:highlight>
              </a:rPr>
              <a:t>Robust</a:t>
            </a:r>
            <a:r>
              <a:rPr lang="es-AR" dirty="0">
                <a:highlight>
                  <a:srgbClr val="FFFF00"/>
                </a:highlight>
              </a:rPr>
              <a:t> residual standard error: 1.959 </a:t>
            </a:r>
          </a:p>
          <a:p>
            <a:r>
              <a:rPr lang="es-AR" dirty="0" err="1"/>
              <a:t>Multiple</a:t>
            </a:r>
            <a:r>
              <a:rPr lang="es-AR" dirty="0"/>
              <a:t> R-</a:t>
            </a:r>
            <a:r>
              <a:rPr lang="es-AR" dirty="0" err="1"/>
              <a:t>squared</a:t>
            </a:r>
            <a:r>
              <a:rPr lang="es-AR" dirty="0"/>
              <a:t>:  0.7097,	</a:t>
            </a:r>
            <a:r>
              <a:rPr lang="es-AR" dirty="0" err="1"/>
              <a:t>Adjusted</a:t>
            </a:r>
            <a:r>
              <a:rPr lang="es-AR" dirty="0"/>
              <a:t> R-</a:t>
            </a:r>
            <a:r>
              <a:rPr lang="es-AR" dirty="0" err="1"/>
              <a:t>squared</a:t>
            </a:r>
            <a:r>
              <a:rPr lang="es-AR" dirty="0"/>
              <a:t>:  0.7069 </a:t>
            </a:r>
          </a:p>
        </p:txBody>
      </p:sp>
      <p:sp>
        <p:nvSpPr>
          <p:cNvPr id="7" name="Rectángulo 6">
            <a:extLst>
              <a:ext uri="{FF2B5EF4-FFF2-40B4-BE49-F238E27FC236}">
                <a16:creationId xmlns:a16="http://schemas.microsoft.com/office/drawing/2014/main" id="{B647CF44-2FF5-4E28-B802-36DAB30629D8}"/>
              </a:ext>
            </a:extLst>
          </p:cNvPr>
          <p:cNvSpPr/>
          <p:nvPr/>
        </p:nvSpPr>
        <p:spPr>
          <a:xfrm>
            <a:off x="248565" y="2853857"/>
            <a:ext cx="5832158" cy="923330"/>
          </a:xfrm>
          <a:prstGeom prst="rect">
            <a:avLst/>
          </a:prstGeom>
        </p:spPr>
        <p:txBody>
          <a:bodyPr wrap="square">
            <a:spAutoFit/>
          </a:bodyPr>
          <a:lstStyle/>
          <a:p>
            <a:r>
              <a:rPr lang="es-AR" dirty="0" err="1"/>
              <a:t>rlm</a:t>
            </a:r>
            <a:r>
              <a:rPr lang="es-AR" dirty="0"/>
              <a:t>(formula = precio ~ edad + distancia + negocios + latitud, </a:t>
            </a:r>
          </a:p>
          <a:p>
            <a:r>
              <a:rPr lang="es-AR" dirty="0"/>
              <a:t>    data = datos, psi = </a:t>
            </a:r>
            <a:r>
              <a:rPr lang="es-AR" dirty="0" err="1"/>
              <a:t>psi.huber</a:t>
            </a:r>
            <a:r>
              <a:rPr lang="es-AR" dirty="0"/>
              <a:t>)</a:t>
            </a:r>
          </a:p>
          <a:p>
            <a:r>
              <a:rPr lang="es-AR" dirty="0">
                <a:highlight>
                  <a:srgbClr val="FFFF00"/>
                </a:highlight>
              </a:rPr>
              <a:t>Residual standard error: 2.095 </a:t>
            </a:r>
            <a:r>
              <a:rPr lang="es-AR" dirty="0" err="1"/>
              <a:t>on</a:t>
            </a:r>
            <a:r>
              <a:rPr lang="es-AR" dirty="0"/>
              <a:t> 404 </a:t>
            </a:r>
            <a:r>
              <a:rPr lang="es-AR" dirty="0" err="1"/>
              <a:t>degrees</a:t>
            </a:r>
            <a:r>
              <a:rPr lang="es-AR" dirty="0"/>
              <a:t> </a:t>
            </a:r>
            <a:r>
              <a:rPr lang="es-AR" dirty="0" err="1"/>
              <a:t>of</a:t>
            </a:r>
            <a:r>
              <a:rPr lang="es-AR" dirty="0"/>
              <a:t> </a:t>
            </a:r>
            <a:r>
              <a:rPr lang="es-AR" dirty="0" err="1"/>
              <a:t>freedom</a:t>
            </a:r>
            <a:endParaRPr lang="es-AR" dirty="0"/>
          </a:p>
        </p:txBody>
      </p:sp>
      <p:sp>
        <p:nvSpPr>
          <p:cNvPr id="9" name="Rectángulo 8">
            <a:extLst>
              <a:ext uri="{FF2B5EF4-FFF2-40B4-BE49-F238E27FC236}">
                <a16:creationId xmlns:a16="http://schemas.microsoft.com/office/drawing/2014/main" id="{F8CA8583-EA36-49E5-8570-11A353D8178B}"/>
              </a:ext>
            </a:extLst>
          </p:cNvPr>
          <p:cNvSpPr/>
          <p:nvPr/>
        </p:nvSpPr>
        <p:spPr>
          <a:xfrm>
            <a:off x="233166" y="4711869"/>
            <a:ext cx="6096000" cy="923330"/>
          </a:xfrm>
          <a:prstGeom prst="rect">
            <a:avLst/>
          </a:prstGeom>
        </p:spPr>
        <p:txBody>
          <a:bodyPr>
            <a:spAutoFit/>
          </a:bodyPr>
          <a:lstStyle/>
          <a:p>
            <a:r>
              <a:rPr lang="es-AR" dirty="0" err="1"/>
              <a:t>rlm</a:t>
            </a:r>
            <a:r>
              <a:rPr lang="es-AR" dirty="0"/>
              <a:t>(formula = precio ~ edad + distancia + negocios + latitud, </a:t>
            </a:r>
          </a:p>
          <a:p>
            <a:r>
              <a:rPr lang="es-AR" dirty="0"/>
              <a:t>    data = datos, psi = </a:t>
            </a:r>
            <a:r>
              <a:rPr lang="es-AR" dirty="0" err="1"/>
              <a:t>psi.bisquare</a:t>
            </a:r>
            <a:r>
              <a:rPr lang="es-AR" dirty="0"/>
              <a:t>)</a:t>
            </a:r>
          </a:p>
          <a:p>
            <a:r>
              <a:rPr lang="es-AR" dirty="0">
                <a:highlight>
                  <a:srgbClr val="FFFF00"/>
                </a:highlight>
              </a:rPr>
              <a:t>Residual standard error: 2.053 </a:t>
            </a:r>
            <a:r>
              <a:rPr lang="es-AR" dirty="0" err="1"/>
              <a:t>on</a:t>
            </a:r>
            <a:r>
              <a:rPr lang="es-AR" dirty="0"/>
              <a:t> 404 </a:t>
            </a:r>
            <a:r>
              <a:rPr lang="es-AR" dirty="0" err="1"/>
              <a:t>degrees</a:t>
            </a:r>
            <a:r>
              <a:rPr lang="es-AR" dirty="0"/>
              <a:t> </a:t>
            </a:r>
            <a:r>
              <a:rPr lang="es-AR" dirty="0" err="1"/>
              <a:t>of</a:t>
            </a:r>
            <a:r>
              <a:rPr lang="es-AR" dirty="0"/>
              <a:t> </a:t>
            </a:r>
            <a:r>
              <a:rPr lang="es-AR" dirty="0" err="1"/>
              <a:t>freedom</a:t>
            </a:r>
            <a:endParaRPr lang="es-AR" dirty="0"/>
          </a:p>
        </p:txBody>
      </p:sp>
      <p:sp>
        <p:nvSpPr>
          <p:cNvPr id="10" name="Rectángulo 9">
            <a:extLst>
              <a:ext uri="{FF2B5EF4-FFF2-40B4-BE49-F238E27FC236}">
                <a16:creationId xmlns:a16="http://schemas.microsoft.com/office/drawing/2014/main" id="{101F2587-D3D9-47DD-ACDE-D2F3604D45F9}"/>
              </a:ext>
            </a:extLst>
          </p:cNvPr>
          <p:cNvSpPr/>
          <p:nvPr/>
        </p:nvSpPr>
        <p:spPr>
          <a:xfrm>
            <a:off x="7386084" y="932753"/>
            <a:ext cx="4075814" cy="1200329"/>
          </a:xfrm>
          <a:prstGeom prst="rect">
            <a:avLst/>
          </a:prstGeom>
        </p:spPr>
        <p:txBody>
          <a:bodyPr wrap="square">
            <a:spAutoFit/>
          </a:bodyPr>
          <a:lstStyle/>
          <a:p>
            <a:r>
              <a:rPr lang="en-US" dirty="0"/>
              <a:t>Shapiro-Wilk normality test</a:t>
            </a:r>
          </a:p>
          <a:p>
            <a:endParaRPr lang="en-US" dirty="0"/>
          </a:p>
          <a:p>
            <a:r>
              <a:rPr lang="en-US" dirty="0"/>
              <a:t>data:  </a:t>
            </a:r>
            <a:r>
              <a:rPr lang="en-US" dirty="0" err="1"/>
              <a:t>modelo_robusto1$residuals</a:t>
            </a:r>
            <a:endParaRPr lang="en-US" dirty="0"/>
          </a:p>
          <a:p>
            <a:r>
              <a:rPr lang="en-US" dirty="0"/>
              <a:t>W = 0.85945, </a:t>
            </a:r>
            <a:r>
              <a:rPr lang="en-US" dirty="0">
                <a:highlight>
                  <a:srgbClr val="FFFF00"/>
                </a:highlight>
              </a:rPr>
              <a:t>p-value &lt; </a:t>
            </a:r>
            <a:r>
              <a:rPr lang="en-US" dirty="0" err="1">
                <a:highlight>
                  <a:srgbClr val="FFFF00"/>
                </a:highlight>
              </a:rPr>
              <a:t>2.2e</a:t>
            </a:r>
            <a:r>
              <a:rPr lang="en-US" dirty="0">
                <a:highlight>
                  <a:srgbClr val="FFFF00"/>
                </a:highlight>
              </a:rPr>
              <a:t>-16</a:t>
            </a:r>
            <a:endParaRPr lang="es-AR" dirty="0">
              <a:highlight>
                <a:srgbClr val="FFFF00"/>
              </a:highlight>
            </a:endParaRPr>
          </a:p>
        </p:txBody>
      </p:sp>
      <p:sp>
        <p:nvSpPr>
          <p:cNvPr id="11" name="Rectángulo 10">
            <a:extLst>
              <a:ext uri="{FF2B5EF4-FFF2-40B4-BE49-F238E27FC236}">
                <a16:creationId xmlns:a16="http://schemas.microsoft.com/office/drawing/2014/main" id="{E5E24463-860B-4AAF-B5B4-8CD2831643DD}"/>
              </a:ext>
            </a:extLst>
          </p:cNvPr>
          <p:cNvSpPr/>
          <p:nvPr/>
        </p:nvSpPr>
        <p:spPr>
          <a:xfrm>
            <a:off x="7301023" y="2712436"/>
            <a:ext cx="4245935" cy="1200329"/>
          </a:xfrm>
          <a:prstGeom prst="rect">
            <a:avLst/>
          </a:prstGeom>
        </p:spPr>
        <p:txBody>
          <a:bodyPr wrap="square">
            <a:spAutoFit/>
          </a:bodyPr>
          <a:lstStyle/>
          <a:p>
            <a:r>
              <a:rPr lang="en-US" dirty="0"/>
              <a:t>Shapiro-Wilk normality test</a:t>
            </a:r>
          </a:p>
          <a:p>
            <a:endParaRPr lang="en-US" dirty="0"/>
          </a:p>
          <a:p>
            <a:r>
              <a:rPr lang="en-US" dirty="0"/>
              <a:t>data:  </a:t>
            </a:r>
            <a:r>
              <a:rPr lang="en-US" dirty="0" err="1"/>
              <a:t>modelo_robusto2$residuals</a:t>
            </a:r>
            <a:endParaRPr lang="en-US" dirty="0"/>
          </a:p>
          <a:p>
            <a:r>
              <a:rPr lang="en-US" dirty="0"/>
              <a:t>W = 0.86001, </a:t>
            </a:r>
            <a:r>
              <a:rPr lang="en-US" dirty="0">
                <a:highlight>
                  <a:srgbClr val="FFFF00"/>
                </a:highlight>
              </a:rPr>
              <a:t>p-value &lt; </a:t>
            </a:r>
            <a:r>
              <a:rPr lang="en-US" dirty="0" err="1">
                <a:highlight>
                  <a:srgbClr val="FFFF00"/>
                </a:highlight>
              </a:rPr>
              <a:t>2.2e</a:t>
            </a:r>
            <a:r>
              <a:rPr lang="en-US" dirty="0">
                <a:highlight>
                  <a:srgbClr val="FFFF00"/>
                </a:highlight>
              </a:rPr>
              <a:t>-16</a:t>
            </a:r>
            <a:endParaRPr lang="es-AR" dirty="0">
              <a:highlight>
                <a:srgbClr val="FFFF00"/>
              </a:highlight>
            </a:endParaRPr>
          </a:p>
        </p:txBody>
      </p:sp>
      <p:sp>
        <p:nvSpPr>
          <p:cNvPr id="12" name="Rectángulo 11">
            <a:extLst>
              <a:ext uri="{FF2B5EF4-FFF2-40B4-BE49-F238E27FC236}">
                <a16:creationId xmlns:a16="http://schemas.microsoft.com/office/drawing/2014/main" id="{911E2A61-94D6-4EA3-91B7-D37B8ADB3D1A}"/>
              </a:ext>
            </a:extLst>
          </p:cNvPr>
          <p:cNvSpPr/>
          <p:nvPr/>
        </p:nvSpPr>
        <p:spPr>
          <a:xfrm>
            <a:off x="7301023" y="4354627"/>
            <a:ext cx="4054549" cy="1200329"/>
          </a:xfrm>
          <a:prstGeom prst="rect">
            <a:avLst/>
          </a:prstGeom>
        </p:spPr>
        <p:txBody>
          <a:bodyPr wrap="square">
            <a:spAutoFit/>
          </a:bodyPr>
          <a:lstStyle/>
          <a:p>
            <a:r>
              <a:rPr lang="en-US" dirty="0"/>
              <a:t>Shapiro-Wilk normality test</a:t>
            </a:r>
          </a:p>
          <a:p>
            <a:endParaRPr lang="en-US" dirty="0"/>
          </a:p>
          <a:p>
            <a:r>
              <a:rPr lang="en-US" dirty="0"/>
              <a:t>data:  </a:t>
            </a:r>
            <a:r>
              <a:rPr lang="en-US" dirty="0" err="1"/>
              <a:t>modelo_robusto3$residuals</a:t>
            </a:r>
            <a:endParaRPr lang="en-US" dirty="0"/>
          </a:p>
          <a:p>
            <a:r>
              <a:rPr lang="en-US" dirty="0"/>
              <a:t>W = 0.85951, </a:t>
            </a:r>
            <a:r>
              <a:rPr lang="en-US" dirty="0">
                <a:highlight>
                  <a:srgbClr val="FFFF00"/>
                </a:highlight>
              </a:rPr>
              <a:t>p-value &lt; </a:t>
            </a:r>
            <a:r>
              <a:rPr lang="en-US" dirty="0" err="1">
                <a:highlight>
                  <a:srgbClr val="FFFF00"/>
                </a:highlight>
              </a:rPr>
              <a:t>2.2e</a:t>
            </a:r>
            <a:r>
              <a:rPr lang="en-US" dirty="0">
                <a:highlight>
                  <a:srgbClr val="FFFF00"/>
                </a:highlight>
              </a:rPr>
              <a:t>-16</a:t>
            </a:r>
            <a:endParaRPr lang="es-AR" dirty="0">
              <a:highlight>
                <a:srgbClr val="FFFF00"/>
              </a:highlight>
            </a:endParaRPr>
          </a:p>
        </p:txBody>
      </p:sp>
    </p:spTree>
    <p:extLst>
      <p:ext uri="{BB962C8B-B14F-4D97-AF65-F5344CB8AC3E}">
        <p14:creationId xmlns:p14="http://schemas.microsoft.com/office/powerpoint/2010/main" val="2812540435"/>
      </p:ext>
    </p:extLst>
  </p:cSld>
  <p:clrMapOvr>
    <a:masterClrMapping/>
  </p:clrMapOvr>
</p:sld>
</file>

<file path=ppt/theme/theme1.xml><?xml version="1.0" encoding="utf-8"?>
<a:theme xmlns:a="http://schemas.openxmlformats.org/drawingml/2006/main" name="Paquete">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TM10001115[[fn=Paquete]]</Template>
  <TotalTime>1405</TotalTime>
  <Words>5767</Words>
  <Application>Microsoft Office PowerPoint</Application>
  <PresentationFormat>Panorámica</PresentationFormat>
  <Paragraphs>549</Paragraphs>
  <Slides>23</Slides>
  <Notes>20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23</vt:i4>
      </vt:variant>
    </vt:vector>
  </HeadingPairs>
  <TitlesOfParts>
    <vt:vector size="27" baseType="lpstr">
      <vt:lpstr>Arial</vt:lpstr>
      <vt:lpstr>Calibri</vt:lpstr>
      <vt:lpstr>Gill Sans MT</vt:lpstr>
      <vt:lpstr>Paquete</vt:lpstr>
      <vt:lpstr>Universidad Austral Maestría en Explotación de Datos y Gestión del Conocimiento  REGRESIÓN AVANZADA MARÍA Cecilia arce 2-03-2024   </vt:lpstr>
      <vt:lpstr>1) Modelo lineal (base inmobiliaria)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2) Anova 2 vías (base odontología)</vt:lpstr>
      <vt:lpstr>2)ANOVA 2 VÍAS – base: odontalgia</vt:lpstr>
      <vt:lpstr>Presentación de PowerPoint</vt:lpstr>
      <vt:lpstr>Presentación de PowerPoint</vt:lpstr>
      <vt:lpstr>Presentación de PowerPoint</vt:lpstr>
      <vt:lpstr>Presentación de PowerPoint</vt:lpstr>
      <vt:lpstr>3) Regresión logística (base próstata)</vt:lpstr>
      <vt:lpstr>3) REGRESIÓN LOGÍSTICA: predice la ocurrencia de un evento  </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cccccc</dc:title>
  <dc:creator>Cecilia Arce</dc:creator>
  <cp:lastModifiedBy>Cecilia Arce</cp:lastModifiedBy>
  <cp:revision>100</cp:revision>
  <dcterms:created xsi:type="dcterms:W3CDTF">2024-02-28T21:00:07Z</dcterms:created>
  <dcterms:modified xsi:type="dcterms:W3CDTF">2024-06-13T23:05:37Z</dcterms:modified>
</cp:coreProperties>
</file>