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0" r:id="rId9"/>
    <p:sldId id="269" r:id="rId10"/>
    <p:sldId id="268" r:id="rId11"/>
    <p:sldId id="270" r:id="rId12"/>
    <p:sldId id="271" r:id="rId13"/>
    <p:sldId id="279" r:id="rId14"/>
    <p:sldId id="272" r:id="rId15"/>
    <p:sldId id="273" r:id="rId16"/>
    <p:sldId id="274" r:id="rId17"/>
    <p:sldId id="277" r:id="rId18"/>
    <p:sldId id="278" r:id="rId19"/>
    <p:sldId id="280" r:id="rId20"/>
    <p:sldId id="281" r:id="rId21"/>
    <p:sldId id="282" r:id="rId22"/>
    <p:sldId id="283" r:id="rId23"/>
    <p:sldId id="285" r:id="rId24"/>
    <p:sldId id="284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653" autoAdjust="0"/>
  </p:normalViewPr>
  <p:slideViewPr>
    <p:cSldViewPr>
      <p:cViewPr varScale="1">
        <p:scale>
          <a:sx n="95" d="100"/>
          <a:sy n="95" d="100"/>
        </p:scale>
        <p:origin x="-145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37CBB8-C87C-4443-98FF-91AEDECFBF08}" type="datetimeFigureOut">
              <a:rPr lang="en-US" smtClean="0"/>
              <a:pPr/>
              <a:t>5/21/2011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D36F2-3B21-4519-A184-7E10EBA40A0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666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D36F2-3B21-4519-A184-7E10EBA40A06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D36F2-3B21-4519-A184-7E10EBA40A06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D36F2-3B21-4519-A184-7E10EBA40A06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D36F2-3B21-4519-A184-7E10EBA40A06}" type="slidenum">
              <a:rPr lang="en-GB" smtClean="0"/>
              <a:pPr/>
              <a:t>17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D36F2-3B21-4519-A184-7E10EBA40A06}" type="slidenum">
              <a:rPr lang="en-GB" smtClean="0"/>
              <a:pPr/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D36F2-3B21-4519-A184-7E10EBA40A06}" type="slidenum">
              <a:rPr lang="en-GB" smtClean="0"/>
              <a:pPr/>
              <a:t>22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D36F2-3B21-4519-A184-7E10EBA40A06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1472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D36F2-3B21-4519-A184-7E10EBA40A06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D36F2-3B21-4519-A184-7E10EBA40A06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D36F2-3B21-4519-A184-7E10EBA40A06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D36F2-3B21-4519-A184-7E10EBA40A06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D36F2-3B21-4519-A184-7E10EBA40A06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D36F2-3B21-4519-A184-7E10EBA40A06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D36F2-3B21-4519-A184-7E10EBA40A06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A7105-047F-43CD-9C82-2FD0D176EA45}" type="datetimeFigureOut">
              <a:rPr lang="en-US" smtClean="0"/>
              <a:pPr/>
              <a:t>5/21/2011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A16E-C80A-4A0D-A202-2D250255250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A7105-047F-43CD-9C82-2FD0D176EA45}" type="datetimeFigureOut">
              <a:rPr lang="en-US" smtClean="0"/>
              <a:pPr/>
              <a:t>5/21/2011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A16E-C80A-4A0D-A202-2D250255250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A7105-047F-43CD-9C82-2FD0D176EA45}" type="datetimeFigureOut">
              <a:rPr lang="en-US" smtClean="0"/>
              <a:pPr/>
              <a:t>5/21/2011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A16E-C80A-4A0D-A202-2D250255250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A7105-047F-43CD-9C82-2FD0D176EA45}" type="datetimeFigureOut">
              <a:rPr lang="en-US" smtClean="0"/>
              <a:pPr/>
              <a:t>5/21/2011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A16E-C80A-4A0D-A202-2D250255250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A7105-047F-43CD-9C82-2FD0D176EA45}" type="datetimeFigureOut">
              <a:rPr lang="en-US" smtClean="0"/>
              <a:pPr/>
              <a:t>5/21/2011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A16E-C80A-4A0D-A202-2D250255250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A7105-047F-43CD-9C82-2FD0D176EA45}" type="datetimeFigureOut">
              <a:rPr lang="en-US" smtClean="0"/>
              <a:pPr/>
              <a:t>5/21/2011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A16E-C80A-4A0D-A202-2D250255250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A7105-047F-43CD-9C82-2FD0D176EA45}" type="datetimeFigureOut">
              <a:rPr lang="en-US" smtClean="0"/>
              <a:pPr/>
              <a:t>5/21/2011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A16E-C80A-4A0D-A202-2D250255250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A7105-047F-43CD-9C82-2FD0D176EA45}" type="datetimeFigureOut">
              <a:rPr lang="en-US" smtClean="0"/>
              <a:pPr/>
              <a:t>5/21/2011</a:t>
            </a:fld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95A16E-C80A-4A0D-A202-2D250255250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A7105-047F-43CD-9C82-2FD0D176EA45}" type="datetimeFigureOut">
              <a:rPr lang="en-US" smtClean="0"/>
              <a:pPr/>
              <a:t>5/21/2011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A16E-C80A-4A0D-A202-2D250255250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A7105-047F-43CD-9C82-2FD0D176EA45}" type="datetimeFigureOut">
              <a:rPr lang="en-US" smtClean="0"/>
              <a:pPr/>
              <a:t>5/21/2011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895A16E-C80A-4A0D-A202-2D250255250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6E6A7105-047F-43CD-9C82-2FD0D176EA45}" type="datetimeFigureOut">
              <a:rPr lang="en-US" smtClean="0"/>
              <a:pPr/>
              <a:t>5/21/2011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A16E-C80A-4A0D-A202-2D250255250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E6A7105-047F-43CD-9C82-2FD0D176EA45}" type="datetimeFigureOut">
              <a:rPr lang="en-US" smtClean="0"/>
              <a:pPr/>
              <a:t>5/21/2011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895A16E-C80A-4A0D-A202-2D250255250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witter.com/chriscana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blog.e4ums.co.uk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castle.uservoice.com/" TargetMode="External"/><Relationship Id="rId2" Type="http://schemas.openxmlformats.org/officeDocument/2006/relationships/hyperlink" Target="http://www.castleprojec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ostsharp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AOP with Castle Windsor and </a:t>
            </a:r>
            <a:r>
              <a:rPr lang="en-GB" dirty="0" err="1" smtClean="0"/>
              <a:t>PostSharp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Chris Canal</a:t>
            </a:r>
          </a:p>
          <a:p>
            <a:r>
              <a:rPr lang="en-GB" dirty="0" smtClean="0"/>
              <a:t>chris@e4ums.co.uk</a:t>
            </a:r>
          </a:p>
          <a:p>
            <a:r>
              <a:rPr lang="en-GB" dirty="0" smtClean="0">
                <a:hlinkClick r:id="rId3"/>
              </a:rPr>
              <a:t>http://twitter.com/chriscanal</a:t>
            </a:r>
            <a:endParaRPr lang="en-GB" dirty="0" smtClean="0"/>
          </a:p>
          <a:p>
            <a:r>
              <a:rPr lang="en-GB" dirty="0" smtClean="0">
                <a:hlinkClick r:id="rId4"/>
              </a:rPr>
              <a:t>http://blog.e4ums.co.uk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Castle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GB" dirty="0" smtClean="0"/>
              <a:t>“</a:t>
            </a:r>
            <a:r>
              <a:rPr lang="en-GB" b="1" dirty="0" smtClean="0"/>
              <a:t>Castle</a:t>
            </a:r>
            <a:r>
              <a:rPr lang="en-GB" dirty="0" smtClean="0"/>
              <a:t> is an </a:t>
            </a:r>
            <a:r>
              <a:rPr lang="en-GB" b="1" dirty="0" smtClean="0"/>
              <a:t>open source</a:t>
            </a:r>
            <a:r>
              <a:rPr lang="en-GB" dirty="0" smtClean="0"/>
              <a:t> project for .NET that aspires to simplify the development of enterprise and web applications.”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DynamicProxy2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GB" dirty="0" smtClean="0"/>
              <a:t>“Castle </a:t>
            </a:r>
            <a:r>
              <a:rPr lang="en-GB" dirty="0" err="1" smtClean="0"/>
              <a:t>DynamicProxy</a:t>
            </a:r>
            <a:r>
              <a:rPr lang="en-GB" dirty="0" smtClean="0"/>
              <a:t> is a library for generating lightweight .NET proxies on the fly at runtime. Proxy objects allow calls to members of an object to be intercepted without modifying the code of the class”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MicroKernel</a:t>
            </a:r>
            <a:r>
              <a:rPr lang="en-GB" dirty="0" smtClean="0"/>
              <a:t> and Windsor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GB" dirty="0" smtClean="0"/>
              <a:t>“</a:t>
            </a:r>
            <a:r>
              <a:rPr lang="en-GB" b="1" dirty="0" smtClean="0"/>
              <a:t>Castle Windsor</a:t>
            </a:r>
            <a:r>
              <a:rPr lang="en-GB" dirty="0" smtClean="0"/>
              <a:t> aggregates the </a:t>
            </a:r>
            <a:r>
              <a:rPr lang="en-GB" b="1" dirty="0" err="1" smtClean="0"/>
              <a:t>MicroKernel</a:t>
            </a:r>
            <a:r>
              <a:rPr lang="en-GB" dirty="0" smtClean="0"/>
              <a:t> and exposes a powerful configuration support. It is suitable for common enterprise application needs. It is able to register facilities and components based on the configuration and adds support for interceptors.”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AOP with Castle Windsor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Pros</a:t>
            </a:r>
          </a:p>
          <a:p>
            <a:pPr lvl="1"/>
            <a:r>
              <a:rPr lang="en-GB" dirty="0" smtClean="0"/>
              <a:t>No additional compiler step</a:t>
            </a:r>
          </a:p>
          <a:p>
            <a:pPr lvl="1"/>
            <a:r>
              <a:rPr lang="en-GB" dirty="0" smtClean="0"/>
              <a:t>Aspects can be added or removed dynamically</a:t>
            </a:r>
          </a:p>
          <a:p>
            <a:pPr lvl="1"/>
            <a:r>
              <a:rPr lang="en-GB" dirty="0" smtClean="0"/>
              <a:t>Might already be using Castle</a:t>
            </a:r>
          </a:p>
          <a:p>
            <a:r>
              <a:rPr lang="en-GB" dirty="0" smtClean="0"/>
              <a:t>Cons</a:t>
            </a:r>
          </a:p>
          <a:p>
            <a:pPr lvl="1"/>
            <a:r>
              <a:rPr lang="en-GB" dirty="0" smtClean="0"/>
              <a:t>Some overhead – runtime </a:t>
            </a:r>
            <a:r>
              <a:rPr lang="en-GB" dirty="0" err="1" smtClean="0"/>
              <a:t>proxying</a:t>
            </a:r>
            <a:endParaRPr lang="en-GB" dirty="0" smtClean="0"/>
          </a:p>
          <a:p>
            <a:pPr lvl="1"/>
            <a:r>
              <a:rPr lang="en-GB" dirty="0" smtClean="0"/>
              <a:t>Join point model limiting “out of box”</a:t>
            </a:r>
          </a:p>
          <a:p>
            <a:pPr lvl="1"/>
            <a:r>
              <a:rPr lang="en-GB" dirty="0" smtClean="0"/>
              <a:t>Learning curve if new to Castle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AOP With </a:t>
            </a:r>
            <a:r>
              <a:rPr lang="en-GB" dirty="0" err="1" smtClean="0"/>
              <a:t>PostSharp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Compile Time Weaving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PostSharp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GB" smtClean="0"/>
              <a:t>“PostSharp transparently inserts itself in the build process and</a:t>
            </a:r>
            <a:r>
              <a:rPr lang="en-GB" b="1" smtClean="0"/>
              <a:t> post-processes the compiled assembly</a:t>
            </a:r>
            <a:r>
              <a:rPr lang="en-GB" smtClean="0"/>
              <a:t>. Since PostSharp works at MSIL level, it supports virtually all static languages targeting the .NET Framework.”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PostSharp</a:t>
            </a:r>
            <a:r>
              <a:rPr lang="en-GB" dirty="0" smtClean="0"/>
              <a:t> Laos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GB" dirty="0" smtClean="0"/>
              <a:t>“...you can </a:t>
            </a:r>
            <a:r>
              <a:rPr lang="en-GB" b="1" dirty="0" smtClean="0"/>
              <a:t>encapsulate these aspects as custom attributes</a:t>
            </a:r>
            <a:r>
              <a:rPr lang="en-GB" dirty="0" smtClean="0"/>
              <a:t>. You can make your own custom attributes that will really add new </a:t>
            </a:r>
            <a:r>
              <a:rPr lang="en-GB" dirty="0" err="1" smtClean="0"/>
              <a:t>behaviors</a:t>
            </a:r>
            <a:r>
              <a:rPr lang="en-GB" dirty="0" smtClean="0"/>
              <a:t> to your code! This is sometimes called </a:t>
            </a:r>
            <a:r>
              <a:rPr lang="en-GB" b="1" dirty="0" smtClean="0"/>
              <a:t>aspect-oriented programming</a:t>
            </a:r>
            <a:r>
              <a:rPr lang="en-GB" dirty="0" smtClean="0"/>
              <a:t>...”</a:t>
            </a:r>
          </a:p>
          <a:p>
            <a:pPr algn="ctr"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AOP with </a:t>
            </a:r>
            <a:r>
              <a:rPr lang="en-GB" dirty="0" err="1" smtClean="0"/>
              <a:t>PostSharp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Pros</a:t>
            </a:r>
          </a:p>
          <a:p>
            <a:pPr lvl="1"/>
            <a:r>
              <a:rPr lang="en-GB" dirty="0" smtClean="0"/>
              <a:t>Better performance – compile time </a:t>
            </a:r>
          </a:p>
          <a:p>
            <a:pPr lvl="1"/>
            <a:r>
              <a:rPr lang="en-GB" dirty="0" smtClean="0"/>
              <a:t>Reasonable learning curve </a:t>
            </a:r>
          </a:p>
          <a:p>
            <a:pPr lvl="1"/>
            <a:r>
              <a:rPr lang="en-GB" dirty="0" smtClean="0"/>
              <a:t>Rich join point model</a:t>
            </a:r>
          </a:p>
          <a:p>
            <a:r>
              <a:rPr lang="en-GB" dirty="0" smtClean="0"/>
              <a:t>Cons</a:t>
            </a:r>
          </a:p>
          <a:p>
            <a:pPr lvl="1"/>
            <a:r>
              <a:rPr lang="en-GB" dirty="0" smtClean="0"/>
              <a:t>Additional compiler step</a:t>
            </a:r>
          </a:p>
          <a:p>
            <a:pPr lvl="1"/>
            <a:r>
              <a:rPr lang="en-GB" dirty="0" smtClean="0"/>
              <a:t>Static Weaving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is AOP?</a:t>
            </a:r>
          </a:p>
          <a:p>
            <a:r>
              <a:rPr lang="en-GB" dirty="0" smtClean="0"/>
              <a:t>AOP with Castle Windsor</a:t>
            </a:r>
          </a:p>
          <a:p>
            <a:r>
              <a:rPr lang="en-GB" dirty="0" smtClean="0"/>
              <a:t>AOP </a:t>
            </a:r>
            <a:r>
              <a:rPr lang="en-GB" dirty="0" err="1" smtClean="0"/>
              <a:t>PostSharp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What is AOP?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GB" dirty="0" smtClean="0"/>
              <a:t>From Wikipedia:</a:t>
            </a:r>
          </a:p>
          <a:p>
            <a:pPr algn="ctr">
              <a:buNone/>
            </a:pPr>
            <a:endParaRPr lang="en-GB" dirty="0" smtClean="0"/>
          </a:p>
          <a:p>
            <a:pPr algn="ctr">
              <a:buNone/>
            </a:pPr>
            <a:r>
              <a:rPr lang="en-GB" dirty="0" smtClean="0"/>
              <a:t>	“Aspect-oriented programming (AOP) is a programming paradigm that increases </a:t>
            </a:r>
            <a:r>
              <a:rPr lang="en-GB" b="1" u="sng" dirty="0" smtClean="0"/>
              <a:t>modularity</a:t>
            </a:r>
            <a:r>
              <a:rPr lang="en-GB" dirty="0" smtClean="0"/>
              <a:t> by allowing the </a:t>
            </a:r>
            <a:r>
              <a:rPr lang="en-GB" b="1" u="sng" dirty="0" smtClean="0"/>
              <a:t>separation</a:t>
            </a:r>
            <a:r>
              <a:rPr lang="en-GB" dirty="0" smtClean="0"/>
              <a:t> of </a:t>
            </a:r>
            <a:r>
              <a:rPr lang="en-GB" b="1" u="sng" dirty="0" smtClean="0"/>
              <a:t>cross-cutting concerns</a:t>
            </a:r>
            <a:r>
              <a:rPr lang="en-GB" dirty="0" smtClean="0"/>
              <a:t>,”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is AOP?</a:t>
            </a:r>
          </a:p>
          <a:p>
            <a:r>
              <a:rPr lang="en-GB" dirty="0" smtClean="0"/>
              <a:t>AOP with Castle Windsor</a:t>
            </a:r>
          </a:p>
          <a:p>
            <a:r>
              <a:rPr lang="en-GB" dirty="0" smtClean="0"/>
              <a:t>AOP </a:t>
            </a:r>
            <a:r>
              <a:rPr lang="en-GB" dirty="0" err="1" smtClean="0"/>
              <a:t>PostSharp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hlinkClick r:id="rId2"/>
              </a:rPr>
              <a:t>http://www.castleproject.org/</a:t>
            </a:r>
            <a:endParaRPr lang="en-GB" dirty="0" smtClean="0"/>
          </a:p>
          <a:p>
            <a:r>
              <a:rPr lang="en-GB" dirty="0" smtClean="0">
                <a:hlinkClick r:id="rId3"/>
              </a:rPr>
              <a:t>http://castle.uservoice.com/</a:t>
            </a:r>
            <a:endParaRPr lang="en-GB" dirty="0" smtClean="0"/>
          </a:p>
          <a:p>
            <a:r>
              <a:rPr lang="en-GB" smtClean="0">
                <a:hlinkClick r:id="rId4"/>
              </a:rPr>
              <a:t>http://www.postsharp.org/</a:t>
            </a:r>
            <a:endParaRPr lang="en-GB" smtClean="0"/>
          </a:p>
          <a:p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What is AOP?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GB" dirty="0" smtClean="0"/>
              <a:t>From Wikipedia:</a:t>
            </a:r>
          </a:p>
          <a:p>
            <a:pPr algn="ctr">
              <a:buNone/>
            </a:pPr>
            <a:endParaRPr lang="en-GB" dirty="0" smtClean="0"/>
          </a:p>
          <a:p>
            <a:pPr algn="ctr">
              <a:buNone/>
            </a:pPr>
            <a:r>
              <a:rPr lang="en-GB" dirty="0" smtClean="0"/>
              <a:t>	“Aspect-oriented programming (AOP) is a programming paradigm that increases </a:t>
            </a:r>
            <a:r>
              <a:rPr lang="en-GB" b="1" u="sng" dirty="0" smtClean="0"/>
              <a:t>modularity</a:t>
            </a:r>
            <a:r>
              <a:rPr lang="en-GB" dirty="0" smtClean="0"/>
              <a:t> by allowing the </a:t>
            </a:r>
            <a:r>
              <a:rPr lang="en-GB" b="1" u="sng" dirty="0" smtClean="0"/>
              <a:t>separation</a:t>
            </a:r>
            <a:r>
              <a:rPr lang="en-GB" dirty="0" smtClean="0"/>
              <a:t> of </a:t>
            </a:r>
            <a:r>
              <a:rPr lang="en-GB" b="1" u="sng" dirty="0" smtClean="0"/>
              <a:t>cross-cutting concerns</a:t>
            </a:r>
            <a:r>
              <a:rPr lang="en-GB" dirty="0" smtClean="0"/>
              <a:t>,”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Scattering &amp; Tangle</a:t>
            </a:r>
            <a:endParaRPr lang="en-GB" dirty="0"/>
          </a:p>
        </p:txBody>
      </p:sp>
      <p:pic>
        <p:nvPicPr>
          <p:cNvPr id="9" name="Content Placeholder 8" descr="scatter1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39357" y="1600200"/>
            <a:ext cx="4703286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ontent Placeholder 20" descr="scatter2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39357" y="1600200"/>
            <a:ext cx="4703286" cy="452596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Scattering &amp; Tangle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7286644" y="2786058"/>
            <a:ext cx="154561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Core</a:t>
            </a:r>
          </a:p>
          <a:p>
            <a:r>
              <a:rPr lang="en-GB" sz="2800" dirty="0" smtClean="0"/>
              <a:t>Concern</a:t>
            </a:r>
            <a:endParaRPr lang="en-GB" sz="2800" dirty="0"/>
          </a:p>
        </p:txBody>
      </p:sp>
      <p:cxnSp>
        <p:nvCxnSpPr>
          <p:cNvPr id="12" name="Straight Arrow Connector 11"/>
          <p:cNvCxnSpPr>
            <a:stCxn id="6" idx="1"/>
          </p:cNvCxnSpPr>
          <p:nvPr/>
        </p:nvCxnSpPr>
        <p:spPr>
          <a:xfrm rot="10800000">
            <a:off x="6072198" y="2000240"/>
            <a:ext cx="1214446" cy="1262872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1"/>
          </p:cNvCxnSpPr>
          <p:nvPr/>
        </p:nvCxnSpPr>
        <p:spPr>
          <a:xfrm rot="10800000" flipV="1">
            <a:off x="6072198" y="3263112"/>
            <a:ext cx="1214446" cy="23012"/>
          </a:xfrm>
          <a:prstGeom prst="straightConnector1">
            <a:avLst/>
          </a:prstGeom>
          <a:ln w="508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1"/>
          </p:cNvCxnSpPr>
          <p:nvPr/>
        </p:nvCxnSpPr>
        <p:spPr>
          <a:xfrm rot="10800000" flipV="1">
            <a:off x="6215074" y="3263112"/>
            <a:ext cx="1071570" cy="1023144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Scattering &amp; Tangle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7286644" y="2786058"/>
            <a:ext cx="17636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Exception</a:t>
            </a:r>
          </a:p>
          <a:p>
            <a:r>
              <a:rPr lang="en-GB" sz="2800" dirty="0" smtClean="0"/>
              <a:t>Handling</a:t>
            </a:r>
            <a:endParaRPr lang="en-GB" sz="2800" dirty="0"/>
          </a:p>
        </p:txBody>
      </p:sp>
      <p:pic>
        <p:nvPicPr>
          <p:cNvPr id="17" name="Content Placeholder 16" descr="scatter3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39357" y="1600200"/>
            <a:ext cx="4703286" cy="4525963"/>
          </a:xfrm>
        </p:spPr>
      </p:pic>
      <p:cxnSp>
        <p:nvCxnSpPr>
          <p:cNvPr id="12" name="Straight Arrow Connector 11"/>
          <p:cNvCxnSpPr>
            <a:stCxn id="11" idx="1"/>
          </p:cNvCxnSpPr>
          <p:nvPr/>
        </p:nvCxnSpPr>
        <p:spPr>
          <a:xfrm rot="10800000">
            <a:off x="6072198" y="2714620"/>
            <a:ext cx="1214446" cy="548492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1"/>
          </p:cNvCxnSpPr>
          <p:nvPr/>
        </p:nvCxnSpPr>
        <p:spPr>
          <a:xfrm rot="10800000" flipV="1">
            <a:off x="6143636" y="3263112"/>
            <a:ext cx="1143008" cy="1737524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Scattering &amp; Tangle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7286644" y="2786058"/>
            <a:ext cx="17636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Exception</a:t>
            </a:r>
          </a:p>
          <a:p>
            <a:r>
              <a:rPr lang="en-GB" sz="2800" dirty="0" smtClean="0"/>
              <a:t>Handling</a:t>
            </a:r>
            <a:endParaRPr lang="en-GB" sz="2800" dirty="0"/>
          </a:p>
        </p:txBody>
      </p:sp>
      <p:pic>
        <p:nvPicPr>
          <p:cNvPr id="8" name="Content Placeholder 7" descr="scatter4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39357" y="1600200"/>
            <a:ext cx="4703286" cy="4525963"/>
          </a:xfrm>
        </p:spPr>
      </p:pic>
      <p:cxnSp>
        <p:nvCxnSpPr>
          <p:cNvPr id="12" name="Straight Arrow Connector 11"/>
          <p:cNvCxnSpPr>
            <a:stCxn id="11" idx="1"/>
          </p:cNvCxnSpPr>
          <p:nvPr/>
        </p:nvCxnSpPr>
        <p:spPr>
          <a:xfrm rot="10800000">
            <a:off x="6286512" y="2357430"/>
            <a:ext cx="1000132" cy="905682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1" idx="1"/>
          </p:cNvCxnSpPr>
          <p:nvPr/>
        </p:nvCxnSpPr>
        <p:spPr>
          <a:xfrm rot="10800000" flipV="1">
            <a:off x="6215074" y="3263112"/>
            <a:ext cx="1071570" cy="52307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1"/>
          </p:cNvCxnSpPr>
          <p:nvPr/>
        </p:nvCxnSpPr>
        <p:spPr>
          <a:xfrm rot="10800000" flipV="1">
            <a:off x="6143636" y="3263112"/>
            <a:ext cx="1143008" cy="2451904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357554" y="1857364"/>
            <a:ext cx="2500330" cy="4143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 smtClean="0"/>
              <a:t>Weaving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642910" y="1857364"/>
            <a:ext cx="2571768" cy="4143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 smtClean="0"/>
              <a:t>Advice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928662" y="2285992"/>
            <a:ext cx="2000264" cy="3500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 smtClean="0"/>
              <a:t>Advice Types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AOP Overview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1071538" y="2714620"/>
            <a:ext cx="171451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Before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1071538" y="5072074"/>
            <a:ext cx="171451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After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1071538" y="3500438"/>
            <a:ext cx="171451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Around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1071538" y="4286256"/>
            <a:ext cx="171451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Throwing</a:t>
            </a:r>
            <a:endParaRPr lang="en-GB" dirty="0"/>
          </a:p>
        </p:txBody>
      </p:sp>
      <p:sp>
        <p:nvSpPr>
          <p:cNvPr id="13" name="Right Arrow 12"/>
          <p:cNvSpPr/>
          <p:nvPr/>
        </p:nvSpPr>
        <p:spPr>
          <a:xfrm>
            <a:off x="3428992" y="3429000"/>
            <a:ext cx="2357454" cy="1071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Runtime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6000760" y="1857364"/>
            <a:ext cx="2571768" cy="4143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 smtClean="0"/>
              <a:t>My Assembly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6357950" y="3214686"/>
            <a:ext cx="1857388" cy="178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smtClean="0"/>
              <a:t>My Service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6643702" y="3714752"/>
            <a:ext cx="1357322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Method  A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6643702" y="4357694"/>
            <a:ext cx="1357322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Method  B</a:t>
            </a:r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2857488" y="2357430"/>
            <a:ext cx="3357586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 err="1" smtClean="0"/>
              <a:t>Pointcuts</a:t>
            </a:r>
            <a:endParaRPr lang="en-GB" dirty="0" smtClean="0"/>
          </a:p>
        </p:txBody>
      </p:sp>
      <p:cxnSp>
        <p:nvCxnSpPr>
          <p:cNvPr id="22" name="Straight Arrow Connector 21"/>
          <p:cNvCxnSpPr>
            <a:stCxn id="53" idx="3"/>
            <a:endCxn id="18" idx="1"/>
          </p:cNvCxnSpPr>
          <p:nvPr/>
        </p:nvCxnSpPr>
        <p:spPr>
          <a:xfrm>
            <a:off x="5357818" y="3000372"/>
            <a:ext cx="1285884" cy="964413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3" idx="3"/>
            <a:endCxn id="19" idx="1"/>
          </p:cNvCxnSpPr>
          <p:nvPr/>
        </p:nvCxnSpPr>
        <p:spPr>
          <a:xfrm>
            <a:off x="5357818" y="3000372"/>
            <a:ext cx="1285884" cy="1607355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3" idx="3"/>
            <a:endCxn id="15" idx="0"/>
          </p:cNvCxnSpPr>
          <p:nvPr/>
        </p:nvCxnSpPr>
        <p:spPr>
          <a:xfrm>
            <a:off x="5357818" y="3000372"/>
            <a:ext cx="1928826" cy="214314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ight Arrow 32"/>
          <p:cNvSpPr/>
          <p:nvPr/>
        </p:nvSpPr>
        <p:spPr>
          <a:xfrm>
            <a:off x="3428992" y="4643446"/>
            <a:ext cx="2357454" cy="1071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Compile Time</a:t>
            </a:r>
            <a:endParaRPr lang="en-GB" dirty="0"/>
          </a:p>
        </p:txBody>
      </p:sp>
      <p:sp>
        <p:nvSpPr>
          <p:cNvPr id="53" name="Rectangle 52"/>
          <p:cNvSpPr/>
          <p:nvPr/>
        </p:nvSpPr>
        <p:spPr>
          <a:xfrm>
            <a:off x="3857620" y="2786058"/>
            <a:ext cx="150019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Join points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AOP With Castle Windsor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Runtime Weaving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682</TotalTime>
  <Words>378</Words>
  <Application>Microsoft Office PowerPoint</Application>
  <PresentationFormat>On-screen Show (4:3)</PresentationFormat>
  <Paragraphs>100</Paragraphs>
  <Slides>24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Technic</vt:lpstr>
      <vt:lpstr>AOP with Castle Windsor and PostSharp</vt:lpstr>
      <vt:lpstr>Agenda</vt:lpstr>
      <vt:lpstr>What is AOP?</vt:lpstr>
      <vt:lpstr>Scattering &amp; Tangle</vt:lpstr>
      <vt:lpstr>Scattering &amp; Tangle</vt:lpstr>
      <vt:lpstr>Scattering &amp; Tangle</vt:lpstr>
      <vt:lpstr>Scattering &amp; Tangle</vt:lpstr>
      <vt:lpstr>AOP Overview</vt:lpstr>
      <vt:lpstr>AOP With Castle Windsor</vt:lpstr>
      <vt:lpstr>Castle</vt:lpstr>
      <vt:lpstr>DynamicProxy2</vt:lpstr>
      <vt:lpstr>MicroKernel and Windsor</vt:lpstr>
      <vt:lpstr>AOP with Castle Windsor</vt:lpstr>
      <vt:lpstr>Demo</vt:lpstr>
      <vt:lpstr>Questions?</vt:lpstr>
      <vt:lpstr>AOP With PostSharp</vt:lpstr>
      <vt:lpstr>PostSharp</vt:lpstr>
      <vt:lpstr>PostSharp Laos</vt:lpstr>
      <vt:lpstr>AOP with PostSharp</vt:lpstr>
      <vt:lpstr>Demo</vt:lpstr>
      <vt:lpstr>Questions?</vt:lpstr>
      <vt:lpstr>What is AOP?</vt:lpstr>
      <vt:lpstr>Agenda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AOP with Castle Windsor and PostSharp</dc:title>
  <dc:creator>Chris</dc:creator>
  <cp:lastModifiedBy>Chris</cp:lastModifiedBy>
  <cp:revision>74</cp:revision>
  <dcterms:created xsi:type="dcterms:W3CDTF">2009-04-23T18:50:37Z</dcterms:created>
  <dcterms:modified xsi:type="dcterms:W3CDTF">2011-05-21T10:38:37Z</dcterms:modified>
</cp:coreProperties>
</file>