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22" r:id="rId4"/>
    <p:sldId id="323" r:id="rId5"/>
    <p:sldId id="324" r:id="rId6"/>
    <p:sldId id="331" r:id="rId7"/>
    <p:sldId id="325" r:id="rId8"/>
    <p:sldId id="326" r:id="rId9"/>
    <p:sldId id="327" r:id="rId10"/>
    <p:sldId id="329" r:id="rId11"/>
    <p:sldId id="328" r:id="rId12"/>
    <p:sldId id="330" r:id="rId13"/>
    <p:sldId id="31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dadfar" initials="o" lastIdx="1" clrIdx="0">
    <p:extLst>
      <p:ext uri="{19B8F6BF-5375-455C-9EA6-DF929625EA0E}">
        <p15:presenceInfo xmlns:p15="http://schemas.microsoft.com/office/powerpoint/2012/main" userId="odadfa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4472C4"/>
    <a:srgbClr val="DFB3B3"/>
    <a:srgbClr val="D8A4A4"/>
    <a:srgbClr val="E0B6B6"/>
    <a:srgbClr val="CA8484"/>
    <a:srgbClr val="B553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200" y="2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9EC70-3347-4B5E-9091-FCA87E6E79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8A8270-D4C8-4C3D-A3DD-8FF2E809CE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128E52-D515-44B6-A2AE-5944CA78E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92383B-442B-4AE3-8D69-1273DB32D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BCC764-BC37-43DB-B154-1947080EE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093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2F223-EE5F-4283-9F1B-677E54BC3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738207-DFBF-43B9-ACA4-E1FEB0F178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A50419-97BC-48A8-AEC5-42B6FC111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8DEDA-4815-446A-B215-0C8C7B468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31F94-3428-4282-BA67-801854DB4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903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0833BC-4B86-4BDB-9C42-8A7130EF81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F93ABA-9251-4F08-B111-9B7763D39F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838DDA-AB51-4213-814C-7D297CF7E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0CEAD-2FCA-447F-A7F3-802DA5BD1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B19EDD-060A-44FA-9246-F550C9229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334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DA477-7627-42FC-B05F-DC76203D7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4FA4C-A951-4715-B035-1B0A05AD9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033978-526A-4690-8358-AE6C76C4F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27FFA-4CC9-40BA-86CB-5BAD7D41D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BAC71-539F-4B0E-B5B9-1BFE27D93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283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D29F5-0AD6-457E-966E-5917357DE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B48EE3-B34E-47A6-8488-76B6662AAF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0E4799-BF29-41A0-B712-88EC09804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ED8576-F4DD-4D9F-AD20-A72AFC5D3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5DD41-7353-4466-8477-E993FB884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631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01EAC-5CFD-4C28-89F6-AC8595CAF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B6B49-BC5C-432E-9104-DB1C311596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8EC610-0FE8-443C-80B7-3D5BF4945F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D05778-0300-4450-A0CC-510971C06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1/7/19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ED0586-4368-4ABE-8AF5-D832468BB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585010-E29C-4944-96A1-CCCDBA2A2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074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D2FDE-D6DC-404E-9649-280B77E24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4FD5A4-9FC0-46D5-992D-27D928A647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D5B702-D841-4C48-941E-3A77409151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E9421F-4109-443F-B123-F0600576EC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F5331A-63D7-47D3-9ABA-333F4C812E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2AD45E-88B0-42BD-9B8A-758DBF03D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1/7/19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4B8D6E-E318-4E1C-B7F2-58F7D113A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E74B66-8744-4F0E-AD24-188C11774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048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423BB-F3AF-4967-A700-77D2BE161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83B13A-0147-4295-9D85-C844FC41F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1/7/19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3C8D0F-758C-415F-B3F6-C2B786FA9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5F88D7-3106-4F31-B74F-B8F9C4CEF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686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AE6DEA-7CB1-47D4-AC0C-CA08B1388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1/7/19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CB581E-1619-4C87-8913-A4D111E49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936E53-6997-489A-9F88-917E7EB2B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255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BF530-66C7-4336-949B-1ADCF991B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3D1CA-49C1-4292-B3AC-AC4D85458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FCED2D-74D5-4FD7-8AA7-DF787978D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A880D3-9489-4596-90E2-C436C1744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1/7/19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AA21D6-4883-4035-9470-E4A17F7CA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4020DD-1475-4218-9EC8-A8C6FC4CF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60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BD243-2835-4FC7-B624-BA1E86D3C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BD2CC8-1BB2-46E9-968C-AFB3760C3F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14E351-238D-4190-B9EB-AF35AF3E7D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532971-3E11-4891-BD1F-370A6A0CA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1/7/19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AA43D5-DE3A-4D2F-9351-61B071F67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DB5C52-B264-4DF3-B943-9DECE2065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069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C3421C-2AC9-4C32-BCF9-FDA273139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91C921-B95C-423B-95F4-01E08E597B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EF646A-38BE-42E8-ADFF-9772BD9DAB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7857CC-207A-4D73-9A20-C856A5068D10}" type="datetimeFigureOut">
              <a:rPr lang="en-US" smtClean="0"/>
              <a:t>1/7/19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E4A4F4-64CC-4CC7-82A1-AE409EE2D1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F2F932-850B-4B5E-8076-49B38C1311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102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458D3-5B89-44CD-BFB9-2743BAB90C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8756" y="1286486"/>
            <a:ext cx="11501232" cy="2387600"/>
          </a:xfrm>
        </p:spPr>
        <p:txBody>
          <a:bodyPr/>
          <a:lstStyle/>
          <a:p>
            <a:r>
              <a:rPr lang="en-US" dirty="0"/>
              <a:t>Special Topics: Interactive Elements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14 | Interactive Elements</a:t>
            </a:r>
          </a:p>
        </p:txBody>
      </p:sp>
    </p:spTree>
    <p:extLst>
      <p:ext uri="{BB962C8B-B14F-4D97-AF65-F5344CB8AC3E}">
        <p14:creationId xmlns:p14="http://schemas.microsoft.com/office/powerpoint/2010/main" val="1815879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14 | Interactive Elements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60102D-7801-5740-8ECF-B54D06E9F1EA}"/>
              </a:ext>
            </a:extLst>
          </p:cNvPr>
          <p:cNvSpPr txBox="1"/>
          <p:nvPr/>
        </p:nvSpPr>
        <p:spPr>
          <a:xfrm>
            <a:off x="3474369" y="10633"/>
            <a:ext cx="5310478" cy="1003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dirty="0"/>
              <a:t>Min &amp; Max Height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6ED5A1-C2B9-0946-81D8-FEC995F80ADC}"/>
              </a:ext>
            </a:extLst>
          </p:cNvPr>
          <p:cNvCxnSpPr>
            <a:cxnSpLocks/>
          </p:cNvCxnSpPr>
          <p:nvPr/>
        </p:nvCxnSpPr>
        <p:spPr>
          <a:xfrm>
            <a:off x="5930248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D2EC83E7-7C84-FC4F-9BB0-3724B50C8C54}"/>
              </a:ext>
            </a:extLst>
          </p:cNvPr>
          <p:cNvSpPr/>
          <p:nvPr/>
        </p:nvSpPr>
        <p:spPr>
          <a:xfrm>
            <a:off x="751199" y="2387771"/>
            <a:ext cx="10484937" cy="67331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dirty="0">
                <a:solidFill>
                  <a:schemeClr val="accent1"/>
                </a:solidFill>
              </a:rPr>
              <a:t>min-height: 100px;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91C9F7-BCF2-F84A-98B9-D98E90915AA5}"/>
              </a:ext>
            </a:extLst>
          </p:cNvPr>
          <p:cNvSpPr txBox="1"/>
          <p:nvPr/>
        </p:nvSpPr>
        <p:spPr>
          <a:xfrm>
            <a:off x="675384" y="1960041"/>
            <a:ext cx="5009448" cy="4648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Sets height to ‘auto’ or 100px, whichever is greater: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EB79739-F1D9-2445-8603-65C23110D6FC}"/>
              </a:ext>
            </a:extLst>
          </p:cNvPr>
          <p:cNvSpPr/>
          <p:nvPr/>
        </p:nvSpPr>
        <p:spPr>
          <a:xfrm>
            <a:off x="751199" y="3594995"/>
            <a:ext cx="10484937" cy="67331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dirty="0">
                <a:solidFill>
                  <a:schemeClr val="accent1"/>
                </a:solidFill>
              </a:rPr>
              <a:t>max-height: 100px;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927BFED-B0E0-FD4E-ABE3-6FCAAE012807}"/>
              </a:ext>
            </a:extLst>
          </p:cNvPr>
          <p:cNvSpPr txBox="1"/>
          <p:nvPr/>
        </p:nvSpPr>
        <p:spPr>
          <a:xfrm>
            <a:off x="675384" y="3167265"/>
            <a:ext cx="4677242" cy="4648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Sets height to ‘auto’ or 100px, whichever is less:</a:t>
            </a:r>
          </a:p>
        </p:txBody>
      </p:sp>
    </p:spTree>
    <p:extLst>
      <p:ext uri="{BB962C8B-B14F-4D97-AF65-F5344CB8AC3E}">
        <p14:creationId xmlns:p14="http://schemas.microsoft.com/office/powerpoint/2010/main" val="315370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14 | Interactive Elements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60102D-7801-5740-8ECF-B54D06E9F1EA}"/>
              </a:ext>
            </a:extLst>
          </p:cNvPr>
          <p:cNvSpPr txBox="1"/>
          <p:nvPr/>
        </p:nvSpPr>
        <p:spPr>
          <a:xfrm>
            <a:off x="3474369" y="10633"/>
            <a:ext cx="5310478" cy="1003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dirty="0"/>
              <a:t>Reveal Content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6ED5A1-C2B9-0946-81D8-FEC995F80ADC}"/>
              </a:ext>
            </a:extLst>
          </p:cNvPr>
          <p:cNvCxnSpPr>
            <a:cxnSpLocks/>
          </p:cNvCxnSpPr>
          <p:nvPr/>
        </p:nvCxnSpPr>
        <p:spPr>
          <a:xfrm>
            <a:off x="5930248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8122BC7-BB43-A647-B4B5-D6187D2FE320}"/>
              </a:ext>
            </a:extLst>
          </p:cNvPr>
          <p:cNvSpPr txBox="1"/>
          <p:nvPr/>
        </p:nvSpPr>
        <p:spPr>
          <a:xfrm>
            <a:off x="667229" y="1354540"/>
            <a:ext cx="6452728" cy="4648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We can instead specify a min &amp; max height and animate over that: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2EC83E7-7C84-FC4F-9BB0-3724B50C8C54}"/>
              </a:ext>
            </a:extLst>
          </p:cNvPr>
          <p:cNvSpPr/>
          <p:nvPr/>
        </p:nvSpPr>
        <p:spPr>
          <a:xfrm>
            <a:off x="751199" y="1819411"/>
            <a:ext cx="10484937" cy="242877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dirty="0">
                <a:solidFill>
                  <a:schemeClr val="accent2"/>
                </a:solidFill>
              </a:rPr>
              <a:t>.hidden </a:t>
            </a: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>
                <a:solidFill>
                  <a:schemeClr val="accent1"/>
                </a:solidFill>
              </a:rPr>
              <a:t>overflow: hidden;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width: 100%;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max-height: 100px; </a:t>
            </a:r>
            <a:r>
              <a:rPr lang="en-US" dirty="0">
                <a:solidFill>
                  <a:schemeClr val="tx1"/>
                </a:solidFill>
              </a:rPr>
              <a:t>}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 err="1">
                <a:solidFill>
                  <a:schemeClr val="accent2"/>
                </a:solidFill>
              </a:rPr>
              <a:t>hidden</a:t>
            </a:r>
            <a:r>
              <a:rPr lang="en-US" dirty="0" err="1">
                <a:solidFill>
                  <a:srgbClr val="00B050"/>
                </a:solidFill>
              </a:rPr>
              <a:t>:hover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>
                <a:solidFill>
                  <a:schemeClr val="accent1"/>
                </a:solidFill>
              </a:rPr>
              <a:t>max-height: 500px;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transition: all 0.5s; </a:t>
            </a: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36CABA-6DE5-8E4D-A47C-C75B35E6E1EF}"/>
              </a:ext>
            </a:extLst>
          </p:cNvPr>
          <p:cNvSpPr txBox="1"/>
          <p:nvPr/>
        </p:nvSpPr>
        <p:spPr>
          <a:xfrm>
            <a:off x="667229" y="4361068"/>
            <a:ext cx="9287607" cy="4648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Animation speed: (500px – 100px) / 0.5s = 800px/s, despite container being less than 500px high.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EB4828-9844-CE48-B2C3-A340FDAAE13E}"/>
              </a:ext>
            </a:extLst>
          </p:cNvPr>
          <p:cNvSpPr txBox="1"/>
          <p:nvPr/>
        </p:nvSpPr>
        <p:spPr>
          <a:xfrm>
            <a:off x="667228" y="4892177"/>
            <a:ext cx="7761099" cy="1295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Issue: we need to pick an appropriate max-height:</a:t>
            </a:r>
          </a:p>
          <a:p>
            <a:pPr>
              <a:lnSpc>
                <a:spcPct val="150000"/>
              </a:lnSpc>
            </a:pPr>
            <a:r>
              <a:rPr lang="en-US" dirty="0"/>
              <a:t>	- Pick to small, and not all our content is shown.</a:t>
            </a:r>
          </a:p>
          <a:p>
            <a:pPr>
              <a:lnSpc>
                <a:spcPct val="150000"/>
              </a:lnSpc>
            </a:pPr>
            <a:r>
              <a:rPr lang="en-US" dirty="0"/>
              <a:t>	- Pick to large, and animation speed is high that we don’t even notice it.</a:t>
            </a:r>
          </a:p>
        </p:txBody>
      </p:sp>
    </p:spTree>
    <p:extLst>
      <p:ext uri="{BB962C8B-B14F-4D97-AF65-F5344CB8AC3E}">
        <p14:creationId xmlns:p14="http://schemas.microsoft.com/office/powerpoint/2010/main" val="28439687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14 | Interactive Elements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60102D-7801-5740-8ECF-B54D06E9F1EA}"/>
              </a:ext>
            </a:extLst>
          </p:cNvPr>
          <p:cNvSpPr txBox="1"/>
          <p:nvPr/>
        </p:nvSpPr>
        <p:spPr>
          <a:xfrm>
            <a:off x="3474369" y="10633"/>
            <a:ext cx="5310478" cy="1003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dirty="0"/>
              <a:t>Buttons Dropdowns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6ED5A1-C2B9-0946-81D8-FEC995F80ADC}"/>
              </a:ext>
            </a:extLst>
          </p:cNvPr>
          <p:cNvCxnSpPr>
            <a:cxnSpLocks/>
          </p:cNvCxnSpPr>
          <p:nvPr/>
        </p:nvCxnSpPr>
        <p:spPr>
          <a:xfrm>
            <a:off x="5930248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8122BC7-BB43-A647-B4B5-D6187D2FE320}"/>
              </a:ext>
            </a:extLst>
          </p:cNvPr>
          <p:cNvSpPr txBox="1"/>
          <p:nvPr/>
        </p:nvSpPr>
        <p:spPr>
          <a:xfrm>
            <a:off x="667229" y="1354540"/>
            <a:ext cx="2625014" cy="4648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Creating a custom button: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2EC83E7-7C84-FC4F-9BB0-3724B50C8C54}"/>
              </a:ext>
            </a:extLst>
          </p:cNvPr>
          <p:cNvSpPr/>
          <p:nvPr/>
        </p:nvSpPr>
        <p:spPr>
          <a:xfrm>
            <a:off x="751199" y="1819411"/>
            <a:ext cx="10484937" cy="242877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dirty="0">
                <a:solidFill>
                  <a:schemeClr val="accent2"/>
                </a:solidFill>
              </a:rPr>
              <a:t>.button {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	width: 100px;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	height: 35px;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	background: grey; }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36CABA-6DE5-8E4D-A47C-C75B35E6E1EF}"/>
              </a:ext>
            </a:extLst>
          </p:cNvPr>
          <p:cNvSpPr txBox="1"/>
          <p:nvPr/>
        </p:nvSpPr>
        <p:spPr>
          <a:xfrm>
            <a:off x="667229" y="4361068"/>
            <a:ext cx="9287607" cy="4648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Animation speed: (500px – 100px) / 0.5s = 800px/s, despite container being less than 500px high.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EB4828-9844-CE48-B2C3-A340FDAAE13E}"/>
              </a:ext>
            </a:extLst>
          </p:cNvPr>
          <p:cNvSpPr txBox="1"/>
          <p:nvPr/>
        </p:nvSpPr>
        <p:spPr>
          <a:xfrm>
            <a:off x="667228" y="4892177"/>
            <a:ext cx="7761099" cy="1295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Issue: we need to pick an appropriate max-height:</a:t>
            </a:r>
          </a:p>
          <a:p>
            <a:pPr>
              <a:lnSpc>
                <a:spcPct val="150000"/>
              </a:lnSpc>
            </a:pPr>
            <a:r>
              <a:rPr lang="en-US" dirty="0"/>
              <a:t>	- Pick to small, and not all our content is shown.</a:t>
            </a:r>
          </a:p>
          <a:p>
            <a:pPr>
              <a:lnSpc>
                <a:spcPct val="150000"/>
              </a:lnSpc>
            </a:pPr>
            <a:r>
              <a:rPr lang="en-US" dirty="0"/>
              <a:t>	- Pick to large, and animation speed is high that we don’t even notice it.</a:t>
            </a:r>
          </a:p>
        </p:txBody>
      </p:sp>
    </p:spTree>
    <p:extLst>
      <p:ext uri="{BB962C8B-B14F-4D97-AF65-F5344CB8AC3E}">
        <p14:creationId xmlns:p14="http://schemas.microsoft.com/office/powerpoint/2010/main" val="19764767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14 | Interactive Elements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7E96AE-E09B-40E0-8966-5104069C1F43}"/>
              </a:ext>
            </a:extLst>
          </p:cNvPr>
          <p:cNvSpPr txBox="1"/>
          <p:nvPr/>
        </p:nvSpPr>
        <p:spPr>
          <a:xfrm>
            <a:off x="4490305" y="3105834"/>
            <a:ext cx="3211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1340621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14 | Interactive Elements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20B5D8-AC15-4502-8D58-9C3FDF958DB1}"/>
              </a:ext>
            </a:extLst>
          </p:cNvPr>
          <p:cNvSpPr txBox="1"/>
          <p:nvPr/>
        </p:nvSpPr>
        <p:spPr>
          <a:xfrm>
            <a:off x="372138" y="4147379"/>
            <a:ext cx="9976267" cy="2018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/>
              <a:t> Underline Animations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>
                    <a:lumMod val="65000"/>
                  </a:schemeClr>
                </a:solidFill>
              </a:rPr>
              <a:t> Reveal Content</a:t>
            </a:r>
          </a:p>
        </p:txBody>
      </p:sp>
    </p:spTree>
    <p:extLst>
      <p:ext uri="{BB962C8B-B14F-4D97-AF65-F5344CB8AC3E}">
        <p14:creationId xmlns:p14="http://schemas.microsoft.com/office/powerpoint/2010/main" val="1644525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14 | Interactive Elements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60102D-7801-5740-8ECF-B54D06E9F1EA}"/>
              </a:ext>
            </a:extLst>
          </p:cNvPr>
          <p:cNvSpPr txBox="1"/>
          <p:nvPr/>
        </p:nvSpPr>
        <p:spPr>
          <a:xfrm>
            <a:off x="3474369" y="10633"/>
            <a:ext cx="5310478" cy="1003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dirty="0"/>
              <a:t>Animating A Line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6ED5A1-C2B9-0946-81D8-FEC995F80ADC}"/>
              </a:ext>
            </a:extLst>
          </p:cNvPr>
          <p:cNvCxnSpPr>
            <a:cxnSpLocks/>
          </p:cNvCxnSpPr>
          <p:nvPr/>
        </p:nvCxnSpPr>
        <p:spPr>
          <a:xfrm>
            <a:off x="5930248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2ED135E9-7528-404B-92A4-25D448C648DF}"/>
              </a:ext>
            </a:extLst>
          </p:cNvPr>
          <p:cNvSpPr/>
          <p:nvPr/>
        </p:nvSpPr>
        <p:spPr>
          <a:xfrm>
            <a:off x="743044" y="1782270"/>
            <a:ext cx="10484937" cy="140749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dirty="0">
                <a:solidFill>
                  <a:schemeClr val="accent2"/>
                </a:solidFill>
              </a:rPr>
              <a:t>.line </a:t>
            </a: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>
                <a:solidFill>
                  <a:schemeClr val="accent1"/>
                </a:solidFill>
              </a:rPr>
              <a:t>width: 0px;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height: 1px;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background: white; </a:t>
            </a: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122BC7-BB43-A647-B4B5-D6187D2FE320}"/>
              </a:ext>
            </a:extLst>
          </p:cNvPr>
          <p:cNvSpPr txBox="1"/>
          <p:nvPr/>
        </p:nvSpPr>
        <p:spPr>
          <a:xfrm>
            <a:off x="667229" y="1354540"/>
            <a:ext cx="3352584" cy="4648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Create a line with no initial width: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01EA093-587E-6E47-8854-7131BB5B1366}"/>
              </a:ext>
            </a:extLst>
          </p:cNvPr>
          <p:cNvSpPr/>
          <p:nvPr/>
        </p:nvSpPr>
        <p:spPr>
          <a:xfrm>
            <a:off x="743044" y="3729377"/>
            <a:ext cx="10484937" cy="140749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 err="1">
                <a:solidFill>
                  <a:schemeClr val="accent2"/>
                </a:solidFill>
              </a:rPr>
              <a:t>button</a:t>
            </a:r>
            <a:r>
              <a:rPr lang="en-US" dirty="0" err="1">
                <a:solidFill>
                  <a:srgbClr val="00B050"/>
                </a:solidFill>
              </a:rPr>
              <a:t>:hover</a:t>
            </a:r>
            <a:r>
              <a:rPr lang="en-US" dirty="0">
                <a:solidFill>
                  <a:schemeClr val="accent2"/>
                </a:solidFill>
              </a:rPr>
              <a:t> .line </a:t>
            </a: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>
                <a:solidFill>
                  <a:schemeClr val="accent1"/>
                </a:solidFill>
              </a:rPr>
              <a:t>width: 200px;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transition: all 0.25s; </a:t>
            </a: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500B91-51C7-E942-ACAA-9559CB8987F0}"/>
              </a:ext>
            </a:extLst>
          </p:cNvPr>
          <p:cNvSpPr txBox="1"/>
          <p:nvPr/>
        </p:nvSpPr>
        <p:spPr>
          <a:xfrm>
            <a:off x="667229" y="3280381"/>
            <a:ext cx="7299947" cy="4648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Line expands to 200px linearly in 0.25s when hovering over element </a:t>
            </a:r>
            <a:r>
              <a:rPr lang="en-US" i="1" dirty="0"/>
              <a:t>.button</a:t>
            </a:r>
          </a:p>
        </p:txBody>
      </p:sp>
    </p:spTree>
    <p:extLst>
      <p:ext uri="{BB962C8B-B14F-4D97-AF65-F5344CB8AC3E}">
        <p14:creationId xmlns:p14="http://schemas.microsoft.com/office/powerpoint/2010/main" val="3236295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14 | Interactive Elements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60102D-7801-5740-8ECF-B54D06E9F1EA}"/>
              </a:ext>
            </a:extLst>
          </p:cNvPr>
          <p:cNvSpPr txBox="1"/>
          <p:nvPr/>
        </p:nvSpPr>
        <p:spPr>
          <a:xfrm>
            <a:off x="3474369" y="10633"/>
            <a:ext cx="5310478" cy="1003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dirty="0"/>
              <a:t>Underline Animations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6ED5A1-C2B9-0946-81D8-FEC995F80ADC}"/>
              </a:ext>
            </a:extLst>
          </p:cNvPr>
          <p:cNvCxnSpPr>
            <a:cxnSpLocks/>
          </p:cNvCxnSpPr>
          <p:nvPr/>
        </p:nvCxnSpPr>
        <p:spPr>
          <a:xfrm>
            <a:off x="5930248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2ED135E9-7528-404B-92A4-25D448C648DF}"/>
              </a:ext>
            </a:extLst>
          </p:cNvPr>
          <p:cNvSpPr/>
          <p:nvPr/>
        </p:nvSpPr>
        <p:spPr>
          <a:xfrm>
            <a:off x="711145" y="1782270"/>
            <a:ext cx="10781727" cy="140749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dirty="0">
                <a:solidFill>
                  <a:schemeClr val="tx1"/>
                </a:solidFill>
              </a:rPr>
              <a:t>&lt;</a:t>
            </a:r>
            <a:r>
              <a:rPr lang="en-US" dirty="0">
                <a:solidFill>
                  <a:srgbClr val="FF0000"/>
                </a:solidFill>
              </a:rPr>
              <a:t>div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accent2"/>
                </a:solidFill>
              </a:rPr>
              <a:t>class=button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	&lt;</a:t>
            </a:r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dirty="0">
                <a:solidFill>
                  <a:schemeClr val="tx1"/>
                </a:solidFill>
              </a:rPr>
              <a:t>&gt; Hello World &lt;/</a:t>
            </a:r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	&lt;</a:t>
            </a:r>
            <a:r>
              <a:rPr lang="en-US" dirty="0">
                <a:solidFill>
                  <a:srgbClr val="FF0000"/>
                </a:solidFill>
              </a:rPr>
              <a:t>div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accent2"/>
                </a:solidFill>
              </a:rPr>
              <a:t>class=line</a:t>
            </a:r>
            <a:r>
              <a:rPr lang="en-US" dirty="0">
                <a:solidFill>
                  <a:schemeClr val="tx1"/>
                </a:solidFill>
              </a:rPr>
              <a:t>&gt;&lt;/</a:t>
            </a:r>
            <a:r>
              <a:rPr lang="en-US" dirty="0">
                <a:solidFill>
                  <a:srgbClr val="FF0000"/>
                </a:solidFill>
              </a:rPr>
              <a:t>div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&lt;/</a:t>
            </a:r>
            <a:r>
              <a:rPr lang="en-US" dirty="0">
                <a:solidFill>
                  <a:srgbClr val="FF0000"/>
                </a:solidFill>
              </a:rPr>
              <a:t>div</a:t>
            </a:r>
            <a:r>
              <a:rPr lang="en-US" dirty="0">
                <a:solidFill>
                  <a:schemeClr val="tx1"/>
                </a:solidFill>
              </a:rPr>
              <a:t>&gt;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122BC7-BB43-A647-B4B5-D6187D2FE320}"/>
              </a:ext>
            </a:extLst>
          </p:cNvPr>
          <p:cNvSpPr txBox="1"/>
          <p:nvPr/>
        </p:nvSpPr>
        <p:spPr>
          <a:xfrm>
            <a:off x="656596" y="1354540"/>
            <a:ext cx="11109644" cy="4648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Underline animations are line animations underneath text/buttons that activate when hovering over text/buttons: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DFCE76-3902-0D46-95F1-37C1B3F01BE4}"/>
              </a:ext>
            </a:extLst>
          </p:cNvPr>
          <p:cNvSpPr txBox="1"/>
          <p:nvPr/>
        </p:nvSpPr>
        <p:spPr>
          <a:xfrm>
            <a:off x="656596" y="3203368"/>
            <a:ext cx="9012147" cy="4648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i="1" dirty="0"/>
              <a:t>.button </a:t>
            </a:r>
            <a:r>
              <a:rPr lang="en-US" dirty="0"/>
              <a:t>is the entire active area of the text and line. Hovering over this area will reveal the line.</a:t>
            </a:r>
          </a:p>
        </p:txBody>
      </p:sp>
    </p:spTree>
    <p:extLst>
      <p:ext uri="{BB962C8B-B14F-4D97-AF65-F5344CB8AC3E}">
        <p14:creationId xmlns:p14="http://schemas.microsoft.com/office/powerpoint/2010/main" val="2328278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14 | Interactive Elements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60102D-7801-5740-8ECF-B54D06E9F1EA}"/>
              </a:ext>
            </a:extLst>
          </p:cNvPr>
          <p:cNvSpPr txBox="1"/>
          <p:nvPr/>
        </p:nvSpPr>
        <p:spPr>
          <a:xfrm>
            <a:off x="3474369" y="10633"/>
            <a:ext cx="5310478" cy="1003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dirty="0"/>
              <a:t>Underline Animations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6ED5A1-C2B9-0946-81D8-FEC995F80ADC}"/>
              </a:ext>
            </a:extLst>
          </p:cNvPr>
          <p:cNvCxnSpPr>
            <a:cxnSpLocks/>
          </p:cNvCxnSpPr>
          <p:nvPr/>
        </p:nvCxnSpPr>
        <p:spPr>
          <a:xfrm>
            <a:off x="5930248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2ED135E9-7528-404B-92A4-25D448C648DF}"/>
              </a:ext>
            </a:extLst>
          </p:cNvPr>
          <p:cNvSpPr/>
          <p:nvPr/>
        </p:nvSpPr>
        <p:spPr>
          <a:xfrm>
            <a:off x="711145" y="3491697"/>
            <a:ext cx="10781727" cy="286657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dirty="0">
                <a:solidFill>
                  <a:schemeClr val="tx1"/>
                </a:solidFill>
              </a:rPr>
              <a:t>&lt;</a:t>
            </a:r>
            <a:r>
              <a:rPr lang="en-US" dirty="0">
                <a:solidFill>
                  <a:srgbClr val="FF0000"/>
                </a:solidFill>
              </a:rPr>
              <a:t>div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accent2"/>
                </a:solidFill>
              </a:rPr>
              <a:t>class=button id=button-01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	&lt;</a:t>
            </a:r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dirty="0">
                <a:solidFill>
                  <a:schemeClr val="tx1"/>
                </a:solidFill>
              </a:rPr>
              <a:t>&gt; Hello World &lt;/</a:t>
            </a:r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	&lt;</a:t>
            </a:r>
            <a:r>
              <a:rPr lang="en-US" dirty="0">
                <a:solidFill>
                  <a:srgbClr val="FF0000"/>
                </a:solidFill>
              </a:rPr>
              <a:t>div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accent2"/>
                </a:solidFill>
              </a:rPr>
              <a:t>class=line</a:t>
            </a:r>
            <a:r>
              <a:rPr lang="en-US" dirty="0">
                <a:solidFill>
                  <a:schemeClr val="tx1"/>
                </a:solidFill>
              </a:rPr>
              <a:t>&gt;&lt;/</a:t>
            </a:r>
            <a:r>
              <a:rPr lang="en-US" dirty="0">
                <a:solidFill>
                  <a:srgbClr val="FF0000"/>
                </a:solidFill>
              </a:rPr>
              <a:t>div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&lt;/</a:t>
            </a:r>
            <a:r>
              <a:rPr lang="en-US" dirty="0">
                <a:solidFill>
                  <a:srgbClr val="FF0000"/>
                </a:solidFill>
              </a:rPr>
              <a:t>div</a:t>
            </a:r>
            <a:r>
              <a:rPr lang="en-US" dirty="0">
                <a:solidFill>
                  <a:schemeClr val="tx1"/>
                </a:solidFill>
              </a:rPr>
              <a:t>&gt; 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&lt;</a:t>
            </a:r>
            <a:r>
              <a:rPr lang="en-US" dirty="0">
                <a:solidFill>
                  <a:srgbClr val="FF0000"/>
                </a:solidFill>
              </a:rPr>
              <a:t>div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accent2"/>
                </a:solidFill>
              </a:rPr>
              <a:t>class=button id=button-02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	&lt;</a:t>
            </a:r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dirty="0">
                <a:solidFill>
                  <a:schemeClr val="tx1"/>
                </a:solidFill>
              </a:rPr>
              <a:t>&gt; How Are You &lt;/</a:t>
            </a:r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	&lt;</a:t>
            </a:r>
            <a:r>
              <a:rPr lang="en-US" dirty="0">
                <a:solidFill>
                  <a:srgbClr val="FF0000"/>
                </a:solidFill>
              </a:rPr>
              <a:t>div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accent2"/>
                </a:solidFill>
              </a:rPr>
              <a:t>class=line</a:t>
            </a:r>
            <a:r>
              <a:rPr lang="en-US" dirty="0">
                <a:solidFill>
                  <a:schemeClr val="tx1"/>
                </a:solidFill>
              </a:rPr>
              <a:t>&gt;&lt;/</a:t>
            </a:r>
            <a:r>
              <a:rPr lang="en-US" dirty="0">
                <a:solidFill>
                  <a:srgbClr val="FF0000"/>
                </a:solidFill>
              </a:rPr>
              <a:t>div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&lt;/</a:t>
            </a:r>
            <a:r>
              <a:rPr lang="en-US" dirty="0">
                <a:solidFill>
                  <a:srgbClr val="FF0000"/>
                </a:solidFill>
              </a:rPr>
              <a:t>div</a:t>
            </a:r>
            <a:r>
              <a:rPr lang="en-US" dirty="0">
                <a:solidFill>
                  <a:schemeClr val="tx1"/>
                </a:solidFill>
              </a:rPr>
              <a:t>&gt;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122BC7-BB43-A647-B4B5-D6187D2FE320}"/>
              </a:ext>
            </a:extLst>
          </p:cNvPr>
          <p:cNvSpPr txBox="1"/>
          <p:nvPr/>
        </p:nvSpPr>
        <p:spPr>
          <a:xfrm>
            <a:off x="656596" y="3063968"/>
            <a:ext cx="9090565" cy="4648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Then we can have multiple .button elements, where each reveals their respective line on hover: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CA9316B-6F71-834E-BFB5-A7BDF94F5F57}"/>
              </a:ext>
            </a:extLst>
          </p:cNvPr>
          <p:cNvSpPr/>
          <p:nvPr/>
        </p:nvSpPr>
        <p:spPr>
          <a:xfrm>
            <a:off x="732411" y="1656476"/>
            <a:ext cx="10760461" cy="140749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 err="1">
                <a:solidFill>
                  <a:schemeClr val="accent2"/>
                </a:solidFill>
              </a:rPr>
              <a:t>button</a:t>
            </a:r>
            <a:r>
              <a:rPr lang="en-US" dirty="0" err="1">
                <a:solidFill>
                  <a:srgbClr val="00B050"/>
                </a:solidFill>
              </a:rPr>
              <a:t>:hover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&gt;</a:t>
            </a:r>
            <a:r>
              <a:rPr lang="en-US" dirty="0">
                <a:solidFill>
                  <a:schemeClr val="accent2"/>
                </a:solidFill>
              </a:rPr>
              <a:t> .line </a:t>
            </a: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>
                <a:solidFill>
                  <a:schemeClr val="accent1"/>
                </a:solidFill>
              </a:rPr>
              <a:t>width: 200px;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transition: all 0.25s; </a:t>
            </a: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6A03DE-223A-7B4E-9BAD-A90996603A68}"/>
              </a:ext>
            </a:extLst>
          </p:cNvPr>
          <p:cNvSpPr txBox="1"/>
          <p:nvPr/>
        </p:nvSpPr>
        <p:spPr>
          <a:xfrm>
            <a:off x="656596" y="1207480"/>
            <a:ext cx="2761525" cy="4648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If we redefine the hover as: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321705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14 | Interactive Elements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20B5D8-AC15-4502-8D58-9C3FDF958DB1}"/>
              </a:ext>
            </a:extLst>
          </p:cNvPr>
          <p:cNvSpPr txBox="1"/>
          <p:nvPr/>
        </p:nvSpPr>
        <p:spPr>
          <a:xfrm>
            <a:off x="372138" y="4147379"/>
            <a:ext cx="9976267" cy="2018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strike="sngStrike" dirty="0">
                <a:solidFill>
                  <a:schemeClr val="bg1">
                    <a:lumMod val="65000"/>
                  </a:schemeClr>
                </a:solidFill>
              </a:rPr>
              <a:t> Underline Animations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/>
              <a:t> Reveal Content</a:t>
            </a:r>
          </a:p>
        </p:txBody>
      </p:sp>
    </p:spTree>
    <p:extLst>
      <p:ext uri="{BB962C8B-B14F-4D97-AF65-F5344CB8AC3E}">
        <p14:creationId xmlns:p14="http://schemas.microsoft.com/office/powerpoint/2010/main" val="799226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14 | Interactive Elements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60102D-7801-5740-8ECF-B54D06E9F1EA}"/>
              </a:ext>
            </a:extLst>
          </p:cNvPr>
          <p:cNvSpPr txBox="1"/>
          <p:nvPr/>
        </p:nvSpPr>
        <p:spPr>
          <a:xfrm>
            <a:off x="3474369" y="10633"/>
            <a:ext cx="5310478" cy="1003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dirty="0"/>
              <a:t>Overflow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6ED5A1-C2B9-0946-81D8-FEC995F80ADC}"/>
              </a:ext>
            </a:extLst>
          </p:cNvPr>
          <p:cNvCxnSpPr>
            <a:cxnSpLocks/>
          </p:cNvCxnSpPr>
          <p:nvPr/>
        </p:nvCxnSpPr>
        <p:spPr>
          <a:xfrm>
            <a:off x="5930248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8122BC7-BB43-A647-B4B5-D6187D2FE320}"/>
              </a:ext>
            </a:extLst>
          </p:cNvPr>
          <p:cNvSpPr txBox="1"/>
          <p:nvPr/>
        </p:nvSpPr>
        <p:spPr>
          <a:xfrm>
            <a:off x="667229" y="1354540"/>
            <a:ext cx="10738645" cy="4648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Overflow is a CSS property that defines how overflowed content (content outside div bounds) should be handled.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2EC83E7-7C84-FC4F-9BB0-3724B50C8C54}"/>
              </a:ext>
            </a:extLst>
          </p:cNvPr>
          <p:cNvSpPr/>
          <p:nvPr/>
        </p:nvSpPr>
        <p:spPr>
          <a:xfrm>
            <a:off x="751199" y="2387771"/>
            <a:ext cx="10484937" cy="67331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dirty="0">
                <a:solidFill>
                  <a:schemeClr val="accent1"/>
                </a:solidFill>
              </a:rPr>
              <a:t>overflow: visible;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91C9F7-BCF2-F84A-98B9-D98E90915AA5}"/>
              </a:ext>
            </a:extLst>
          </p:cNvPr>
          <p:cNvSpPr txBox="1"/>
          <p:nvPr/>
        </p:nvSpPr>
        <p:spPr>
          <a:xfrm>
            <a:off x="675384" y="1960041"/>
            <a:ext cx="5508239" cy="4648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Overflowed content is visible outside container (default).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EB79739-F1D9-2445-8603-65C23110D6FC}"/>
              </a:ext>
            </a:extLst>
          </p:cNvPr>
          <p:cNvSpPr/>
          <p:nvPr/>
        </p:nvSpPr>
        <p:spPr>
          <a:xfrm>
            <a:off x="751199" y="3594995"/>
            <a:ext cx="10484937" cy="67331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dirty="0">
                <a:solidFill>
                  <a:schemeClr val="accent1"/>
                </a:solidFill>
              </a:rPr>
              <a:t>overflow: hidden;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927BFED-B0E0-FD4E-ABE3-6FCAAE012807}"/>
              </a:ext>
            </a:extLst>
          </p:cNvPr>
          <p:cNvSpPr txBox="1"/>
          <p:nvPr/>
        </p:nvSpPr>
        <p:spPr>
          <a:xfrm>
            <a:off x="675384" y="3167265"/>
            <a:ext cx="3676327" cy="4648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Overflowed content does not display.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48293CD-5D6B-2B43-98F7-9F5C92854D39}"/>
              </a:ext>
            </a:extLst>
          </p:cNvPr>
          <p:cNvSpPr/>
          <p:nvPr/>
        </p:nvSpPr>
        <p:spPr>
          <a:xfrm>
            <a:off x="751199" y="4802219"/>
            <a:ext cx="10484937" cy="67331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dirty="0">
                <a:solidFill>
                  <a:schemeClr val="accent1"/>
                </a:solidFill>
              </a:rPr>
              <a:t>overflow: scroll;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854217-60AD-514E-9E60-EC4C16328648}"/>
              </a:ext>
            </a:extLst>
          </p:cNvPr>
          <p:cNvSpPr txBox="1"/>
          <p:nvPr/>
        </p:nvSpPr>
        <p:spPr>
          <a:xfrm>
            <a:off x="675384" y="4374489"/>
            <a:ext cx="8919301" cy="4648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Overflowed content does not display, but a scroll wheel appears to the side to allow scrolling.</a:t>
            </a:r>
          </a:p>
        </p:txBody>
      </p:sp>
    </p:spTree>
    <p:extLst>
      <p:ext uri="{BB962C8B-B14F-4D97-AF65-F5344CB8AC3E}">
        <p14:creationId xmlns:p14="http://schemas.microsoft.com/office/powerpoint/2010/main" val="158184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14 | Interactive Elements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60102D-7801-5740-8ECF-B54D06E9F1EA}"/>
              </a:ext>
            </a:extLst>
          </p:cNvPr>
          <p:cNvSpPr txBox="1"/>
          <p:nvPr/>
        </p:nvSpPr>
        <p:spPr>
          <a:xfrm>
            <a:off x="3474369" y="10633"/>
            <a:ext cx="5310478" cy="1003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dirty="0"/>
              <a:t>Reveal Content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6ED5A1-C2B9-0946-81D8-FEC995F80ADC}"/>
              </a:ext>
            </a:extLst>
          </p:cNvPr>
          <p:cNvCxnSpPr>
            <a:cxnSpLocks/>
          </p:cNvCxnSpPr>
          <p:nvPr/>
        </p:nvCxnSpPr>
        <p:spPr>
          <a:xfrm>
            <a:off x="5930248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8122BC7-BB43-A647-B4B5-D6187D2FE320}"/>
              </a:ext>
            </a:extLst>
          </p:cNvPr>
          <p:cNvSpPr txBox="1"/>
          <p:nvPr/>
        </p:nvSpPr>
        <p:spPr>
          <a:xfrm>
            <a:off x="667229" y="1354540"/>
            <a:ext cx="8272073" cy="4648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We can hide content outside div and expand the div to show hidden content on event.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2EC83E7-7C84-FC4F-9BB0-3724B50C8C54}"/>
              </a:ext>
            </a:extLst>
          </p:cNvPr>
          <p:cNvSpPr/>
          <p:nvPr/>
        </p:nvSpPr>
        <p:spPr>
          <a:xfrm>
            <a:off x="751199" y="1819411"/>
            <a:ext cx="10484937" cy="242877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dirty="0">
                <a:solidFill>
                  <a:schemeClr val="accent2"/>
                </a:solidFill>
              </a:rPr>
              <a:t>.hidden </a:t>
            </a: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>
                <a:solidFill>
                  <a:schemeClr val="accent1"/>
                </a:solidFill>
              </a:rPr>
              <a:t>overflow: hidden;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width: 100%;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height: 100px; </a:t>
            </a:r>
            <a:r>
              <a:rPr lang="en-US" dirty="0">
                <a:solidFill>
                  <a:schemeClr val="tx1"/>
                </a:solidFill>
              </a:rPr>
              <a:t>}          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/* show a little content */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 err="1">
                <a:solidFill>
                  <a:schemeClr val="accent2"/>
                </a:solidFill>
              </a:rPr>
              <a:t>hidden</a:t>
            </a:r>
            <a:r>
              <a:rPr lang="en-US" dirty="0" err="1">
                <a:solidFill>
                  <a:srgbClr val="00B050"/>
                </a:solidFill>
              </a:rPr>
              <a:t>:hover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>
                <a:solidFill>
                  <a:schemeClr val="accent1"/>
                </a:solidFill>
              </a:rPr>
              <a:t>height: unset; </a:t>
            </a: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4CA0208-B36C-064A-8AE8-CBDA273AEC95}"/>
              </a:ext>
            </a:extLst>
          </p:cNvPr>
          <p:cNvSpPr txBox="1"/>
          <p:nvPr/>
        </p:nvSpPr>
        <p:spPr>
          <a:xfrm>
            <a:off x="667228" y="4248189"/>
            <a:ext cx="5430910" cy="4648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Unset returns height to its default value, which is ‘auto’.</a:t>
            </a:r>
          </a:p>
        </p:txBody>
      </p:sp>
    </p:spTree>
    <p:extLst>
      <p:ext uri="{BB962C8B-B14F-4D97-AF65-F5344CB8AC3E}">
        <p14:creationId xmlns:p14="http://schemas.microsoft.com/office/powerpoint/2010/main" val="1362414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14 | Interactive Elements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60102D-7801-5740-8ECF-B54D06E9F1EA}"/>
              </a:ext>
            </a:extLst>
          </p:cNvPr>
          <p:cNvSpPr txBox="1"/>
          <p:nvPr/>
        </p:nvSpPr>
        <p:spPr>
          <a:xfrm>
            <a:off x="3474369" y="10633"/>
            <a:ext cx="5310478" cy="1003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dirty="0"/>
              <a:t>Reveal Content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6ED5A1-C2B9-0946-81D8-FEC995F80ADC}"/>
              </a:ext>
            </a:extLst>
          </p:cNvPr>
          <p:cNvCxnSpPr>
            <a:cxnSpLocks/>
          </p:cNvCxnSpPr>
          <p:nvPr/>
        </p:nvCxnSpPr>
        <p:spPr>
          <a:xfrm>
            <a:off x="5930248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8122BC7-BB43-A647-B4B5-D6187D2FE320}"/>
              </a:ext>
            </a:extLst>
          </p:cNvPr>
          <p:cNvSpPr txBox="1"/>
          <p:nvPr/>
        </p:nvSpPr>
        <p:spPr>
          <a:xfrm>
            <a:off x="667229" y="1354540"/>
            <a:ext cx="1572354" cy="4648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Will this work?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2EC83E7-7C84-FC4F-9BB0-3724B50C8C54}"/>
              </a:ext>
            </a:extLst>
          </p:cNvPr>
          <p:cNvSpPr/>
          <p:nvPr/>
        </p:nvSpPr>
        <p:spPr>
          <a:xfrm>
            <a:off x="751199" y="1819411"/>
            <a:ext cx="10484937" cy="242877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dirty="0">
                <a:solidFill>
                  <a:schemeClr val="accent2"/>
                </a:solidFill>
              </a:rPr>
              <a:t>.hidden </a:t>
            </a: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>
                <a:solidFill>
                  <a:schemeClr val="accent1"/>
                </a:solidFill>
              </a:rPr>
              <a:t>overflow: hidden;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width: 100%;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height: 100px; </a:t>
            </a:r>
            <a:r>
              <a:rPr lang="en-US" dirty="0">
                <a:solidFill>
                  <a:schemeClr val="tx1"/>
                </a:solidFill>
              </a:rPr>
              <a:t>}          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/* show a little content */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 err="1">
                <a:solidFill>
                  <a:schemeClr val="accent2"/>
                </a:solidFill>
              </a:rPr>
              <a:t>hidden</a:t>
            </a:r>
            <a:r>
              <a:rPr lang="en-US" dirty="0" err="1">
                <a:solidFill>
                  <a:srgbClr val="00B050"/>
                </a:solidFill>
              </a:rPr>
              <a:t>:hover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>
                <a:solidFill>
                  <a:schemeClr val="accent1"/>
                </a:solidFill>
              </a:rPr>
              <a:t>height: unset;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transition: all 0.5s; </a:t>
            </a: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36CABA-6DE5-8E4D-A47C-C75B35E6E1EF}"/>
              </a:ext>
            </a:extLst>
          </p:cNvPr>
          <p:cNvSpPr txBox="1"/>
          <p:nvPr/>
        </p:nvSpPr>
        <p:spPr>
          <a:xfrm>
            <a:off x="667229" y="4573719"/>
            <a:ext cx="5199693" cy="4648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No. Compiler doesn’t know numerical value of ’auto’. </a:t>
            </a:r>
          </a:p>
        </p:txBody>
      </p:sp>
    </p:spTree>
    <p:extLst>
      <p:ext uri="{BB962C8B-B14F-4D97-AF65-F5344CB8AC3E}">
        <p14:creationId xmlns:p14="http://schemas.microsoft.com/office/powerpoint/2010/main" val="2695879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1697</TotalTime>
  <Words>502</Words>
  <Application>Microsoft Macintosh PowerPoint</Application>
  <PresentationFormat>Widescreen</PresentationFormat>
  <Paragraphs>122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Special Topics: Interactive Elements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odadfar</dc:creator>
  <cp:lastModifiedBy>odadfar</cp:lastModifiedBy>
  <cp:revision>150</cp:revision>
  <dcterms:created xsi:type="dcterms:W3CDTF">2018-12-16T14:37:10Z</dcterms:created>
  <dcterms:modified xsi:type="dcterms:W3CDTF">2019-01-07T23:05:00Z</dcterms:modified>
</cp:coreProperties>
</file>