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5" r:id="rId5"/>
    <p:sldId id="272" r:id="rId6"/>
    <p:sldId id="273" r:id="rId7"/>
    <p:sldId id="284" r:id="rId8"/>
    <p:sldId id="285" r:id="rId9"/>
    <p:sldId id="277" r:id="rId10"/>
    <p:sldId id="278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82" r:id="rId19"/>
    <p:sldId id="283" r:id="rId20"/>
    <p:sldId id="29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94834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class in CSS is defined 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88916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id-name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5DCA9-634F-C047-90D1-4C9C3AD70726}"/>
              </a:ext>
            </a:extLst>
          </p:cNvPr>
          <p:cNvSpPr txBox="1"/>
          <p:nvPr/>
        </p:nvSpPr>
        <p:spPr>
          <a:xfrm>
            <a:off x="614911" y="3420168"/>
            <a:ext cx="27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ID in CSS is defined 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4D3264-0FEC-BB4C-87BC-6AFCC7152BC2}"/>
              </a:ext>
            </a:extLst>
          </p:cNvPr>
          <p:cNvSpPr txBox="1"/>
          <p:nvPr/>
        </p:nvSpPr>
        <p:spPr>
          <a:xfrm>
            <a:off x="614911" y="5157086"/>
            <a:ext cx="567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go over this in more detail in the CSS lecture.</a:t>
            </a:r>
          </a:p>
        </p:txBody>
      </p:sp>
    </p:spTree>
    <p:extLst>
      <p:ext uri="{BB962C8B-B14F-4D97-AF65-F5344CB8AC3E}">
        <p14:creationId xmlns:p14="http://schemas.microsoft.com/office/powerpoint/2010/main" val="225389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orange;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#id-text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id=id-text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no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also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103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17126-816A-2C43-878A-63F3D2097939}"/>
              </a:ext>
            </a:extLst>
          </p:cNvPr>
          <p:cNvSpPr/>
          <p:nvPr/>
        </p:nvSpPr>
        <p:spPr>
          <a:xfrm>
            <a:off x="613726" y="3857404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2111959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id=id-text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no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also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1616585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  <p:pic>
        <p:nvPicPr>
          <p:cNvPr id="17" name="Picture 2" descr="https://i.gyazo.com/a67aca35a592d69979cc3d11bb7baecf.png">
            <a:extLst>
              <a:ext uri="{FF2B5EF4-FFF2-40B4-BE49-F238E27FC236}">
                <a16:creationId xmlns:a16="http://schemas.microsoft.com/office/drawing/2014/main" id="{2F41BD1A-A090-5D47-8B5C-BF015CB5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6" y="3852404"/>
            <a:ext cx="21050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6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orange;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.italic-text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italic;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italic-text’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1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17126-816A-2C43-878A-63F3D2097939}"/>
              </a:ext>
            </a:extLst>
          </p:cNvPr>
          <p:cNvSpPr/>
          <p:nvPr/>
        </p:nvSpPr>
        <p:spPr>
          <a:xfrm>
            <a:off x="613726" y="3857404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2111959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italic-text’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1647659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  <p:pic>
        <p:nvPicPr>
          <p:cNvPr id="12" name="Picture 2" descr="https://i.gyazo.com/e09008fb16075735ae91e94c6c4174f9.png">
            <a:extLst>
              <a:ext uri="{FF2B5EF4-FFF2-40B4-BE49-F238E27FC236}">
                <a16:creationId xmlns:a16="http://schemas.microsoft.com/office/drawing/2014/main" id="{EE1B814E-9CFE-264D-972A-EB1F5069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0" y="3985785"/>
            <a:ext cx="16478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8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green;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.classier-text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classier-text’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454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color will the following element be?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FD3C2-CB31-F948-B8AE-180EF400A972}"/>
              </a:ext>
            </a:extLst>
          </p:cNvPr>
          <p:cNvSpPr txBox="1"/>
          <p:nvPr/>
        </p:nvSpPr>
        <p:spPr>
          <a:xfrm>
            <a:off x="5157693" y="4506160"/>
            <a:ext cx="3180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most recent declaration.</a:t>
            </a:r>
          </a:p>
        </p:txBody>
      </p:sp>
    </p:spTree>
    <p:extLst>
      <p:ext uri="{BB962C8B-B14F-4D97-AF65-F5344CB8AC3E}">
        <p14:creationId xmlns:p14="http://schemas.microsoft.com/office/powerpoint/2010/main" val="34204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#classy-id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green;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#classier-id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id=‘classy-id classier-id’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I’m a bad example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454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color will the following element be?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C776A-F7F8-7547-9BBB-6DD3268B5A41}"/>
              </a:ext>
            </a:extLst>
          </p:cNvPr>
          <p:cNvSpPr txBox="1"/>
          <p:nvPr/>
        </p:nvSpPr>
        <p:spPr>
          <a:xfrm>
            <a:off x="5157693" y="4506160"/>
            <a:ext cx="544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Neither. Elements with multiple IDs are undefined.</a:t>
            </a:r>
          </a:p>
        </p:txBody>
      </p:sp>
    </p:spTree>
    <p:extLst>
      <p:ext uri="{BB962C8B-B14F-4D97-AF65-F5344CB8AC3E}">
        <p14:creationId xmlns:p14="http://schemas.microsoft.com/office/powerpoint/2010/main" val="2832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694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class=‘first-class second-class … nth-class’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 work fine!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46767"/>
            <a:ext cx="725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Classes are useful when you want to stack properties on an element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0E19D-68DC-BB42-A0F2-A9BD7AFAF76F}"/>
              </a:ext>
            </a:extLst>
          </p:cNvPr>
          <p:cNvSpPr/>
          <p:nvPr/>
        </p:nvSpPr>
        <p:spPr>
          <a:xfrm>
            <a:off x="614911" y="3608271"/>
            <a:ext cx="10602438" cy="694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id=only-one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 only need one ID!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3CF2F-7646-DF4D-90A3-8CEEEC5046DB}"/>
              </a:ext>
            </a:extLst>
          </p:cNvPr>
          <p:cNvSpPr txBox="1"/>
          <p:nvPr/>
        </p:nvSpPr>
        <p:spPr>
          <a:xfrm>
            <a:off x="614911" y="3091206"/>
            <a:ext cx="7677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IDs are useful when you want unique properties for a group of elements</a:t>
            </a:r>
          </a:p>
        </p:txBody>
      </p:sp>
    </p:spTree>
    <p:extLst>
      <p:ext uri="{BB962C8B-B14F-4D97-AF65-F5344CB8AC3E}">
        <p14:creationId xmlns:p14="http://schemas.microsoft.com/office/powerpoint/2010/main" val="375688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272568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3A17CE-979C-5B4D-A661-724745A36FB2}"/>
              </a:ext>
            </a:extLst>
          </p:cNvPr>
          <p:cNvSpPr/>
          <p:nvPr/>
        </p:nvSpPr>
        <p:spPr>
          <a:xfrm>
            <a:off x="613726" y="3428411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pic>
        <p:nvPicPr>
          <p:cNvPr id="4098" name="Picture 2" descr="https://i.gyazo.com/fec47496789936510eac0864ae0367b9.png">
            <a:extLst>
              <a:ext uri="{FF2B5EF4-FFF2-40B4-BE49-F238E27FC236}">
                <a16:creationId xmlns:a16="http://schemas.microsoft.com/office/drawing/2014/main" id="{F039617D-14F9-4594-BCA7-CCF952A6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8" y="3690347"/>
            <a:ext cx="25146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73596-A3E8-4642-B42E-78DAB813D3F0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08A4D9-1C1E-CD4B-9C85-B46309BE52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8D162-7938-C344-9878-9B6CC839ED97}"/>
              </a:ext>
            </a:extLst>
          </p:cNvPr>
          <p:cNvSpPr/>
          <p:nvPr/>
        </p:nvSpPr>
        <p:spPr>
          <a:xfrm>
            <a:off x="614911" y="2378129"/>
            <a:ext cx="10602438" cy="9285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Please enter your name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type=”text” </a:t>
            </a:r>
            <a:r>
              <a:rPr lang="en-US" dirty="0">
                <a:solidFill>
                  <a:schemeClr val="accent2"/>
                </a:solidFill>
              </a:rPr>
              <a:t>id=‘name-field’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E7538-C42C-D740-B004-F744A34DFA7E}"/>
              </a:ext>
            </a:extLst>
          </p:cNvPr>
          <p:cNvSpPr txBox="1"/>
          <p:nvPr/>
        </p:nvSpPr>
        <p:spPr>
          <a:xfrm>
            <a:off x="613726" y="1856334"/>
            <a:ext cx="5422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HTML has specific input tags to handle entry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EF0F4-B833-9845-977C-7278D76144E1}"/>
              </a:ext>
            </a:extLst>
          </p:cNvPr>
          <p:cNvSpPr txBox="1"/>
          <p:nvPr/>
        </p:nvSpPr>
        <p:spPr>
          <a:xfrm>
            <a:off x="613725" y="5174958"/>
            <a:ext cx="595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learn later how to use </a:t>
            </a:r>
            <a:r>
              <a:rPr lang="en-US" sz="2000" dirty="0" err="1"/>
              <a:t>JQuery</a:t>
            </a:r>
            <a:r>
              <a:rPr lang="en-US" sz="2000" dirty="0"/>
              <a:t> to parse the input</a:t>
            </a:r>
          </a:p>
        </p:txBody>
      </p:sp>
    </p:spTree>
    <p:extLst>
      <p:ext uri="{BB962C8B-B14F-4D97-AF65-F5344CB8AC3E}">
        <p14:creationId xmlns:p14="http://schemas.microsoft.com/office/powerpoint/2010/main" val="175055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73596-A3E8-4642-B42E-78DAB813D3F0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08A4D9-1C1E-CD4B-9C85-B46309BE52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8D162-7938-C344-9878-9B6CC839ED97}"/>
              </a:ext>
            </a:extLst>
          </p:cNvPr>
          <p:cNvSpPr/>
          <p:nvPr/>
        </p:nvSpPr>
        <p:spPr>
          <a:xfrm>
            <a:off x="614911" y="2378129"/>
            <a:ext cx="10602438" cy="31401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type=”button”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type=”checkbox”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type=”color”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type=”date”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type=”email”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</a:t>
            </a:r>
            <a:r>
              <a:rPr lang="en-US" dirty="0" err="1">
                <a:solidFill>
                  <a:srgbClr val="00B050"/>
                </a:solidFill>
              </a:rPr>
              <a:t>fileupload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type=”password”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type=”reset”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type=”submit”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</a:t>
            </a:r>
            <a:r>
              <a:rPr lang="en-US" dirty="0" err="1">
                <a:solidFill>
                  <a:srgbClr val="00B050"/>
                </a:solidFill>
              </a:rPr>
              <a:t>url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E7538-C42C-D740-B004-F744A34DFA7E}"/>
              </a:ext>
            </a:extLst>
          </p:cNvPr>
          <p:cNvSpPr txBox="1"/>
          <p:nvPr/>
        </p:nvSpPr>
        <p:spPr>
          <a:xfrm>
            <a:off x="613726" y="1856334"/>
            <a:ext cx="4594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fields can take one of multiple forms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C2725-C79A-1A48-A37B-524DAE828040}"/>
              </a:ext>
            </a:extLst>
          </p:cNvPr>
          <p:cNvSpPr txBox="1"/>
          <p:nvPr/>
        </p:nvSpPr>
        <p:spPr>
          <a:xfrm>
            <a:off x="613726" y="5671055"/>
            <a:ext cx="455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many more…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See https://www.w3schools.com/tags/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tag_input.asp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C2CE-93C6-4DA8-BFE5-205FB2A5F00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0020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29B651-938B-4ADB-90CE-282F90D4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14627"/>
              </p:ext>
            </p:extLst>
          </p:nvPr>
        </p:nvGraphicFramePr>
        <p:xfrm>
          <a:off x="2101574" y="175333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78">
                  <a:extLst>
                    <a:ext uri="{9D8B030D-6E8A-4147-A177-3AD203B41FA5}">
                      <a16:colId xmlns:a16="http://schemas.microsoft.com/office/drawing/2014/main" val="1170906364"/>
                    </a:ext>
                  </a:extLst>
                </a:gridCol>
                <a:gridCol w="6482522">
                  <a:extLst>
                    <a:ext uri="{9D8B030D-6E8A-4147-A177-3AD203B41FA5}">
                      <a16:colId xmlns:a16="http://schemas.microsoft.com/office/drawing/2014/main" val="353098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h1 &gt; … &lt; h6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Headers [1 = smallest, 6 = largest]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p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a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Image/Graphic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video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58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F1DC35-B48A-8349-A7B3-11F85947A427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Default Tags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4539A2-D042-354B-B1F5-9F141FE6949F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CEE1E-412C-4B46-81A3-B2B996072A64}"/>
              </a:ext>
            </a:extLst>
          </p:cNvPr>
          <p:cNvSpPr txBox="1"/>
          <p:nvPr/>
        </p:nvSpPr>
        <p:spPr>
          <a:xfrm>
            <a:off x="1257651" y="4448860"/>
            <a:ext cx="967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More References: https://www.w3schools.com/tags/ref_byfunc.asp</a:t>
            </a:r>
          </a:p>
        </p:txBody>
      </p:sp>
    </p:spTree>
    <p:extLst>
      <p:ext uri="{BB962C8B-B14F-4D97-AF65-F5344CB8AC3E}">
        <p14:creationId xmlns:p14="http://schemas.microsoft.com/office/powerpoint/2010/main" val="24357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CBA3FF-3272-8844-A736-1027FC553FE1}"/>
              </a:ext>
            </a:extLst>
          </p:cNvPr>
          <p:cNvSpPr/>
          <p:nvPr/>
        </p:nvSpPr>
        <p:spPr>
          <a:xfrm>
            <a:off x="7699626" y="2401870"/>
            <a:ext cx="4038720" cy="1920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4FB50-9E6E-4FE5-AC6D-68679C30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5" y="1377807"/>
            <a:ext cx="7094017" cy="4102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CB9D1-92BC-4EBE-85D8-A32B823CB7DE}"/>
              </a:ext>
            </a:extLst>
          </p:cNvPr>
          <p:cNvSpPr txBox="1"/>
          <p:nvPr/>
        </p:nvSpPr>
        <p:spPr>
          <a:xfrm>
            <a:off x="1890822" y="5554716"/>
            <a:ext cx="296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| html_starter.html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C2CE-93C6-4DA8-BFE5-205FB2A5F003}"/>
              </a:ext>
            </a:extLst>
          </p:cNvPr>
          <p:cNvSpPr txBox="1"/>
          <p:nvPr/>
        </p:nvSpPr>
        <p:spPr>
          <a:xfrm>
            <a:off x="7411416" y="180235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HTML comes in </a:t>
            </a:r>
            <a:r>
              <a:rPr lang="en-US" sz="2400" dirty="0" err="1"/>
              <a:t>Tag:Content</a:t>
            </a:r>
            <a:r>
              <a:rPr lang="en-US" sz="2400" dirty="0"/>
              <a:t> pairs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C17F8-C142-4458-9D80-19B2C0091EC9}"/>
              </a:ext>
            </a:extLst>
          </p:cNvPr>
          <p:cNvSpPr txBox="1"/>
          <p:nvPr/>
        </p:nvSpPr>
        <p:spPr>
          <a:xfrm>
            <a:off x="7326380" y="2718085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content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=“content” </a:t>
            </a:r>
            <a:r>
              <a:rPr lang="en-US" sz="2400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F881E-A495-4052-972A-E5398BBD7099}"/>
              </a:ext>
            </a:extLst>
          </p:cNvPr>
          <p:cNvSpPr txBox="1"/>
          <p:nvPr/>
        </p:nvSpPr>
        <p:spPr>
          <a:xfrm>
            <a:off x="7368912" y="356512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62F-23EB-4690-B1DE-9FE809AACE4A}"/>
              </a:ext>
            </a:extLst>
          </p:cNvPr>
          <p:cNvSpPr txBox="1"/>
          <p:nvPr/>
        </p:nvSpPr>
        <p:spPr>
          <a:xfrm>
            <a:off x="7585894" y="4412171"/>
            <a:ext cx="40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type of tag dictates what form it 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BE0C0-8341-6C4D-9950-89FBC83692C6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CF4D5D-DBD1-B64A-AB7A-A809AB69104C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03A9AA-A0CF-614D-9A1B-83F43CD6A3E1}"/>
              </a:ext>
            </a:extLst>
          </p:cNvPr>
          <p:cNvSpPr/>
          <p:nvPr/>
        </p:nvSpPr>
        <p:spPr>
          <a:xfrm>
            <a:off x="7699626" y="2073970"/>
            <a:ext cx="4038720" cy="1920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C2CE-93C6-4DA8-BFE5-205FB2A5F003}"/>
              </a:ext>
            </a:extLst>
          </p:cNvPr>
          <p:cNvSpPr txBox="1"/>
          <p:nvPr/>
        </p:nvSpPr>
        <p:spPr>
          <a:xfrm>
            <a:off x="7411416" y="1501065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HTML comes in </a:t>
            </a:r>
            <a:r>
              <a:rPr lang="en-US" sz="2400" dirty="0" err="1"/>
              <a:t>Tag:Content</a:t>
            </a:r>
            <a:r>
              <a:rPr lang="en-US" sz="2400" dirty="0"/>
              <a:t> pairs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C17F8-C142-4458-9D80-19B2C0091EC9}"/>
              </a:ext>
            </a:extLst>
          </p:cNvPr>
          <p:cNvSpPr txBox="1"/>
          <p:nvPr/>
        </p:nvSpPr>
        <p:spPr>
          <a:xfrm>
            <a:off x="7326380" y="2372763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content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=“content” </a:t>
            </a:r>
            <a:r>
              <a:rPr lang="en-US" sz="2400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F881E-A495-4052-972A-E5398BBD7099}"/>
              </a:ext>
            </a:extLst>
          </p:cNvPr>
          <p:cNvSpPr txBox="1"/>
          <p:nvPr/>
        </p:nvSpPr>
        <p:spPr>
          <a:xfrm>
            <a:off x="7368912" y="3219806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62F-23EB-4690-B1DE-9FE809AACE4A}"/>
              </a:ext>
            </a:extLst>
          </p:cNvPr>
          <p:cNvSpPr txBox="1"/>
          <p:nvPr/>
        </p:nvSpPr>
        <p:spPr>
          <a:xfrm>
            <a:off x="7585894" y="4066849"/>
            <a:ext cx="40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type of tag dictates what form it is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E7107E-D829-413F-BC82-A5CB83F2F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12313"/>
              </p:ext>
            </p:extLst>
          </p:nvPr>
        </p:nvGraphicFramePr>
        <p:xfrm>
          <a:off x="542107" y="2102016"/>
          <a:ext cx="6325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23">
                  <a:extLst>
                    <a:ext uri="{9D8B030D-6E8A-4147-A177-3AD203B41FA5}">
                      <a16:colId xmlns:a16="http://schemas.microsoft.com/office/drawing/2014/main" val="1170906364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944438073"/>
                    </a:ext>
                  </a:extLst>
                </a:gridCol>
                <a:gridCol w="3985591">
                  <a:extLst>
                    <a:ext uri="{9D8B030D-6E8A-4147-A177-3AD203B41FA5}">
                      <a16:colId xmlns:a16="http://schemas.microsoft.com/office/drawing/2014/main" val="353098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h1 &gt; … &lt; h6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Headers [1 = smallest, 6 = largest]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p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a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Image/Graphic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video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7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583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F819A5-C969-AC4E-ACA6-C69E3E77A362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B2C18B-EC95-894D-9AE9-02A4BB91DCCC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6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=“assets/smiley-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363332"/>
            <a:ext cx="220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1 Tag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85D9-04A8-0C45-908C-8EB50C6A80D8}"/>
              </a:ext>
            </a:extLst>
          </p:cNvPr>
          <p:cNvSpPr txBox="1"/>
          <p:nvPr/>
        </p:nvSpPr>
        <p:spPr>
          <a:xfrm>
            <a:off x="614911" y="2609572"/>
            <a:ext cx="220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2 Tag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8FA0F-9A1E-0547-9506-A8DC3519995C}"/>
              </a:ext>
            </a:extLst>
          </p:cNvPr>
          <p:cNvSpPr/>
          <p:nvPr/>
        </p:nvSpPr>
        <p:spPr>
          <a:xfrm>
            <a:off x="675523" y="3201472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PHP =&gt; Programmers Hate PHP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www.coolmathgames.com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My Favorite Website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26634" y="1410224"/>
            <a:ext cx="2052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type is this?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85D9-04A8-0C45-908C-8EB50C6A80D8}"/>
              </a:ext>
            </a:extLst>
          </p:cNvPr>
          <p:cNvSpPr txBox="1"/>
          <p:nvPr/>
        </p:nvSpPr>
        <p:spPr>
          <a:xfrm>
            <a:off x="626634" y="2656464"/>
            <a:ext cx="94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2!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8FA0F-9A1E-0547-9506-A8DC3519995C}"/>
              </a:ext>
            </a:extLst>
          </p:cNvPr>
          <p:cNvSpPr/>
          <p:nvPr/>
        </p:nvSpPr>
        <p:spPr>
          <a:xfrm>
            <a:off x="675523" y="3201472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 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My Favorite Website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=“assets/smiley-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448025"/>
            <a:ext cx="89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Loading Images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3BD43-0E5D-ED4D-9493-E908495C02CA}"/>
              </a:ext>
            </a:extLst>
          </p:cNvPr>
          <p:cNvSpPr/>
          <p:nvPr/>
        </p:nvSpPr>
        <p:spPr>
          <a:xfrm>
            <a:off x="675523" y="325888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www.google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-images/smiley-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C2007-FEC1-3848-8896-AA8F280C8B66}"/>
              </a:ext>
            </a:extLst>
          </p:cNvPr>
          <p:cNvSpPr txBox="1"/>
          <p:nvPr/>
        </p:nvSpPr>
        <p:spPr>
          <a:xfrm>
            <a:off x="614911" y="281539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31D0E-9D61-4349-925B-D054BC53DE24}"/>
              </a:ext>
            </a:extLst>
          </p:cNvPr>
          <p:cNvSpPr txBox="1"/>
          <p:nvPr/>
        </p:nvSpPr>
        <p:spPr>
          <a:xfrm>
            <a:off x="1634138" y="3932550"/>
            <a:ext cx="7631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*If the server hosting the image goes down, then your website won’t be able to display it.</a:t>
            </a:r>
          </a:p>
        </p:txBody>
      </p:sp>
    </p:spTree>
    <p:extLst>
      <p:ext uri="{BB962C8B-B14F-4D97-AF65-F5344CB8AC3E}">
        <p14:creationId xmlns:p14="http://schemas.microsoft.com/office/powerpoint/2010/main" val="121593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306291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968</Words>
  <Application>Microsoft Macintosh PowerPoint</Application>
  <PresentationFormat>Widescreen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HTML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34</cp:revision>
  <dcterms:created xsi:type="dcterms:W3CDTF">2018-12-16T14:37:10Z</dcterms:created>
  <dcterms:modified xsi:type="dcterms:W3CDTF">2018-12-29T22:47:49Z</dcterms:modified>
</cp:coreProperties>
</file>