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316" r:id="rId5"/>
    <p:sldId id="304" r:id="rId6"/>
    <p:sldId id="305" r:id="rId7"/>
    <p:sldId id="306" r:id="rId8"/>
    <p:sldId id="307" r:id="rId9"/>
    <p:sldId id="271" r:id="rId10"/>
    <p:sldId id="288" r:id="rId11"/>
    <p:sldId id="289" r:id="rId12"/>
    <p:sldId id="290" r:id="rId13"/>
    <p:sldId id="308" r:id="rId14"/>
    <p:sldId id="309" r:id="rId15"/>
    <p:sldId id="310" r:id="rId16"/>
    <p:sldId id="293" r:id="rId17"/>
    <p:sldId id="294" r:id="rId18"/>
    <p:sldId id="311" r:id="rId19"/>
    <p:sldId id="312" r:id="rId20"/>
    <p:sldId id="313" r:id="rId21"/>
    <p:sldId id="314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DFC10-13E6-D541-BEBF-C48E2DFE6FF7}"/>
              </a:ext>
            </a:extLst>
          </p:cNvPr>
          <p:cNvSpPr txBox="1"/>
          <p:nvPr/>
        </p:nvSpPr>
        <p:spPr>
          <a:xfrm>
            <a:off x="340241" y="3242724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CSS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</p:txBody>
      </p:sp>
    </p:spTree>
    <p:extLst>
      <p:ext uri="{BB962C8B-B14F-4D97-AF65-F5344CB8AC3E}">
        <p14:creationId xmlns:p14="http://schemas.microsoft.com/office/powerpoint/2010/main" val="296307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1028" name="Picture 4" descr="Image result for margins vs padding">
            <a:extLst>
              <a:ext uri="{FF2B5EF4-FFF2-40B4-BE49-F238E27FC236}">
                <a16:creationId xmlns:a16="http://schemas.microsoft.com/office/drawing/2014/main" id="{16D39C5B-37F9-45CD-8F2F-0B60AA1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67798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61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01938F-A191-5841-BE6B-1FBDD5A24D56}"/>
              </a:ext>
            </a:extLst>
          </p:cNvPr>
          <p:cNvSpPr/>
          <p:nvPr/>
        </p:nvSpPr>
        <p:spPr>
          <a:xfrm>
            <a:off x="251496" y="1764373"/>
            <a:ext cx="6547890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2050" name="Picture 2" descr="https://i.gyazo.com/e805b2cf402cb8adef2fc22311eee87f.png">
            <a:extLst>
              <a:ext uri="{FF2B5EF4-FFF2-40B4-BE49-F238E27FC236}">
                <a16:creationId xmlns:a16="http://schemas.microsoft.com/office/drawing/2014/main" id="{8F66F9F4-090D-41CB-B0AE-4DBD2633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39" y="1766588"/>
            <a:ext cx="5103307" cy="407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251495" y="1272483"/>
            <a:ext cx="7263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Text-align horizontally centers, and line-height vertically centers 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Centering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10149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Padding expands the active area of the region and copies its properties to the expanded regions.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Padding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https://i.gyazo.com/5b956f014a1a13ab67f47c4d5366b932.png">
            <a:extLst>
              <a:ext uri="{FF2B5EF4-FFF2-40B4-BE49-F238E27FC236}">
                <a16:creationId xmlns:a16="http://schemas.microsoft.com/office/drawing/2014/main" id="{E8A8A21B-CB78-1645-8D5B-95D23B7B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150" y="1764373"/>
            <a:ext cx="4201905" cy="407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50" y="1764373"/>
            <a:ext cx="6792696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padding: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A88A5D-A365-2749-8F2D-13FB9614B011}"/>
              </a:ext>
            </a:extLst>
          </p:cNvPr>
          <p:cNvSpPr/>
          <p:nvPr/>
        </p:nvSpPr>
        <p:spPr>
          <a:xfrm>
            <a:off x="8201344" y="2443189"/>
            <a:ext cx="2156791" cy="215679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7DA9E-4871-3144-AF0E-1CC6C8409C67}"/>
              </a:ext>
            </a:extLst>
          </p:cNvPr>
          <p:cNvCxnSpPr>
            <a:cxnSpLocks/>
          </p:cNvCxnSpPr>
          <p:nvPr/>
        </p:nvCxnSpPr>
        <p:spPr>
          <a:xfrm>
            <a:off x="9642288" y="4599980"/>
            <a:ext cx="0" cy="638759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980DBC-25F7-AC44-94DC-C69F705C55E1}"/>
              </a:ext>
            </a:extLst>
          </p:cNvPr>
          <p:cNvSpPr txBox="1"/>
          <p:nvPr/>
        </p:nvSpPr>
        <p:spPr>
          <a:xfrm>
            <a:off x="9711320" y="4761888"/>
            <a:ext cx="75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36214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900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Margin expands the region without copying the properties to the expanded regions.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Margin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50" y="1764373"/>
            <a:ext cx="6792696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margin: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6" name="Picture 2" descr="https://i.gyazo.com/2738ee23a6b2ba2e6f2478ee414d8202.png">
            <a:extLst>
              <a:ext uri="{FF2B5EF4-FFF2-40B4-BE49-F238E27FC236}">
                <a16:creationId xmlns:a16="http://schemas.microsoft.com/office/drawing/2014/main" id="{7B04B8BF-A786-CC44-9EFE-A844B308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56" y="1764373"/>
            <a:ext cx="4126394" cy="40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BCACDB-D19D-ED4D-812A-020315AB7152}"/>
              </a:ext>
            </a:extLst>
          </p:cNvPr>
          <p:cNvCxnSpPr>
            <a:cxnSpLocks/>
          </p:cNvCxnSpPr>
          <p:nvPr/>
        </p:nvCxnSpPr>
        <p:spPr>
          <a:xfrm flipH="1">
            <a:off x="7592804" y="3251886"/>
            <a:ext cx="67917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6C722C-03C1-A043-B607-84C5374777BB}"/>
              </a:ext>
            </a:extLst>
          </p:cNvPr>
          <p:cNvSpPr txBox="1"/>
          <p:nvPr/>
        </p:nvSpPr>
        <p:spPr>
          <a:xfrm>
            <a:off x="7636886" y="3352800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14254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3493-959A-9347-8759-90692ED791B6}"/>
              </a:ext>
            </a:extLst>
          </p:cNvPr>
          <p:cNvSpPr txBox="1"/>
          <p:nvPr/>
        </p:nvSpPr>
        <p:spPr>
          <a:xfrm>
            <a:off x="545950" y="1272483"/>
            <a:ext cx="439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does the following code generate?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7889-1550-E249-9780-56B8A7FC78D8}"/>
              </a:ext>
            </a:extLst>
          </p:cNvPr>
          <p:cNvSpPr txBox="1"/>
          <p:nvPr/>
        </p:nvSpPr>
        <p:spPr>
          <a:xfrm>
            <a:off x="2499173" y="23365"/>
            <a:ext cx="6883551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Margins, Paddings &amp; Borders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0A33EA-AB57-964F-B601-64766A5DCCF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8437563-A61B-CB42-B09D-3A67FE832B4A}"/>
              </a:ext>
            </a:extLst>
          </p:cNvPr>
          <p:cNvSpPr/>
          <p:nvPr/>
        </p:nvSpPr>
        <p:spPr>
          <a:xfrm>
            <a:off x="545949" y="1764373"/>
            <a:ext cx="6687189" cy="40750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            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color: white;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text-align: center;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line-height: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width: 200px;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            	height: 200px;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padding: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margin: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highlight>
                  <a:srgbClr val="00FFFF"/>
                </a:highlight>
              </a:rPr>
              <a:t>border: 5px solid black;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class=space-</a:t>
            </a:r>
            <a:r>
              <a:rPr lang="en-US" dirty="0" err="1">
                <a:solidFill>
                  <a:schemeClr val="accent2"/>
                </a:solidFill>
              </a:rPr>
              <a:t>hogger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All this space to myself!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6" name="Picture 4" descr="Image result for margins vs padding">
            <a:extLst>
              <a:ext uri="{FF2B5EF4-FFF2-40B4-BE49-F238E27FC236}">
                <a16:creationId xmlns:a16="http://schemas.microsoft.com/office/drawing/2014/main" id="{5D6503B0-6779-0144-85D4-B5A74822C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02" y="2672862"/>
            <a:ext cx="4222147" cy="31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86A653-10FA-364E-B1C6-8714C3389CE7}"/>
              </a:ext>
            </a:extLst>
          </p:cNvPr>
          <p:cNvSpPr txBox="1"/>
          <p:nvPr/>
        </p:nvSpPr>
        <p:spPr>
          <a:xfrm>
            <a:off x="7423902" y="2270538"/>
            <a:ext cx="69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4269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B9741-E358-504D-8A20-7528263887FD}"/>
              </a:ext>
            </a:extLst>
          </p:cNvPr>
          <p:cNvSpPr txBox="1"/>
          <p:nvPr/>
        </p:nvSpPr>
        <p:spPr>
          <a:xfrm>
            <a:off x="340241" y="3242724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CSS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The Position Parameter</a:t>
            </a:r>
          </a:p>
        </p:txBody>
      </p:sp>
    </p:spTree>
    <p:extLst>
      <p:ext uri="{BB962C8B-B14F-4D97-AF65-F5344CB8AC3E}">
        <p14:creationId xmlns:p14="http://schemas.microsoft.com/office/powerpoint/2010/main" val="259113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87660" y="427382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34E666-1C43-43A4-929C-2878277641B4}"/>
              </a:ext>
            </a:extLst>
          </p:cNvPr>
          <p:cNvCxnSpPr/>
          <p:nvPr/>
        </p:nvCxnSpPr>
        <p:spPr>
          <a:xfrm>
            <a:off x="5774635" y="1053835"/>
            <a:ext cx="64604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15" y="1920311"/>
            <a:ext cx="6297233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static;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static;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665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Default behavior that places blocks at the next available point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B28A2-ACAB-3C40-BEAE-5743519C78CE}"/>
              </a:ext>
            </a:extLst>
          </p:cNvPr>
          <p:cNvSpPr/>
          <p:nvPr/>
        </p:nvSpPr>
        <p:spPr>
          <a:xfrm>
            <a:off x="7596554" y="2063261"/>
            <a:ext cx="1828800" cy="182880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B0FC4-FC10-AB4B-8FE7-172833ADB937}"/>
              </a:ext>
            </a:extLst>
          </p:cNvPr>
          <p:cNvSpPr txBox="1"/>
          <p:nvPr/>
        </p:nvSpPr>
        <p:spPr>
          <a:xfrm>
            <a:off x="8844578" y="4656905"/>
            <a:ext cx="267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is this not the next available point?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B7D9EB-FF18-2D46-9439-900CA502A9F2}"/>
              </a:ext>
            </a:extLst>
          </p:cNvPr>
          <p:cNvCxnSpPr/>
          <p:nvPr/>
        </p:nvCxnSpPr>
        <p:spPr>
          <a:xfrm flipH="1" flipV="1">
            <a:off x="8862646" y="4138246"/>
            <a:ext cx="422031" cy="441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9E73F1-4FE0-F74C-BCD4-7A87AB1A812A}"/>
              </a:ext>
            </a:extLst>
          </p:cNvPr>
          <p:cNvSpPr txBox="1"/>
          <p:nvPr/>
        </p:nvSpPr>
        <p:spPr>
          <a:xfrm>
            <a:off x="8825135" y="5279370"/>
            <a:ext cx="311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/>
              <a:t>divs</a:t>
            </a:r>
            <a:r>
              <a:rPr lang="en-US" dirty="0"/>
              <a:t> have implied margin-left/right: 100%</a:t>
            </a:r>
          </a:p>
        </p:txBody>
      </p:sp>
    </p:spTree>
    <p:extLst>
      <p:ext uri="{BB962C8B-B14F-4D97-AF65-F5344CB8AC3E}">
        <p14:creationId xmlns:p14="http://schemas.microsoft.com/office/powerpoint/2010/main" val="419310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323538" y="427382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Relative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34E666-1C43-43A4-929C-2878277641B4}"/>
              </a:ext>
            </a:extLst>
          </p:cNvPr>
          <p:cNvCxnSpPr/>
          <p:nvPr/>
        </p:nvCxnSpPr>
        <p:spPr>
          <a:xfrm>
            <a:off x="5774635" y="1053835"/>
            <a:ext cx="64604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15" y="1920311"/>
            <a:ext cx="6297233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relative;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relative;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66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Identifies a reference point so that all transformations will be relative to that point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657058" y="2005748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91F7E0-4F65-734C-8906-DF19BF1EA17C}"/>
              </a:ext>
            </a:extLst>
          </p:cNvPr>
          <p:cNvSpPr/>
          <p:nvPr/>
        </p:nvSpPr>
        <p:spPr>
          <a:xfrm>
            <a:off x="5657058" y="3832689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i.gyazo.com/91d49fd30b7a7f7ba3f0af221cc358d3.png">
            <a:extLst>
              <a:ext uri="{FF2B5EF4-FFF2-40B4-BE49-F238E27FC236}">
                <a16:creationId xmlns:a16="http://schemas.microsoft.com/office/drawing/2014/main" id="{41AF3554-1E9B-C94B-8B80-621B1BC5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57" y="1899326"/>
            <a:ext cx="5854301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218031" y="427382"/>
            <a:ext cx="184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Absolute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34E666-1C43-43A4-929C-2878277641B4}"/>
              </a:ext>
            </a:extLst>
          </p:cNvPr>
          <p:cNvCxnSpPr/>
          <p:nvPr/>
        </p:nvCxnSpPr>
        <p:spPr>
          <a:xfrm>
            <a:off x="5774635" y="1053835"/>
            <a:ext cx="64604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absolute;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absolute;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418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Shares same reference point as parent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715673" y="1958856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FA834-1071-0B48-8F42-BDC22FD0ABD3}"/>
              </a:ext>
            </a:extLst>
          </p:cNvPr>
          <p:cNvSpPr txBox="1"/>
          <p:nvPr/>
        </p:nvSpPr>
        <p:spPr>
          <a:xfrm>
            <a:off x="5692227" y="3600106"/>
            <a:ext cx="205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(blue overlaps orange)</a:t>
            </a:r>
          </a:p>
        </p:txBody>
      </p:sp>
    </p:spTree>
    <p:extLst>
      <p:ext uri="{BB962C8B-B14F-4D97-AF65-F5344CB8AC3E}">
        <p14:creationId xmlns:p14="http://schemas.microsoft.com/office/powerpoint/2010/main" val="28645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242724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CSS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Margins vs Padding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The Position Parameter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i.gyazo.com/91d49fd30b7a7f7ba3f0af221cc358d3.png">
            <a:extLst>
              <a:ext uri="{FF2B5EF4-FFF2-40B4-BE49-F238E27FC236}">
                <a16:creationId xmlns:a16="http://schemas.microsoft.com/office/drawing/2014/main" id="{41AF3554-1E9B-C94B-8B80-621B1BC5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57" y="1899326"/>
            <a:ext cx="5854301" cy="40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87660" y="427382"/>
            <a:ext cx="116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Fixed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34E666-1C43-43A4-929C-2878277641B4}"/>
              </a:ext>
            </a:extLst>
          </p:cNvPr>
          <p:cNvCxnSpPr/>
          <p:nvPr/>
        </p:nvCxnSpPr>
        <p:spPr>
          <a:xfrm>
            <a:off x="5774635" y="1053835"/>
            <a:ext cx="64604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5" y="1899326"/>
            <a:ext cx="4971813" cy="4055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fixed;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fixed;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7560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 point is top of HTML file. Stays on screen even after scrolling.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715673" y="1958856"/>
            <a:ext cx="198368" cy="17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FA834-1071-0B48-8F42-BDC22FD0ABD3}"/>
              </a:ext>
            </a:extLst>
          </p:cNvPr>
          <p:cNvSpPr txBox="1"/>
          <p:nvPr/>
        </p:nvSpPr>
        <p:spPr>
          <a:xfrm>
            <a:off x="5692227" y="3600106"/>
            <a:ext cx="205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(blue overlaps orange)</a:t>
            </a:r>
          </a:p>
        </p:txBody>
      </p:sp>
    </p:spTree>
    <p:extLst>
      <p:ext uri="{BB962C8B-B14F-4D97-AF65-F5344CB8AC3E}">
        <p14:creationId xmlns:p14="http://schemas.microsoft.com/office/powerpoint/2010/main" val="281853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FA19E-F278-40DB-A84D-24FEAA0626E9}"/>
              </a:ext>
            </a:extLst>
          </p:cNvPr>
          <p:cNvSpPr txBox="1"/>
          <p:nvPr/>
        </p:nvSpPr>
        <p:spPr>
          <a:xfrm>
            <a:off x="5429045" y="427382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Sticky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34E666-1C43-43A4-929C-2878277641B4}"/>
              </a:ext>
            </a:extLst>
          </p:cNvPr>
          <p:cNvCxnSpPr/>
          <p:nvPr/>
        </p:nvCxnSpPr>
        <p:spPr>
          <a:xfrm>
            <a:off x="5774635" y="1053835"/>
            <a:ext cx="64604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.gyazo.com/69fd8bd98372639082f07cd501deaf6d.png">
            <a:extLst>
              <a:ext uri="{FF2B5EF4-FFF2-40B4-BE49-F238E27FC236}">
                <a16:creationId xmlns:a16="http://schemas.microsoft.com/office/drawing/2014/main" id="{E5F965FE-ACF2-40BB-9D50-0A10B5C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15" y="1920310"/>
            <a:ext cx="6739163" cy="43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EC5305-5327-5942-B065-6B377377E59F}"/>
              </a:ext>
            </a:extLst>
          </p:cNvPr>
          <p:cNvSpPr/>
          <p:nvPr/>
        </p:nvSpPr>
        <p:spPr>
          <a:xfrm>
            <a:off x="432526" y="1899325"/>
            <a:ext cx="4502890" cy="43607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sticky;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top: 0px;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background-color: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position: sticky;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top: 100px;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9B1C5-0C23-2A43-91DE-9C33D3A59617}"/>
              </a:ext>
            </a:extLst>
          </p:cNvPr>
          <p:cNvSpPr txBox="1"/>
          <p:nvPr/>
        </p:nvSpPr>
        <p:spPr>
          <a:xfrm>
            <a:off x="432525" y="1386045"/>
            <a:ext cx="8008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Relative when onscreen, static when offscreen. Generally used for </a:t>
            </a:r>
            <a:r>
              <a:rPr lang="en-US" sz="2000" dirty="0" err="1"/>
              <a:t>Nav</a:t>
            </a:r>
            <a:r>
              <a:rPr lang="en-US" sz="2000" dirty="0"/>
              <a:t> Bars.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21519-B8B1-EA4E-A5D3-B3BCF573A1A4}"/>
              </a:ext>
            </a:extLst>
          </p:cNvPr>
          <p:cNvSpPr/>
          <p:nvPr/>
        </p:nvSpPr>
        <p:spPr>
          <a:xfrm>
            <a:off x="5199857" y="2005748"/>
            <a:ext cx="212289" cy="18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91F7E0-4F65-734C-8906-DF19BF1EA17C}"/>
              </a:ext>
            </a:extLst>
          </p:cNvPr>
          <p:cNvSpPr/>
          <p:nvPr/>
        </p:nvSpPr>
        <p:spPr>
          <a:xfrm>
            <a:off x="5199857" y="3832689"/>
            <a:ext cx="212289" cy="18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3776EB-A6EE-774B-8F5D-E9DA30F06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4" y="920514"/>
            <a:ext cx="5021152" cy="50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292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class in CSS is defined 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388916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id-name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09299-A298-A041-9A59-4F8EB5A08D93}"/>
              </a:ext>
            </a:extLst>
          </p:cNvPr>
          <p:cNvSpPr txBox="1"/>
          <p:nvPr/>
        </p:nvSpPr>
        <p:spPr>
          <a:xfrm>
            <a:off x="614911" y="3420168"/>
            <a:ext cx="278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ID in CSS is defined 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86572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 (Review)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1"/>
            <a:ext cx="10602438" cy="16536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178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Are these the same if applied to a div?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3709519"/>
            <a:ext cx="10602438" cy="17417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-an-id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 (Review)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64CBC-C523-4E46-9E7C-E4B2CE431440}"/>
              </a:ext>
            </a:extLst>
          </p:cNvPr>
          <p:cNvSpPr/>
          <p:nvPr/>
        </p:nvSpPr>
        <p:spPr>
          <a:xfrm>
            <a:off x="614911" y="1963831"/>
            <a:ext cx="10602438" cy="16536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018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have a separate </a:t>
            </a:r>
            <a:r>
              <a:rPr lang="en-US" sz="2000" dirty="0" err="1"/>
              <a:t>style.css</a:t>
            </a:r>
            <a:r>
              <a:rPr lang="en-US" sz="2000" dirty="0"/>
              <a:t> file,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4169910"/>
            <a:ext cx="10602438" cy="21561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="stylesheet” type="text/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style.css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F39DED-B0E4-A14B-971D-B723B70EB731}"/>
              </a:ext>
            </a:extLst>
          </p:cNvPr>
          <p:cNvSpPr txBox="1"/>
          <p:nvPr/>
        </p:nvSpPr>
        <p:spPr>
          <a:xfrm>
            <a:off x="626633" y="3767586"/>
            <a:ext cx="3543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link it to our </a:t>
            </a:r>
            <a:r>
              <a:rPr lang="en-US" sz="2000" dirty="0" err="1"/>
              <a:t>index.html</a:t>
            </a:r>
            <a:r>
              <a:rPr lang="en-US" sz="20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51815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612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we can integrate the CSS directly into </a:t>
            </a:r>
            <a:r>
              <a:rPr lang="en-US" sz="2000" dirty="0" err="1"/>
              <a:t>index.html</a:t>
            </a:r>
            <a:r>
              <a:rPr lang="en-US" sz="2000" dirty="0"/>
              <a:t> body.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2016695"/>
            <a:ext cx="10602438" cy="36766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blue;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</a:t>
            </a:r>
            <a:r>
              <a:rPr lang="en-US" dirty="0" err="1">
                <a:solidFill>
                  <a:schemeClr val="accent2"/>
                </a:solidFill>
              </a:rPr>
              <a:t>im</a:t>
            </a:r>
            <a:r>
              <a:rPr lang="en-US" dirty="0">
                <a:solidFill>
                  <a:schemeClr val="accent2"/>
                </a:solidFill>
              </a:rPr>
              <a:t>-a-class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A5BA40-3078-8D45-A28D-1A91D7ACD0FF}"/>
              </a:ext>
            </a:extLst>
          </p:cNvPr>
          <p:cNvSpPr txBox="1"/>
          <p:nvPr/>
        </p:nvSpPr>
        <p:spPr>
          <a:xfrm>
            <a:off x="606604" y="5844336"/>
            <a:ext cx="520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Generally good style to define CSS before HTML.</a:t>
            </a:r>
          </a:p>
        </p:txBody>
      </p:sp>
    </p:spTree>
    <p:extLst>
      <p:ext uri="{BB962C8B-B14F-4D97-AF65-F5344CB8AC3E}">
        <p14:creationId xmlns:p14="http://schemas.microsoft.com/office/powerpoint/2010/main" val="163501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E917C-083D-7744-9781-6E9102B096DB}"/>
              </a:ext>
            </a:extLst>
          </p:cNvPr>
          <p:cNvSpPr txBox="1"/>
          <p:nvPr/>
        </p:nvSpPr>
        <p:spPr>
          <a:xfrm>
            <a:off x="614911" y="1494834"/>
            <a:ext cx="489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we can even include it directly into the div.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2338-CD09-9849-8E73-CB23C10A9192}"/>
              </a:ext>
            </a:extLst>
          </p:cNvPr>
          <p:cNvSpPr/>
          <p:nvPr/>
        </p:nvSpPr>
        <p:spPr>
          <a:xfrm>
            <a:off x="614911" y="2016695"/>
            <a:ext cx="10602438" cy="19222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style=“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color:blue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 width: 100px; height:100px;</a:t>
            </a:r>
            <a:r>
              <a:rPr lang="en-US" dirty="0">
                <a:solidFill>
                  <a:schemeClr val="accent2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04AD-DF06-2845-91B1-25B56E9F0454}"/>
              </a:ext>
            </a:extLst>
          </p:cNvPr>
          <p:cNvSpPr txBox="1"/>
          <p:nvPr/>
        </p:nvSpPr>
        <p:spPr>
          <a:xfrm>
            <a:off x="3198295" y="10633"/>
            <a:ext cx="557909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Adding CSS to 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526FF-E13B-154D-AB91-D471963AA5B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A5BA40-3078-8D45-A28D-1A91D7ACD0FF}"/>
              </a:ext>
            </a:extLst>
          </p:cNvPr>
          <p:cNvSpPr txBox="1"/>
          <p:nvPr/>
        </p:nvSpPr>
        <p:spPr>
          <a:xfrm>
            <a:off x="606604" y="4067608"/>
            <a:ext cx="582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Okay to do this a few times, but do not make a </a:t>
            </a:r>
            <a:r>
              <a:rPr lang="en-US" sz="2000" dirty="0" err="1"/>
              <a:t>habbit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03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04 | Intro to CSS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51B664-E70B-4BF1-A86B-9DEC80BFD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9918"/>
              </p:ext>
            </p:extLst>
          </p:nvPr>
        </p:nvGraphicFramePr>
        <p:xfrm>
          <a:off x="2032000" y="192892"/>
          <a:ext cx="812799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65">
                  <a:extLst>
                    <a:ext uri="{9D8B030D-6E8A-4147-A177-3AD203B41FA5}">
                      <a16:colId xmlns:a16="http://schemas.microsoft.com/office/drawing/2014/main" val="3108374593"/>
                    </a:ext>
                  </a:extLst>
                </a:gridCol>
                <a:gridCol w="1341783">
                  <a:extLst>
                    <a:ext uri="{9D8B030D-6E8A-4147-A177-3AD203B41FA5}">
                      <a16:colId xmlns:a16="http://schemas.microsoft.com/office/drawing/2014/main" val="2852148628"/>
                    </a:ext>
                  </a:extLst>
                </a:gridCol>
                <a:gridCol w="4534451">
                  <a:extLst>
                    <a:ext uri="{9D8B030D-6E8A-4147-A177-3AD203B41FA5}">
                      <a16:colId xmlns:a16="http://schemas.microsoft.com/office/drawing/2014/main" val="274085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4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width/height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width &amp; height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1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element color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6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background-color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background color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5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font for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5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font size for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0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to italic, bold, or underlined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6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to left, right, or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2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type of rendering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7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positional rendering of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5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how the positions of nearby </a:t>
                      </a:r>
                      <a:r>
                        <a:rPr lang="en-US" dirty="0" err="1"/>
                        <a:t>divs</a:t>
                      </a:r>
                      <a:r>
                        <a:rPr lang="en-US" dirty="0"/>
                        <a:t> interact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39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if elements can overflow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0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opacity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7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margin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5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padding of a 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time and interpolation of a transition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5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z-index will display on 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8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693</Words>
  <Application>Microsoft Macintosh PowerPoint</Application>
  <PresentationFormat>Widescreen</PresentationFormat>
  <Paragraphs>295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 to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51</cp:revision>
  <dcterms:created xsi:type="dcterms:W3CDTF">2018-12-16T14:37:10Z</dcterms:created>
  <dcterms:modified xsi:type="dcterms:W3CDTF">2018-12-30T16:01:47Z</dcterms:modified>
</cp:coreProperties>
</file>