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5" r:id="rId5"/>
    <p:sldId id="307" r:id="rId6"/>
    <p:sldId id="306" r:id="rId7"/>
    <p:sldId id="309" r:id="rId8"/>
    <p:sldId id="313" r:id="rId9"/>
    <p:sldId id="310" r:id="rId10"/>
    <p:sldId id="308" r:id="rId11"/>
    <p:sldId id="311" r:id="rId12"/>
    <p:sldId id="314" r:id="rId13"/>
    <p:sldId id="312" r:id="rId14"/>
    <p:sldId id="31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2143499" y="399315"/>
            <a:ext cx="95672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class=great-grandparent </a:t>
            </a:r>
            <a:r>
              <a:rPr lang="en-US" sz="2400" dirty="0"/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class=grandparent </a:t>
            </a:r>
            <a:r>
              <a:rPr lang="en-US" sz="2400" dirty="0"/>
              <a:t>&gt;</a:t>
            </a:r>
          </a:p>
          <a:p>
            <a:r>
              <a:rPr lang="en-US" sz="2400" dirty="0"/>
              <a:t>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 </a:t>
            </a:r>
            <a:r>
              <a:rPr lang="en-US" sz="2400" dirty="0"/>
              <a:t>&gt;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rgbClr val="00B050"/>
                </a:solidFill>
              </a:rPr>
              <a:t>class=me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/>
              <a:t>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class=child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			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class=sibling </a:t>
            </a:r>
            <a:r>
              <a:rPr lang="en-US" sz="2400" dirty="0"/>
              <a:t>&gt;</a:t>
            </a:r>
          </a:p>
          <a:p>
            <a:r>
              <a:rPr lang="en-US" sz="2400" dirty="0"/>
              <a:t>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rgbClr val="00B050"/>
                </a:solidFill>
              </a:rPr>
              <a:t>class=me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&lt;!--IMPOSTER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--&gt;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class=nephew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	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/>
              <a:t>	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7DD8A-8F43-498A-86F6-F64FA5181DD3}"/>
              </a:ext>
            </a:extLst>
          </p:cNvPr>
          <p:cNvSpPr txBox="1"/>
          <p:nvPr/>
        </p:nvSpPr>
        <p:spPr>
          <a:xfrm>
            <a:off x="1254077" y="5473102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many ways to select </a:t>
            </a:r>
            <a:r>
              <a:rPr lang="en-US" sz="2400" b="1" dirty="0"/>
              <a:t>‘me’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138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9854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00187-A7A1-47E9-A71A-BFC82C13FDC6}"/>
              </a:ext>
            </a:extLst>
          </p:cNvPr>
          <p:cNvSpPr txBox="1"/>
          <p:nvPr/>
        </p:nvSpPr>
        <p:spPr>
          <a:xfrm>
            <a:off x="4763544" y="413224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</a:t>
            </a:r>
            <a:r>
              <a:rPr lang="en-US" sz="2400" dirty="0" err="1">
                <a:solidFill>
                  <a:schemeClr val="accent4"/>
                </a:solidFill>
              </a:rPr>
              <a:t>element:hover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15F62-EEAE-49AB-B11F-ED51AE55D705}"/>
              </a:ext>
            </a:extLst>
          </p:cNvPr>
          <p:cNvSpPr txBox="1"/>
          <p:nvPr/>
        </p:nvSpPr>
        <p:spPr>
          <a:xfrm>
            <a:off x="4763544" y="1720655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</a:t>
            </a:r>
            <a:r>
              <a:rPr lang="en-US" sz="2400" dirty="0" err="1">
                <a:solidFill>
                  <a:schemeClr val="accent4"/>
                </a:solidFill>
              </a:rPr>
              <a:t>element:active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6731A-7F28-4EA8-95F5-D2621FB49DCA}"/>
              </a:ext>
            </a:extLst>
          </p:cNvPr>
          <p:cNvSpPr txBox="1"/>
          <p:nvPr/>
        </p:nvSpPr>
        <p:spPr>
          <a:xfrm>
            <a:off x="567060" y="1066939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Activated when cursor </a:t>
            </a:r>
            <a:r>
              <a:rPr lang="en-US" sz="2400" b="1" dirty="0"/>
              <a:t>hovers</a:t>
            </a:r>
            <a:r>
              <a:rPr lang="en-US" sz="2400" dirty="0"/>
              <a:t> over element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A91E-E1DE-4038-A394-E33EBF20599B}"/>
              </a:ext>
            </a:extLst>
          </p:cNvPr>
          <p:cNvSpPr txBox="1"/>
          <p:nvPr/>
        </p:nvSpPr>
        <p:spPr>
          <a:xfrm>
            <a:off x="567060" y="2392348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Activated when cursor </a:t>
            </a:r>
            <a:r>
              <a:rPr lang="en-US" sz="2400" b="1" dirty="0"/>
              <a:t>clicks (and holds)</a:t>
            </a:r>
            <a:r>
              <a:rPr lang="en-US" sz="2400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2955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812004" y="4407079"/>
            <a:ext cx="528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class=click-me </a:t>
            </a:r>
            <a:r>
              <a:rPr lang="en-US" sz="2400" dirty="0"/>
              <a:t>&gt; Click me!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02216-02BE-4B04-8342-9482368FB84F}"/>
              </a:ext>
            </a:extLst>
          </p:cNvPr>
          <p:cNvSpPr txBox="1"/>
          <p:nvPr/>
        </p:nvSpPr>
        <p:spPr>
          <a:xfrm>
            <a:off x="1361145" y="429475"/>
            <a:ext cx="407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.click-me {</a:t>
            </a:r>
          </a:p>
          <a:p>
            <a:r>
              <a:rPr lang="en-US" sz="2400" dirty="0"/>
              <a:t>	background: orange;</a:t>
            </a:r>
          </a:p>
          <a:p>
            <a:r>
              <a:rPr lang="en-US" sz="2400" dirty="0"/>
              <a:t>	color: white;</a:t>
            </a:r>
          </a:p>
          <a:p>
            <a:r>
              <a:rPr lang="en-US" sz="2400" dirty="0"/>
              <a:t>	text-align: center;</a:t>
            </a:r>
          </a:p>
          <a:p>
            <a:pPr lvl="1"/>
            <a:r>
              <a:rPr lang="en-US" sz="2400" dirty="0"/>
              <a:t>	line-height: 200px;</a:t>
            </a:r>
          </a:p>
          <a:p>
            <a:r>
              <a:rPr lang="en-US" sz="2400" dirty="0"/>
              <a:t>	width: 200px;</a:t>
            </a:r>
          </a:p>
          <a:p>
            <a:r>
              <a:rPr lang="en-US" sz="2400" dirty="0"/>
              <a:t>	height: 200px;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05946-99E7-43D1-80DE-304D4F39A104}"/>
              </a:ext>
            </a:extLst>
          </p:cNvPr>
          <p:cNvSpPr txBox="1"/>
          <p:nvPr/>
        </p:nvSpPr>
        <p:spPr>
          <a:xfrm>
            <a:off x="6145843" y="435178"/>
            <a:ext cx="40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click-me:active</a:t>
            </a:r>
            <a:r>
              <a:rPr lang="en-US" sz="2400" dirty="0"/>
              <a:t> {</a:t>
            </a:r>
          </a:p>
          <a:p>
            <a:r>
              <a:rPr lang="en-US" sz="2400" dirty="0"/>
              <a:t>	background: blue;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7170" name="Picture 2" descr="https://i.gyazo.com/76f8f39c105e1a6f550f228989685e53.png">
            <a:extLst>
              <a:ext uri="{FF2B5EF4-FFF2-40B4-BE49-F238E27FC236}">
                <a16:creationId xmlns:a16="http://schemas.microsoft.com/office/drawing/2014/main" id="{FD5585F8-EB7C-4C09-9605-F0D96497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99" y="3835780"/>
            <a:ext cx="1828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.gyazo.com/360760cf18f8d1e10b2d69942f4735ce.png">
            <a:extLst>
              <a:ext uri="{FF2B5EF4-FFF2-40B4-BE49-F238E27FC236}">
                <a16:creationId xmlns:a16="http://schemas.microsoft.com/office/drawing/2014/main" id="{BBB2E8B6-4466-41EA-9137-DEA1C27C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951" y="3833997"/>
            <a:ext cx="175027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CDC40-F2A8-45FE-A9BA-6AB9173D9F65}"/>
              </a:ext>
            </a:extLst>
          </p:cNvPr>
          <p:cNvSpPr txBox="1"/>
          <p:nvPr/>
        </p:nvSpPr>
        <p:spPr>
          <a:xfrm>
            <a:off x="6145843" y="1952969"/>
            <a:ext cx="40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click-me:active</a:t>
            </a:r>
            <a:r>
              <a:rPr lang="en-US" sz="2400" dirty="0"/>
              <a:t>::before {</a:t>
            </a:r>
          </a:p>
          <a:p>
            <a:r>
              <a:rPr lang="en-US" sz="2400" dirty="0"/>
              <a:t>	content: “I am clicked”;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60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1593882" y="3813273"/>
            <a:ext cx="83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chemeClr val="accent6"/>
                </a:solidFill>
              </a:rPr>
              <a:t>href</a:t>
            </a:r>
            <a:r>
              <a:rPr lang="en-US" sz="2400" dirty="0">
                <a:solidFill>
                  <a:schemeClr val="accent6"/>
                </a:solidFill>
              </a:rPr>
              <a:t>=‘http://www.poptropica.com/’ </a:t>
            </a:r>
            <a:r>
              <a:rPr lang="en-US" sz="2400" dirty="0"/>
              <a:t>&gt; </a:t>
            </a:r>
            <a:r>
              <a:rPr lang="en-US" sz="2400" dirty="0">
                <a:solidFill>
                  <a:schemeClr val="accent2"/>
                </a:solidFill>
              </a:rPr>
              <a:t>Some Fun Games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02216-02BE-4B04-8342-9482368FB84F}"/>
              </a:ext>
            </a:extLst>
          </p:cNvPr>
          <p:cNvSpPr txBox="1"/>
          <p:nvPr/>
        </p:nvSpPr>
        <p:spPr>
          <a:xfrm>
            <a:off x="1593882" y="1234639"/>
            <a:ext cx="40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.a {</a:t>
            </a:r>
          </a:p>
          <a:p>
            <a:r>
              <a:rPr lang="en-US" sz="2400" dirty="0"/>
              <a:t>	color: black;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66C56-471E-4F39-9AC4-3F5831BB1FA1}"/>
              </a:ext>
            </a:extLst>
          </p:cNvPr>
          <p:cNvSpPr txBox="1"/>
          <p:nvPr/>
        </p:nvSpPr>
        <p:spPr>
          <a:xfrm>
            <a:off x="6454640" y="1232425"/>
            <a:ext cx="407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a:hover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color: yellow;</a:t>
            </a:r>
          </a:p>
          <a:p>
            <a:r>
              <a:rPr lang="en-US" sz="2400" dirty="0"/>
              <a:t>	text-style: underline;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60244-6348-4FF6-99AB-F8BDDC3BA987}"/>
              </a:ext>
            </a:extLst>
          </p:cNvPr>
          <p:cNvSpPr txBox="1"/>
          <p:nvPr/>
        </p:nvSpPr>
        <p:spPr>
          <a:xfrm>
            <a:off x="1593882" y="4875101"/>
            <a:ext cx="83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Affects every &lt;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&gt; tag</a:t>
            </a:r>
          </a:p>
        </p:txBody>
      </p:sp>
    </p:spTree>
    <p:extLst>
      <p:ext uri="{BB962C8B-B14F-4D97-AF65-F5344CB8AC3E}">
        <p14:creationId xmlns:p14="http://schemas.microsoft.com/office/powerpoint/2010/main" val="178469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Hive Demo</a:t>
            </a:r>
          </a:p>
        </p:txBody>
      </p:sp>
      <p:pic>
        <p:nvPicPr>
          <p:cNvPr id="12292" name="Picture 4" descr="Image result for beehive png">
            <a:extLst>
              <a:ext uri="{FF2B5EF4-FFF2-40B4-BE49-F238E27FC236}">
                <a16:creationId xmlns:a16="http://schemas.microsoft.com/office/drawing/2014/main" id="{AE49671C-6673-4D42-98A2-37E3411E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85" y="3184357"/>
            <a:ext cx="3273669" cy="29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1561670" y="4273177"/>
            <a:ext cx="453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class=child</a:t>
            </a:r>
            <a:r>
              <a:rPr lang="en-US" sz="2400" dirty="0"/>
              <a:t> 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1A8D6-43CE-4D44-AA7B-D071256F2CA9}"/>
              </a:ext>
            </a:extLst>
          </p:cNvPr>
          <p:cNvSpPr txBox="1"/>
          <p:nvPr/>
        </p:nvSpPr>
        <p:spPr>
          <a:xfrm>
            <a:off x="2018871" y="429475"/>
            <a:ext cx="3756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 {</a:t>
            </a:r>
          </a:p>
          <a:p>
            <a:r>
              <a:rPr lang="en-US" sz="2400" dirty="0"/>
              <a:t>	background: blue;</a:t>
            </a:r>
          </a:p>
          <a:p>
            <a:r>
              <a:rPr lang="en-US" sz="2400" dirty="0"/>
              <a:t>	width: 200px;</a:t>
            </a:r>
          </a:p>
          <a:p>
            <a:r>
              <a:rPr lang="en-US" sz="2400" dirty="0"/>
              <a:t>	height: 200px;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B2EAE-51F2-402F-94B3-85FA4FE7C8A5}"/>
              </a:ext>
            </a:extLst>
          </p:cNvPr>
          <p:cNvSpPr txBox="1"/>
          <p:nvPr/>
        </p:nvSpPr>
        <p:spPr>
          <a:xfrm>
            <a:off x="7032030" y="428368"/>
            <a:ext cx="375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.child {</a:t>
            </a:r>
          </a:p>
          <a:p>
            <a:r>
              <a:rPr lang="en-US" sz="2400" dirty="0"/>
              <a:t>	background: orange;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026" name="Picture 2" descr="https://i.gyazo.com/74f77b8ac8ea5a67c14dbab5a81f5f0b.png">
            <a:extLst>
              <a:ext uri="{FF2B5EF4-FFF2-40B4-BE49-F238E27FC236}">
                <a16:creationId xmlns:a16="http://schemas.microsoft.com/office/drawing/2014/main" id="{69AAC0BA-1904-48EF-B474-BEF7EF87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54" y="3889905"/>
            <a:ext cx="1771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1561670" y="4273177"/>
            <a:ext cx="453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class=child</a:t>
            </a:r>
            <a:r>
              <a:rPr lang="en-US" sz="2400" dirty="0"/>
              <a:t> 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1A8D6-43CE-4D44-AA7B-D071256F2CA9}"/>
              </a:ext>
            </a:extLst>
          </p:cNvPr>
          <p:cNvSpPr txBox="1"/>
          <p:nvPr/>
        </p:nvSpPr>
        <p:spPr>
          <a:xfrm>
            <a:off x="2018871" y="429475"/>
            <a:ext cx="3756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 {</a:t>
            </a:r>
          </a:p>
          <a:p>
            <a:r>
              <a:rPr lang="en-US" sz="2400" dirty="0"/>
              <a:t>	background: blue;</a:t>
            </a:r>
          </a:p>
          <a:p>
            <a:r>
              <a:rPr lang="en-US" sz="2400" dirty="0"/>
              <a:t>	width: 200px;</a:t>
            </a:r>
          </a:p>
          <a:p>
            <a:r>
              <a:rPr lang="en-US" sz="2400" dirty="0"/>
              <a:t>	height: 200px;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B2EAE-51F2-402F-94B3-85FA4FE7C8A5}"/>
              </a:ext>
            </a:extLst>
          </p:cNvPr>
          <p:cNvSpPr txBox="1"/>
          <p:nvPr/>
        </p:nvSpPr>
        <p:spPr>
          <a:xfrm>
            <a:off x="7032030" y="428368"/>
            <a:ext cx="375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 &gt; .child {</a:t>
            </a:r>
          </a:p>
          <a:p>
            <a:r>
              <a:rPr lang="en-US" sz="2400" dirty="0"/>
              <a:t>	background: orange;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026" name="Picture 2" descr="https://i.gyazo.com/74f77b8ac8ea5a67c14dbab5a81f5f0b.png">
            <a:extLst>
              <a:ext uri="{FF2B5EF4-FFF2-40B4-BE49-F238E27FC236}">
                <a16:creationId xmlns:a16="http://schemas.microsoft.com/office/drawing/2014/main" id="{69AAC0BA-1904-48EF-B474-BEF7EF87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54" y="3889905"/>
            <a:ext cx="1771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DC3C2-D15A-47D7-BBC1-4D4E5A694D45}"/>
              </a:ext>
            </a:extLst>
          </p:cNvPr>
          <p:cNvSpPr txBox="1"/>
          <p:nvPr/>
        </p:nvSpPr>
        <p:spPr>
          <a:xfrm>
            <a:off x="3895797" y="1263664"/>
            <a:ext cx="3756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</a:rPr>
              <a:t>.parent2</a:t>
            </a:r>
            <a:r>
              <a:rPr lang="en-US" sz="2400" dirty="0"/>
              <a:t> {</a:t>
            </a:r>
          </a:p>
          <a:p>
            <a:r>
              <a:rPr lang="en-US" sz="2400" dirty="0"/>
              <a:t>	background: blue;</a:t>
            </a:r>
          </a:p>
          <a:p>
            <a:r>
              <a:rPr lang="en-US" sz="2400" dirty="0"/>
              <a:t>	width: 200px;</a:t>
            </a:r>
          </a:p>
          <a:p>
            <a:r>
              <a:rPr lang="en-US" sz="2400" dirty="0"/>
              <a:t>	height: 200px;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1AE74-9153-455F-8972-BF6AA70F7119}"/>
              </a:ext>
            </a:extLst>
          </p:cNvPr>
          <p:cNvSpPr txBox="1"/>
          <p:nvPr/>
        </p:nvSpPr>
        <p:spPr>
          <a:xfrm>
            <a:off x="567060" y="678127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assign the same properties to multiple classes &amp; 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4A652-7CA3-4829-97C3-536FA7F6EB91}"/>
              </a:ext>
            </a:extLst>
          </p:cNvPr>
          <p:cNvSpPr txBox="1"/>
          <p:nvPr/>
        </p:nvSpPr>
        <p:spPr>
          <a:xfrm>
            <a:off x="380139" y="2967335"/>
            <a:ext cx="1091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</a:t>
            </a:r>
            <a:r>
              <a:rPr lang="en-US" sz="2400" i="1" dirty="0"/>
              <a:t>parent &gt; child</a:t>
            </a:r>
            <a:r>
              <a:rPr lang="en-US" sz="2400" dirty="0"/>
              <a:t>’ allows us to reference a class or ID by the immediate parent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00187-A7A1-47E9-A71A-BFC82C13FDC6}"/>
              </a:ext>
            </a:extLst>
          </p:cNvPr>
          <p:cNvSpPr txBox="1"/>
          <p:nvPr/>
        </p:nvSpPr>
        <p:spPr>
          <a:xfrm>
            <a:off x="1748588" y="3674787"/>
            <a:ext cx="375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&gt; .child </a:t>
            </a:r>
            <a:r>
              <a:rPr lang="en-US" sz="2400" dirty="0"/>
              <a:t>{</a:t>
            </a:r>
          </a:p>
          <a:p>
            <a:r>
              <a:rPr lang="en-US" sz="2400" dirty="0"/>
              <a:t>	background: orange;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AA159-A0AD-4C70-B505-2284DA807916}"/>
              </a:ext>
            </a:extLst>
          </p:cNvPr>
          <p:cNvSpPr txBox="1"/>
          <p:nvPr/>
        </p:nvSpPr>
        <p:spPr>
          <a:xfrm>
            <a:off x="6687124" y="3674787"/>
            <a:ext cx="375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.parent2 &gt; .child </a:t>
            </a:r>
            <a:r>
              <a:rPr lang="en-US" sz="2400" dirty="0"/>
              <a:t>{</a:t>
            </a:r>
          </a:p>
          <a:p>
            <a:r>
              <a:rPr lang="en-US" sz="2400" dirty="0"/>
              <a:t>	background: green;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 }</a:t>
            </a:r>
          </a:p>
        </p:txBody>
      </p:sp>
    </p:spTree>
    <p:extLst>
      <p:ext uri="{BB962C8B-B14F-4D97-AF65-F5344CB8AC3E}">
        <p14:creationId xmlns:p14="http://schemas.microsoft.com/office/powerpoint/2010/main" val="307446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1823951" y="3510297"/>
            <a:ext cx="4534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class=child</a:t>
            </a:r>
            <a:r>
              <a:rPr lang="en-US" sz="2400" dirty="0"/>
              <a:t> 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class=parent2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class=child</a:t>
            </a:r>
            <a:r>
              <a:rPr lang="en-US" sz="2400" dirty="0"/>
              <a:t> 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1A8D6-43CE-4D44-AA7B-D071256F2CA9}"/>
              </a:ext>
            </a:extLst>
          </p:cNvPr>
          <p:cNvSpPr txBox="1"/>
          <p:nvPr/>
        </p:nvSpPr>
        <p:spPr>
          <a:xfrm>
            <a:off x="591123" y="429475"/>
            <a:ext cx="3756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.parent, .parent2 {</a:t>
            </a:r>
          </a:p>
          <a:p>
            <a:r>
              <a:rPr lang="en-US" sz="2400" dirty="0"/>
              <a:t>	background: blue;</a:t>
            </a:r>
          </a:p>
          <a:p>
            <a:r>
              <a:rPr lang="en-US" sz="2400" dirty="0"/>
              <a:t>	width: 200px;</a:t>
            </a:r>
          </a:p>
          <a:p>
            <a:r>
              <a:rPr lang="en-US" sz="2400" dirty="0"/>
              <a:t>	height: 200px;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B2EAE-51F2-402F-94B3-85FA4FE7C8A5}"/>
              </a:ext>
            </a:extLst>
          </p:cNvPr>
          <p:cNvSpPr txBox="1"/>
          <p:nvPr/>
        </p:nvSpPr>
        <p:spPr>
          <a:xfrm>
            <a:off x="4217856" y="428368"/>
            <a:ext cx="375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 &gt; .child {</a:t>
            </a:r>
          </a:p>
          <a:p>
            <a:r>
              <a:rPr lang="en-US" sz="2400" dirty="0"/>
              <a:t>	background: orange;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3DF76-7F4E-4B21-9522-0ADD18DBC3B3}"/>
              </a:ext>
            </a:extLst>
          </p:cNvPr>
          <p:cNvSpPr txBox="1"/>
          <p:nvPr/>
        </p:nvSpPr>
        <p:spPr>
          <a:xfrm>
            <a:off x="8275291" y="426153"/>
            <a:ext cx="375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.parent2 &gt; .child {</a:t>
            </a:r>
          </a:p>
          <a:p>
            <a:r>
              <a:rPr lang="en-US" sz="2400" dirty="0"/>
              <a:t>	background: green;</a:t>
            </a:r>
          </a:p>
          <a:p>
            <a:r>
              <a:rPr lang="en-US" sz="2400" dirty="0"/>
              <a:t>	display: inline-block;</a:t>
            </a:r>
          </a:p>
          <a:p>
            <a:r>
              <a:rPr lang="en-US" sz="2400" dirty="0"/>
              <a:t>	width: 100px;</a:t>
            </a:r>
          </a:p>
          <a:p>
            <a:r>
              <a:rPr lang="en-US" sz="2400" dirty="0"/>
              <a:t>	height: 100px;</a:t>
            </a:r>
          </a:p>
          <a:p>
            <a:r>
              <a:rPr lang="en-US" sz="2400" dirty="0"/>
              <a:t>	margin: 50px;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 descr="https://i.gyazo.com/46002103035778b2058e1388e2465324.png">
            <a:extLst>
              <a:ext uri="{FF2B5EF4-FFF2-40B4-BE49-F238E27FC236}">
                <a16:creationId xmlns:a16="http://schemas.microsoft.com/office/drawing/2014/main" id="{B412450C-A9E3-4790-A29B-7F52C197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28" y="3306158"/>
            <a:ext cx="1223677" cy="288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1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00187-A7A1-47E9-A71A-BFC82C13FDC6}"/>
              </a:ext>
            </a:extLst>
          </p:cNvPr>
          <p:cNvSpPr txBox="1"/>
          <p:nvPr/>
        </p:nvSpPr>
        <p:spPr>
          <a:xfrm>
            <a:off x="4763544" y="413224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&gt; .child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15F62-EEAE-49AB-B11F-ED51AE55D705}"/>
              </a:ext>
            </a:extLst>
          </p:cNvPr>
          <p:cNvSpPr txBox="1"/>
          <p:nvPr/>
        </p:nvSpPr>
        <p:spPr>
          <a:xfrm>
            <a:off x="4763544" y="1720655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.child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1B711-C2C8-4172-89DE-C8C9AC2710D2}"/>
              </a:ext>
            </a:extLst>
          </p:cNvPr>
          <p:cNvSpPr txBox="1"/>
          <p:nvPr/>
        </p:nvSpPr>
        <p:spPr>
          <a:xfrm>
            <a:off x="4763543" y="3198167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&gt; *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C9181-C7C9-4415-8A0B-5D61C2587932}"/>
              </a:ext>
            </a:extLst>
          </p:cNvPr>
          <p:cNvSpPr txBox="1"/>
          <p:nvPr/>
        </p:nvSpPr>
        <p:spPr>
          <a:xfrm>
            <a:off x="4763543" y="4505598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*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6731A-7F28-4EA8-95F5-D2621FB49DCA}"/>
              </a:ext>
            </a:extLst>
          </p:cNvPr>
          <p:cNvSpPr txBox="1"/>
          <p:nvPr/>
        </p:nvSpPr>
        <p:spPr>
          <a:xfrm>
            <a:off x="567060" y="1066939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class ‘child’ as an </a:t>
            </a:r>
            <a:r>
              <a:rPr lang="en-US" sz="2400" b="1" dirty="0"/>
              <a:t>immediate</a:t>
            </a:r>
            <a:r>
              <a:rPr lang="en-US" sz="2400" dirty="0"/>
              <a:t> descendant of ‘parent’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A91E-E1DE-4038-A394-E33EBF20599B}"/>
              </a:ext>
            </a:extLst>
          </p:cNvPr>
          <p:cNvSpPr txBox="1"/>
          <p:nvPr/>
        </p:nvSpPr>
        <p:spPr>
          <a:xfrm>
            <a:off x="567060" y="2392348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class ‘child’ as </a:t>
            </a:r>
            <a:r>
              <a:rPr lang="en-US" sz="2400" b="1" dirty="0"/>
              <a:t>any</a:t>
            </a:r>
            <a:r>
              <a:rPr lang="en-US" sz="2400" dirty="0"/>
              <a:t> descendant of ‘parent’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5F48D-7CFD-4426-A1C7-2C90962AF281}"/>
              </a:ext>
            </a:extLst>
          </p:cNvPr>
          <p:cNvSpPr txBox="1"/>
          <p:nvPr/>
        </p:nvSpPr>
        <p:spPr>
          <a:xfrm>
            <a:off x="567060" y="3851882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</a:t>
            </a:r>
            <a:r>
              <a:rPr lang="en-US" sz="2400" b="1" dirty="0"/>
              <a:t>any</a:t>
            </a:r>
            <a:r>
              <a:rPr lang="en-US" sz="2400" dirty="0"/>
              <a:t> </a:t>
            </a:r>
            <a:r>
              <a:rPr lang="en-US" sz="2400" b="1" dirty="0"/>
              <a:t>immediate </a:t>
            </a:r>
            <a:r>
              <a:rPr lang="en-US" sz="2400" dirty="0"/>
              <a:t>descendant of ‘parent’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0AA86-BB3B-43D6-8AF6-822DF7276F3C}"/>
              </a:ext>
            </a:extLst>
          </p:cNvPr>
          <p:cNvSpPr txBox="1"/>
          <p:nvPr/>
        </p:nvSpPr>
        <p:spPr>
          <a:xfrm>
            <a:off x="567060" y="5214228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</a:t>
            </a:r>
            <a:r>
              <a:rPr lang="en-US" sz="2400" b="1" dirty="0"/>
              <a:t>any</a:t>
            </a:r>
            <a:r>
              <a:rPr lang="en-US" sz="2400" dirty="0"/>
              <a:t> descendant of ‘parent’</a:t>
            </a:r>
          </a:p>
        </p:txBody>
      </p:sp>
    </p:spTree>
    <p:extLst>
      <p:ext uri="{BB962C8B-B14F-4D97-AF65-F5344CB8AC3E}">
        <p14:creationId xmlns:p14="http://schemas.microsoft.com/office/powerpoint/2010/main" val="25178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00187-A7A1-47E9-A71A-BFC82C13FDC6}"/>
              </a:ext>
            </a:extLst>
          </p:cNvPr>
          <p:cNvSpPr txBox="1"/>
          <p:nvPr/>
        </p:nvSpPr>
        <p:spPr>
          <a:xfrm>
            <a:off x="4763544" y="413224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+ .child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15F62-EEAE-49AB-B11F-ED51AE55D705}"/>
              </a:ext>
            </a:extLst>
          </p:cNvPr>
          <p:cNvSpPr txBox="1"/>
          <p:nvPr/>
        </p:nvSpPr>
        <p:spPr>
          <a:xfrm>
            <a:off x="4763544" y="1720655"/>
            <a:ext cx="219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.parent ~ .child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1B711-C2C8-4172-89DE-C8C9AC2710D2}"/>
              </a:ext>
            </a:extLst>
          </p:cNvPr>
          <p:cNvSpPr txBox="1"/>
          <p:nvPr/>
        </p:nvSpPr>
        <p:spPr>
          <a:xfrm>
            <a:off x="4763543" y="3198167"/>
            <a:ext cx="2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</a:t>
            </a:r>
            <a:r>
              <a:rPr lang="en-US" sz="2400" dirty="0" err="1">
                <a:solidFill>
                  <a:schemeClr val="accent4"/>
                </a:solidFill>
              </a:rPr>
              <a:t>parent:first-child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C9181-C7C9-4415-8A0B-5D61C2587932}"/>
              </a:ext>
            </a:extLst>
          </p:cNvPr>
          <p:cNvSpPr txBox="1"/>
          <p:nvPr/>
        </p:nvSpPr>
        <p:spPr>
          <a:xfrm>
            <a:off x="4763543" y="4505598"/>
            <a:ext cx="243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.</a:t>
            </a:r>
            <a:r>
              <a:rPr lang="en-US" sz="2400" dirty="0" err="1">
                <a:solidFill>
                  <a:schemeClr val="accent4"/>
                </a:solidFill>
              </a:rPr>
              <a:t>parent:last-child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6731A-7F28-4EA8-95F5-D2621FB49DCA}"/>
              </a:ext>
            </a:extLst>
          </p:cNvPr>
          <p:cNvSpPr txBox="1"/>
          <p:nvPr/>
        </p:nvSpPr>
        <p:spPr>
          <a:xfrm>
            <a:off x="567060" y="1066939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class ‘child’  </a:t>
            </a:r>
            <a:r>
              <a:rPr lang="en-US" sz="2400" b="1" dirty="0"/>
              <a:t>immediately after </a:t>
            </a:r>
            <a:r>
              <a:rPr lang="en-US" sz="2400" dirty="0"/>
              <a:t>(not inside) class ‘parent’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A91E-E1DE-4038-A394-E33EBF20599B}"/>
              </a:ext>
            </a:extLst>
          </p:cNvPr>
          <p:cNvSpPr txBox="1"/>
          <p:nvPr/>
        </p:nvSpPr>
        <p:spPr>
          <a:xfrm>
            <a:off x="567060" y="2392348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class ‘child’  </a:t>
            </a:r>
            <a:r>
              <a:rPr lang="en-US" sz="2400" b="1" dirty="0"/>
              <a:t>immediately before </a:t>
            </a:r>
            <a:r>
              <a:rPr lang="en-US" sz="2400" dirty="0"/>
              <a:t>(not inside) class ‘parent’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5F48D-7CFD-4426-A1C7-2C90962AF281}"/>
              </a:ext>
            </a:extLst>
          </p:cNvPr>
          <p:cNvSpPr txBox="1"/>
          <p:nvPr/>
        </p:nvSpPr>
        <p:spPr>
          <a:xfrm>
            <a:off x="567060" y="3851882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</a:t>
            </a:r>
            <a:r>
              <a:rPr lang="en-US" sz="2400" b="1" dirty="0"/>
              <a:t>first child </a:t>
            </a:r>
            <a:r>
              <a:rPr lang="en-US" sz="2400" dirty="0"/>
              <a:t>of ‘parent’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0AA86-BB3B-43D6-8AF6-822DF7276F3C}"/>
              </a:ext>
            </a:extLst>
          </p:cNvPr>
          <p:cNvSpPr txBox="1"/>
          <p:nvPr/>
        </p:nvSpPr>
        <p:spPr>
          <a:xfrm>
            <a:off x="567060" y="5214228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for </a:t>
            </a:r>
            <a:r>
              <a:rPr lang="en-US" sz="2400" b="1" dirty="0"/>
              <a:t>last child </a:t>
            </a:r>
            <a:r>
              <a:rPr lang="en-US" sz="2400" dirty="0"/>
              <a:t>of ‘parent’</a:t>
            </a:r>
          </a:p>
        </p:txBody>
      </p:sp>
    </p:spTree>
    <p:extLst>
      <p:ext uri="{BB962C8B-B14F-4D97-AF65-F5344CB8AC3E}">
        <p14:creationId xmlns:p14="http://schemas.microsoft.com/office/powerpoint/2010/main" val="332173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E27-DB71-4624-BCE5-60C35FE4F79D}"/>
              </a:ext>
            </a:extLst>
          </p:cNvPr>
          <p:cNvSpPr txBox="1"/>
          <p:nvPr/>
        </p:nvSpPr>
        <p:spPr>
          <a:xfrm>
            <a:off x="2143499" y="399315"/>
            <a:ext cx="95672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class=great-grandparent </a:t>
            </a:r>
            <a:r>
              <a:rPr lang="en-US" sz="2400" dirty="0"/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class=grandparent </a:t>
            </a:r>
            <a:r>
              <a:rPr lang="en-US" sz="2400" dirty="0"/>
              <a:t>&gt;</a:t>
            </a:r>
          </a:p>
          <a:p>
            <a:r>
              <a:rPr lang="en-US" sz="2400" dirty="0"/>
              <a:t>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class=parent </a:t>
            </a:r>
            <a:r>
              <a:rPr lang="en-US" sz="2400" dirty="0"/>
              <a:t>&gt;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rgbClr val="00B050"/>
                </a:solidFill>
              </a:rPr>
              <a:t>class=me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/>
              <a:t>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class=child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			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class=sibling </a:t>
            </a:r>
            <a:r>
              <a:rPr lang="en-US" sz="2400" dirty="0"/>
              <a:t>&gt;</a:t>
            </a:r>
          </a:p>
          <a:p>
            <a:r>
              <a:rPr lang="en-US" sz="2400" dirty="0"/>
              <a:t>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class=niece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 						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4"/>
                </a:solidFill>
              </a:rPr>
              <a:t>class=nephew </a:t>
            </a:r>
            <a:r>
              <a:rPr lang="en-US" sz="2400" dirty="0"/>
              <a:t>&gt; 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	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/>
              <a:t>	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7DD8A-8F43-498A-86F6-F64FA5181DD3}"/>
              </a:ext>
            </a:extLst>
          </p:cNvPr>
          <p:cNvSpPr txBox="1"/>
          <p:nvPr/>
        </p:nvSpPr>
        <p:spPr>
          <a:xfrm>
            <a:off x="1254077" y="5473102"/>
            <a:ext cx="968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many ways to select </a:t>
            </a:r>
            <a:r>
              <a:rPr lang="en-US" sz="2400" b="1" dirty="0"/>
              <a:t>‘me’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289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478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Interactive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53</cp:revision>
  <dcterms:created xsi:type="dcterms:W3CDTF">2018-12-16T14:37:10Z</dcterms:created>
  <dcterms:modified xsi:type="dcterms:W3CDTF">2018-12-18T21:31:10Z</dcterms:modified>
</cp:coreProperties>
</file>