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dadfar" initials="o" lastIdx="1" clrIdx="0">
    <p:extLst>
      <p:ext uri="{19B8F6BF-5375-455C-9EA6-DF929625EA0E}">
        <p15:presenceInfo xmlns:p15="http://schemas.microsoft.com/office/powerpoint/2012/main" userId="odadf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What Is </a:t>
            </a:r>
            <a:r>
              <a:rPr lang="en-US" sz="4400" dirty="0" err="1"/>
              <a:t>JQuery</a:t>
            </a:r>
            <a:r>
              <a:rPr lang="en-US" sz="44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Syntax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7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EF35C-EF00-4E0D-8D68-5925411CBE0F}"/>
              </a:ext>
            </a:extLst>
          </p:cNvPr>
          <p:cNvSpPr txBox="1"/>
          <p:nvPr/>
        </p:nvSpPr>
        <p:spPr>
          <a:xfrm>
            <a:off x="1377712" y="2797932"/>
            <a:ext cx="9643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 fast and lightweight JavaScript Library that allows for quick and easy HTML element selection, event handling, document traversal,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manipulation and animations. An essential part of every web-developer’s toolkit.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974F4-87DD-479A-AB32-998065FD04C3}"/>
              </a:ext>
            </a:extLst>
          </p:cNvPr>
          <p:cNvSpPr txBox="1"/>
          <p:nvPr/>
        </p:nvSpPr>
        <p:spPr>
          <a:xfrm>
            <a:off x="1387642" y="1859469"/>
            <a:ext cx="420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/ j • que • </a:t>
            </a:r>
            <a:r>
              <a:rPr lang="en-US" sz="3600" i="1" dirty="0" err="1"/>
              <a:t>ry</a:t>
            </a:r>
            <a:r>
              <a:rPr lang="en-US" sz="3600" i="1" dirty="0"/>
              <a:t> / (noun)</a:t>
            </a:r>
          </a:p>
        </p:txBody>
      </p:sp>
    </p:spTree>
    <p:extLst>
      <p:ext uri="{BB962C8B-B14F-4D97-AF65-F5344CB8AC3E}">
        <p14:creationId xmlns:p14="http://schemas.microsoft.com/office/powerpoint/2010/main" val="280164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(Locally)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2CDA8EB-AFE0-4712-9217-874418176A19}"/>
              </a:ext>
            </a:extLst>
          </p:cNvPr>
          <p:cNvSpPr/>
          <p:nvPr/>
        </p:nvSpPr>
        <p:spPr>
          <a:xfrm>
            <a:off x="4769162" y="2004577"/>
            <a:ext cx="265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https://jquery.com/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8060B-75DE-407C-9D52-2B2725B75977}"/>
              </a:ext>
            </a:extLst>
          </p:cNvPr>
          <p:cNvSpPr/>
          <p:nvPr/>
        </p:nvSpPr>
        <p:spPr>
          <a:xfrm>
            <a:off x="4420604" y="1389471"/>
            <a:ext cx="3350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Download </a:t>
            </a:r>
            <a:r>
              <a:rPr lang="en-US" sz="2400" b="1" dirty="0" err="1"/>
              <a:t>JQuery</a:t>
            </a:r>
            <a:r>
              <a:rPr lang="en-US" sz="2400" b="1" dirty="0"/>
              <a:t> library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2984716" y="2908464"/>
            <a:ext cx="6607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Include path to </a:t>
            </a:r>
            <a:r>
              <a:rPr lang="en-US" sz="2400" b="1" dirty="0" err="1"/>
              <a:t>JQuery</a:t>
            </a:r>
            <a:r>
              <a:rPr lang="en-US" sz="2400" b="1" dirty="0"/>
              <a:t> file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688926" y="3578712"/>
            <a:ext cx="881414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&lt; html &gt;</a:t>
            </a:r>
          </a:p>
          <a:p>
            <a:r>
              <a:rPr lang="en-US" sz="2400" dirty="0"/>
              <a:t>&lt; head &gt;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&lt;script </a:t>
            </a:r>
            <a:r>
              <a:rPr lang="en-US" sz="2400" dirty="0" err="1"/>
              <a:t>src</a:t>
            </a:r>
            <a:r>
              <a:rPr lang="en-US" sz="2400" dirty="0"/>
              <a:t>=“</a:t>
            </a:r>
            <a:r>
              <a:rPr lang="en-US" sz="2400" dirty="0">
                <a:solidFill>
                  <a:schemeClr val="accent2"/>
                </a:solidFill>
              </a:rPr>
              <a:t>/directory/of/</a:t>
            </a:r>
            <a:r>
              <a:rPr lang="en-US" sz="2400" dirty="0" err="1">
                <a:solidFill>
                  <a:schemeClr val="accent2"/>
                </a:solidFill>
              </a:rPr>
              <a:t>jquery</a:t>
            </a:r>
            <a:r>
              <a:rPr lang="en-US" sz="2400" dirty="0">
                <a:solidFill>
                  <a:schemeClr val="accent2"/>
                </a:solidFill>
              </a:rPr>
              <a:t>/file/jquery.min.js</a:t>
            </a:r>
            <a:r>
              <a:rPr lang="en-US" sz="2400" dirty="0"/>
              <a:t>"&gt;&lt;/script&gt;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&lt;/ head &gt;</a:t>
            </a:r>
          </a:p>
        </p:txBody>
      </p:sp>
    </p:spTree>
    <p:extLst>
      <p:ext uri="{BB962C8B-B14F-4D97-AF65-F5344CB8AC3E}">
        <p14:creationId xmlns:p14="http://schemas.microsoft.com/office/powerpoint/2010/main" val="398076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r>
              <a:rPr lang="en-US" sz="3600" dirty="0"/>
              <a:t> (Online)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2096794" y="2032780"/>
            <a:ext cx="7998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Include path to </a:t>
            </a:r>
            <a:r>
              <a:rPr lang="en-US" sz="2400" b="1" dirty="0" err="1"/>
              <a:t>JQuery</a:t>
            </a:r>
            <a:r>
              <a:rPr lang="en-US" sz="2400" b="1" dirty="0"/>
              <a:t> Online Library in all HTML file 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3A4F1-2ABC-4B0F-863F-590A1056A908}"/>
              </a:ext>
            </a:extLst>
          </p:cNvPr>
          <p:cNvSpPr/>
          <p:nvPr/>
        </p:nvSpPr>
        <p:spPr>
          <a:xfrm>
            <a:off x="141122" y="2703028"/>
            <a:ext cx="1205381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&lt; html &gt;</a:t>
            </a:r>
          </a:p>
          <a:p>
            <a:r>
              <a:rPr lang="en-US" sz="2400" dirty="0"/>
              <a:t>&lt; head &gt;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	&lt;script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2400" dirty="0">
                <a:solidFill>
                  <a:schemeClr val="accent2"/>
                </a:solidFill>
              </a:rPr>
              <a:t>https://ajax.googleapis.com/ajax/libs/</a:t>
            </a:r>
            <a:r>
              <a:rPr lang="en-US" sz="2400" dirty="0" err="1">
                <a:solidFill>
                  <a:schemeClr val="accent2"/>
                </a:solidFill>
              </a:rPr>
              <a:t>jquery</a:t>
            </a:r>
            <a:r>
              <a:rPr lang="en-US" sz="2400" dirty="0">
                <a:solidFill>
                  <a:schemeClr val="accent2"/>
                </a:solidFill>
              </a:rPr>
              <a:t>/3.2.1/jquery.min.js</a:t>
            </a:r>
            <a:r>
              <a:rPr lang="en-US" sz="2400" dirty="0"/>
              <a:t>"&gt;&lt;/script&gt;</a:t>
            </a:r>
          </a:p>
          <a:p>
            <a:r>
              <a:rPr lang="en-US" sz="2400" dirty="0"/>
              <a:t>	…</a:t>
            </a:r>
          </a:p>
          <a:p>
            <a:r>
              <a:rPr lang="en-US" sz="2400" dirty="0"/>
              <a:t>&lt;/ head &gt;</a:t>
            </a:r>
          </a:p>
        </p:txBody>
      </p:sp>
    </p:spTree>
    <p:extLst>
      <p:ext uri="{BB962C8B-B14F-4D97-AF65-F5344CB8AC3E}">
        <p14:creationId xmlns:p14="http://schemas.microsoft.com/office/powerpoint/2010/main" val="146458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1262759"/>
            <a:ext cx="1202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Locally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143822" y="2008717"/>
            <a:ext cx="6301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Does not require an internet connection to work.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CB982-299B-4D2E-A70A-84D5B61A7453}"/>
              </a:ext>
            </a:extLst>
          </p:cNvPr>
          <p:cNvSpPr/>
          <p:nvPr/>
        </p:nvSpPr>
        <p:spPr>
          <a:xfrm>
            <a:off x="2143822" y="2647949"/>
            <a:ext cx="85510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Takes up additional space and may require additional loading times</a:t>
            </a:r>
          </a:p>
          <a:p>
            <a:r>
              <a:rPr lang="en-US" sz="2400" dirty="0"/>
              <a:t>If uploaded to a slow server when deployed.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9F882-EDA8-456F-AA7D-04D72C7A0B0F}"/>
              </a:ext>
            </a:extLst>
          </p:cNvPr>
          <p:cNvSpPr/>
          <p:nvPr/>
        </p:nvSpPr>
        <p:spPr>
          <a:xfrm>
            <a:off x="1808313" y="1957072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83BD8-23E3-42A3-BAD7-5CCB3B820076}"/>
              </a:ext>
            </a:extLst>
          </p:cNvPr>
          <p:cNvSpPr/>
          <p:nvPr/>
        </p:nvSpPr>
        <p:spPr>
          <a:xfrm>
            <a:off x="1845983" y="2592814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C1CBA-3C00-46B3-A88D-A77304691C0D}"/>
              </a:ext>
            </a:extLst>
          </p:cNvPr>
          <p:cNvSpPr/>
          <p:nvPr/>
        </p:nvSpPr>
        <p:spPr>
          <a:xfrm>
            <a:off x="941762" y="3652650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Online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535722-479C-4CBE-A74C-AE06A69108E9}"/>
              </a:ext>
            </a:extLst>
          </p:cNvPr>
          <p:cNvSpPr/>
          <p:nvPr/>
        </p:nvSpPr>
        <p:spPr>
          <a:xfrm>
            <a:off x="2143822" y="4398608"/>
            <a:ext cx="4465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Faster loading, less space required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0533B6-23A9-432A-AC0E-9C3A29D165FA}"/>
              </a:ext>
            </a:extLst>
          </p:cNvPr>
          <p:cNvSpPr/>
          <p:nvPr/>
        </p:nvSpPr>
        <p:spPr>
          <a:xfrm>
            <a:off x="2143822" y="5037840"/>
            <a:ext cx="95175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Cannot be used without an internet connection. If this version goes offline,</a:t>
            </a:r>
          </a:p>
          <a:p>
            <a:r>
              <a:rPr lang="en-US" sz="2400" dirty="0"/>
              <a:t>then so does your site.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6869-BBB3-45CE-8AC4-24F7DB1F60E4}"/>
              </a:ext>
            </a:extLst>
          </p:cNvPr>
          <p:cNvSpPr/>
          <p:nvPr/>
        </p:nvSpPr>
        <p:spPr>
          <a:xfrm>
            <a:off x="1808313" y="4346963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96B784-2BCB-481D-80F4-58E6C726B97D}"/>
              </a:ext>
            </a:extLst>
          </p:cNvPr>
          <p:cNvSpPr/>
          <p:nvPr/>
        </p:nvSpPr>
        <p:spPr>
          <a:xfrm>
            <a:off x="1845983" y="4982705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2449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Installing </a:t>
            </a:r>
            <a:r>
              <a:rPr lang="en-US" sz="3600" dirty="0" err="1"/>
              <a:t>JQuery</a:t>
            </a:r>
            <a:endParaRPr lang="en-US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72076-0F90-4B7C-892A-183045A4CB75}"/>
              </a:ext>
            </a:extLst>
          </p:cNvPr>
          <p:cNvSpPr/>
          <p:nvPr/>
        </p:nvSpPr>
        <p:spPr>
          <a:xfrm>
            <a:off x="941762" y="2082877"/>
            <a:ext cx="2968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143822" y="2828835"/>
            <a:ext cx="9294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Online version by default, but always have a local copy installed in case of internet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deploying site, switch to local version.</a:t>
            </a:r>
          </a:p>
        </p:txBody>
      </p:sp>
    </p:spTree>
    <p:extLst>
      <p:ext uri="{BB962C8B-B14F-4D97-AF65-F5344CB8AC3E}">
        <p14:creationId xmlns:p14="http://schemas.microsoft.com/office/powerpoint/2010/main" val="272315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What Is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</a:t>
            </a:r>
            <a:r>
              <a:rPr lang="en-US" sz="4400" dirty="0" err="1"/>
              <a:t>JQuery</a:t>
            </a:r>
            <a:r>
              <a:rPr lang="en-US" sz="4400" dirty="0"/>
              <a:t> Syntax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7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346807" y="2552569"/>
            <a:ext cx="76294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$(document).ready(function() 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“class/ID”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event</a:t>
            </a:r>
            <a:r>
              <a:rPr lang="en-US" sz="2400" dirty="0"/>
              <a:t>( </a:t>
            </a:r>
            <a:r>
              <a:rPr lang="en-US" sz="2400" dirty="0" err="1">
                <a:solidFill>
                  <a:schemeClr val="accent5"/>
                </a:solidFill>
              </a:rPr>
              <a:t>function_to_handle_event</a:t>
            </a:r>
            <a:r>
              <a:rPr lang="en-US" sz="2400" dirty="0">
                <a:solidFill>
                  <a:schemeClr val="accent5"/>
                </a:solidFill>
              </a:rPr>
              <a:t>() {} </a:t>
            </a:r>
            <a:r>
              <a:rPr lang="en-US" sz="2400" dirty="0"/>
              <a:t>);</a:t>
            </a:r>
          </a:p>
          <a:p>
            <a:r>
              <a:rPr lang="en-US" sz="2400" dirty="0"/>
              <a:t>});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E452D-CD7C-4485-A316-32DBA59E88F4}"/>
              </a:ext>
            </a:extLst>
          </p:cNvPr>
          <p:cNvSpPr/>
          <p:nvPr/>
        </p:nvSpPr>
        <p:spPr>
          <a:xfrm>
            <a:off x="1225580" y="4749237"/>
            <a:ext cx="101258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It is important to add everything within a document-ready function so the HTML</a:t>
            </a:r>
          </a:p>
          <a:p>
            <a:r>
              <a:rPr lang="en-US" sz="2400" dirty="0"/>
              <a:t>can load before the JavaScript.</a:t>
            </a:r>
          </a:p>
        </p:txBody>
      </p:sp>
    </p:spTree>
    <p:extLst>
      <p:ext uri="{BB962C8B-B14F-4D97-AF65-F5344CB8AC3E}">
        <p14:creationId xmlns:p14="http://schemas.microsoft.com/office/powerpoint/2010/main" val="276362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6096000" y="2362921"/>
            <a:ext cx="5538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var click  = 0;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 click++ } </a:t>
            </a:r>
            <a:r>
              <a:rPr lang="en-US" sz="2400" dirty="0"/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59267-C679-44BF-A28A-ECAD181AB9BA}"/>
              </a:ext>
            </a:extLst>
          </p:cNvPr>
          <p:cNvSpPr/>
          <p:nvPr/>
        </p:nvSpPr>
        <p:spPr>
          <a:xfrm>
            <a:off x="1302147" y="2362921"/>
            <a:ext cx="3953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>
                <a:solidFill>
                  <a:srgbClr val="FF0000"/>
                </a:solidFill>
              </a:rPr>
              <a:t> div </a:t>
            </a:r>
            <a:r>
              <a:rPr lang="en-US" sz="2400" dirty="0">
                <a:solidFill>
                  <a:schemeClr val="accent4"/>
                </a:solidFill>
              </a:rPr>
              <a:t>class=cool-class </a:t>
            </a:r>
            <a:r>
              <a:rPr lang="en-US" sz="2400" dirty="0"/>
              <a:t>&gt;&lt;/ </a:t>
            </a:r>
            <a:r>
              <a:rPr lang="en-US" sz="2400" dirty="0">
                <a:solidFill>
                  <a:srgbClr val="FF0000"/>
                </a:solidFill>
              </a:rPr>
              <a:t>div </a:t>
            </a:r>
            <a:r>
              <a:rPr lang="en-US" sz="2400" dirty="0"/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14BF04-33CB-4313-ACD0-A44363C28000}"/>
              </a:ext>
            </a:extLst>
          </p:cNvPr>
          <p:cNvSpPr/>
          <p:nvPr/>
        </p:nvSpPr>
        <p:spPr>
          <a:xfrm>
            <a:off x="2518121" y="1593527"/>
            <a:ext cx="1522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index.html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8A843-2A5F-4F69-BEDF-AC37813DE680}"/>
              </a:ext>
            </a:extLst>
          </p:cNvPr>
          <p:cNvSpPr/>
          <p:nvPr/>
        </p:nvSpPr>
        <p:spPr>
          <a:xfrm>
            <a:off x="7333828" y="1505894"/>
            <a:ext cx="1933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interactions.js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B1F8F-8BDC-4FCD-9597-0E9AB902F4B6}"/>
              </a:ext>
            </a:extLst>
          </p:cNvPr>
          <p:cNvSpPr/>
          <p:nvPr/>
        </p:nvSpPr>
        <p:spPr>
          <a:xfrm>
            <a:off x="3073282" y="4495079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Counts the number of times the div is clicked</a:t>
            </a:r>
          </a:p>
        </p:txBody>
      </p:sp>
    </p:spTree>
    <p:extLst>
      <p:ext uri="{BB962C8B-B14F-4D97-AF65-F5344CB8AC3E}">
        <p14:creationId xmlns:p14="http://schemas.microsoft.com/office/powerpoint/2010/main" val="88100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5903495" y="2598003"/>
            <a:ext cx="5835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“green”); } </a:t>
            </a:r>
            <a:r>
              <a:rPr lang="en-US" sz="2400" dirty="0"/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C33EA-0268-4947-A3AE-FE38B1656A81}"/>
              </a:ext>
            </a:extLst>
          </p:cNvPr>
          <p:cNvSpPr/>
          <p:nvPr/>
        </p:nvSpPr>
        <p:spPr>
          <a:xfrm>
            <a:off x="4077851" y="5117059"/>
            <a:ext cx="403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Are these the same operation?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566EF-AFFF-4B78-8747-FACA4829BA50}"/>
              </a:ext>
            </a:extLst>
          </p:cNvPr>
          <p:cNvSpPr/>
          <p:nvPr/>
        </p:nvSpPr>
        <p:spPr>
          <a:xfrm>
            <a:off x="1573477" y="2572669"/>
            <a:ext cx="35307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.</a:t>
            </a:r>
            <a:r>
              <a:rPr lang="en-US" sz="2400" dirty="0" err="1">
                <a:solidFill>
                  <a:srgbClr val="FFC000"/>
                </a:solidFill>
              </a:rPr>
              <a:t>cool-class:acive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>
                <a:solidFill>
                  <a:schemeClr val="accent1"/>
                </a:solidFill>
              </a:rPr>
              <a:t>background: green;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A7C9D3-43E5-41A0-A9F9-E015DA591024}"/>
              </a:ext>
            </a:extLst>
          </p:cNvPr>
          <p:cNvSpPr/>
          <p:nvPr/>
        </p:nvSpPr>
        <p:spPr>
          <a:xfrm>
            <a:off x="7897599" y="1993098"/>
            <a:ext cx="1933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interactions.js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82AE5F-C790-4618-82F4-B3AD4F70DDB8}"/>
              </a:ext>
            </a:extLst>
          </p:cNvPr>
          <p:cNvSpPr/>
          <p:nvPr/>
        </p:nvSpPr>
        <p:spPr>
          <a:xfrm>
            <a:off x="2694250" y="1993098"/>
            <a:ext cx="121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911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What Is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Syntax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Useful Applications of </a:t>
            </a:r>
            <a:r>
              <a:rPr lang="en-US" sz="4400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682116" y="2288625"/>
            <a:ext cx="682776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var clicks = 0;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if(clicks &gt; 10)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else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 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“green”); } </a:t>
            </a:r>
            <a:r>
              <a:rPr lang="en-US" sz="2400" dirty="0"/>
              <a:t>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B1F8F-8BDC-4FCD-9597-0E9AB902F4B6}"/>
              </a:ext>
            </a:extLst>
          </p:cNvPr>
          <p:cNvSpPr/>
          <p:nvPr/>
        </p:nvSpPr>
        <p:spPr>
          <a:xfrm>
            <a:off x="2401976" y="1522387"/>
            <a:ext cx="7388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Can also use JavaScript to redirect the flow of interactions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C33EA-0268-4947-A3AE-FE38B1656A81}"/>
              </a:ext>
            </a:extLst>
          </p:cNvPr>
          <p:cNvSpPr/>
          <p:nvPr/>
        </p:nvSpPr>
        <p:spPr>
          <a:xfrm>
            <a:off x="4798849" y="5621971"/>
            <a:ext cx="2594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What does this do?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23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682116" y="1635401"/>
            <a:ext cx="682776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var clicks = 0;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if(clicks % 2 == 0)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else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 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“green”); } </a:t>
            </a:r>
            <a:r>
              <a:rPr lang="en-US" sz="2400" dirty="0"/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C33EA-0268-4947-A3AE-FE38B1656A81}"/>
              </a:ext>
            </a:extLst>
          </p:cNvPr>
          <p:cNvSpPr/>
          <p:nvPr/>
        </p:nvSpPr>
        <p:spPr>
          <a:xfrm>
            <a:off x="4798849" y="4968747"/>
            <a:ext cx="2594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317418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682116" y="1635401"/>
            <a:ext cx="682776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var clicks = 0;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if(clicks % 2 == 0)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else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 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“green”); } </a:t>
            </a:r>
            <a:r>
              <a:rPr lang="en-US" sz="2400" dirty="0"/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C33EA-0268-4947-A3AE-FE38B1656A81}"/>
              </a:ext>
            </a:extLst>
          </p:cNvPr>
          <p:cNvSpPr/>
          <p:nvPr/>
        </p:nvSpPr>
        <p:spPr>
          <a:xfrm>
            <a:off x="4798849" y="4968747"/>
            <a:ext cx="2594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What does this do?</a:t>
            </a:r>
          </a:p>
        </p:txBody>
      </p:sp>
    </p:spTree>
    <p:extLst>
      <p:ext uri="{BB962C8B-B14F-4D97-AF65-F5344CB8AC3E}">
        <p14:creationId xmlns:p14="http://schemas.microsoft.com/office/powerpoint/2010/main" val="2639263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2682116" y="771170"/>
            <a:ext cx="6262227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var clicks = 0;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clicks++;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if(clicks % 2 == 0)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“red”);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(“color”, “green”);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 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(“font-size”, “35px”); }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else{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(“background”, “blue”); 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(“color”, “white”);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	 $(this).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(“font-size”, “15px”); }</a:t>
            </a:r>
          </a:p>
          <a:p>
            <a:r>
              <a:rPr lang="en-US" sz="2400" dirty="0"/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C33EA-0268-4947-A3AE-FE38B1656A81}"/>
              </a:ext>
            </a:extLst>
          </p:cNvPr>
          <p:cNvSpPr/>
          <p:nvPr/>
        </p:nvSpPr>
        <p:spPr>
          <a:xfrm>
            <a:off x="4418040" y="5747790"/>
            <a:ext cx="3355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This seems like a lot…</a:t>
            </a:r>
          </a:p>
          <a:p>
            <a:r>
              <a:rPr lang="en-US" sz="2400" dirty="0"/>
              <a:t>Can we do it in less lines?</a:t>
            </a:r>
          </a:p>
        </p:txBody>
      </p:sp>
    </p:spTree>
    <p:extLst>
      <p:ext uri="{BB962C8B-B14F-4D97-AF65-F5344CB8AC3E}">
        <p14:creationId xmlns:p14="http://schemas.microsoft.com/office/powerpoint/2010/main" val="75669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637547" y="127524"/>
            <a:ext cx="4916906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/>
              <a:t>Jquery</a:t>
            </a:r>
            <a:r>
              <a:rPr lang="en-US" sz="3600" dirty="0"/>
              <a:t> Syntax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90F5-EA92-485B-AECD-0B73F22B2AED}"/>
              </a:ext>
            </a:extLst>
          </p:cNvPr>
          <p:cNvSpPr/>
          <p:nvPr/>
        </p:nvSpPr>
        <p:spPr>
          <a:xfrm>
            <a:off x="5727032" y="2182131"/>
            <a:ext cx="577780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C000"/>
                </a:solidFill>
              </a:rPr>
              <a:t>“.cool-class”</a:t>
            </a:r>
            <a:r>
              <a:rPr lang="en-US" sz="2400" dirty="0"/>
              <a:t>).</a:t>
            </a:r>
            <a:r>
              <a:rPr lang="en-US" sz="2400" dirty="0">
                <a:solidFill>
                  <a:srgbClr val="00B050"/>
                </a:solidFill>
              </a:rPr>
              <a:t>click</a:t>
            </a:r>
            <a:r>
              <a:rPr lang="en-US" sz="2400" dirty="0"/>
              <a:t>( </a:t>
            </a:r>
            <a:r>
              <a:rPr lang="en-US" sz="2400" dirty="0">
                <a:solidFill>
                  <a:schemeClr val="accent5"/>
                </a:solidFill>
              </a:rPr>
              <a:t>function() {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if(  $(this).</a:t>
            </a:r>
            <a:r>
              <a:rPr lang="en-US" sz="2400" dirty="0" err="1">
                <a:solidFill>
                  <a:schemeClr val="accent5"/>
                </a:solidFill>
              </a:rPr>
              <a:t>hasClass</a:t>
            </a:r>
            <a:r>
              <a:rPr lang="en-US" sz="2400" dirty="0">
                <a:solidFill>
                  <a:schemeClr val="accent5"/>
                </a:solidFill>
              </a:rPr>
              <a:t>("cooler")  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           		$(this).</a:t>
            </a:r>
            <a:r>
              <a:rPr lang="en-US" sz="2400" dirty="0" err="1">
                <a:solidFill>
                  <a:schemeClr val="accent5"/>
                </a:solidFill>
              </a:rPr>
              <a:t>removeClass</a:t>
            </a:r>
            <a:r>
              <a:rPr lang="en-US" sz="2400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       	else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           		$(this).</a:t>
            </a:r>
            <a:r>
              <a:rPr lang="en-US" sz="2400" dirty="0" err="1">
                <a:solidFill>
                  <a:schemeClr val="accent5"/>
                </a:solidFill>
              </a:rPr>
              <a:t>addClass</a:t>
            </a:r>
            <a:r>
              <a:rPr lang="en-US" sz="2400" dirty="0">
                <a:solidFill>
                  <a:schemeClr val="accent5"/>
                </a:solidFill>
              </a:rPr>
              <a:t>("cooler");</a:t>
            </a:r>
          </a:p>
          <a:p>
            <a:r>
              <a:rPr lang="en-US" sz="2400" dirty="0"/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C33EA-0268-4947-A3AE-FE38B1656A81}"/>
              </a:ext>
            </a:extLst>
          </p:cNvPr>
          <p:cNvSpPr/>
          <p:nvPr/>
        </p:nvSpPr>
        <p:spPr>
          <a:xfrm>
            <a:off x="7419766" y="1342731"/>
            <a:ext cx="1940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interactions.js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B8D4F-FCE2-44D3-BAA3-B291C39DE0F7}"/>
              </a:ext>
            </a:extLst>
          </p:cNvPr>
          <p:cNvSpPr/>
          <p:nvPr/>
        </p:nvSpPr>
        <p:spPr>
          <a:xfrm>
            <a:off x="1472664" y="1854107"/>
            <a:ext cx="336169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.cool-class </a:t>
            </a:r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background: blue;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color: white;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font-family: 15px;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C000"/>
                </a:solidFill>
              </a:rPr>
              <a:t>.cooler </a:t>
            </a:r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background: red;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color: green;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	font-family: 35px;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81BFA-5BAF-4C05-A690-2EE9BC15ADE1}"/>
              </a:ext>
            </a:extLst>
          </p:cNvPr>
          <p:cNvSpPr/>
          <p:nvPr/>
        </p:nvSpPr>
        <p:spPr>
          <a:xfrm>
            <a:off x="2648858" y="1342731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2738009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177021"/>
            <a:ext cx="997626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JavaScript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What Is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strike="sngStrike" dirty="0" err="1">
                <a:solidFill>
                  <a:schemeClr val="bg1">
                    <a:lumMod val="65000"/>
                  </a:schemeClr>
                </a:solidFill>
              </a:rPr>
              <a:t>JQuery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Syntax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Useful Applications of </a:t>
            </a:r>
            <a:r>
              <a:rPr lang="en-US" sz="4400" dirty="0" err="1"/>
              <a:t>JQuery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5215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821C9-A5BB-4006-861A-497EECF893B9}"/>
              </a:ext>
            </a:extLst>
          </p:cNvPr>
          <p:cNvSpPr txBox="1"/>
          <p:nvPr/>
        </p:nvSpPr>
        <p:spPr>
          <a:xfrm>
            <a:off x="866273" y="1749469"/>
            <a:ext cx="726707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search for HTML 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Adds listeners to classes/IDs to listen for changes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event handlers (different from CSS handlers)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 animation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Text/JSON parsing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053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E96AE-E09B-40E0-8966-5104069C1F43}"/>
              </a:ext>
            </a:extLst>
          </p:cNvPr>
          <p:cNvSpPr txBox="1"/>
          <p:nvPr/>
        </p:nvSpPr>
        <p:spPr>
          <a:xfrm>
            <a:off x="4389791" y="3105834"/>
            <a:ext cx="341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Swan Dive Demo</a:t>
            </a:r>
          </a:p>
        </p:txBody>
      </p:sp>
      <p:pic>
        <p:nvPicPr>
          <p:cNvPr id="4098" name="Picture 2" descr="Image result for swan dive">
            <a:extLst>
              <a:ext uri="{FF2B5EF4-FFF2-40B4-BE49-F238E27FC236}">
                <a16:creationId xmlns:a16="http://schemas.microsoft.com/office/drawing/2014/main" id="{B31DE74A-80D7-428F-9010-33002FF8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059" y="3611341"/>
            <a:ext cx="3412418" cy="265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1C0CDE-109A-4537-9ABF-FAE10EE9BC61}"/>
              </a:ext>
            </a:extLst>
          </p:cNvPr>
          <p:cNvSpPr txBox="1"/>
          <p:nvPr/>
        </p:nvSpPr>
        <p:spPr>
          <a:xfrm>
            <a:off x="2885324" y="2146502"/>
            <a:ext cx="6421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var a</a:t>
            </a:r>
            <a:r>
              <a:rPr lang="en-US" sz="2400" dirty="0"/>
              <a:t>;                                                // variable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var b  </a:t>
            </a:r>
            <a:r>
              <a:rPr lang="en-US" sz="2400" dirty="0"/>
              <a:t>=  </a:t>
            </a:r>
            <a:r>
              <a:rPr lang="en-US" sz="2400" dirty="0">
                <a:solidFill>
                  <a:srgbClr val="FFC000"/>
                </a:solidFill>
              </a:rPr>
              <a:t>"</a:t>
            </a:r>
            <a:r>
              <a:rPr lang="en-US" sz="2400" dirty="0" err="1">
                <a:solidFill>
                  <a:srgbClr val="FFC000"/>
                </a:solidFill>
              </a:rPr>
              <a:t>init</a:t>
            </a:r>
            <a:r>
              <a:rPr lang="en-US" sz="2400" dirty="0">
                <a:solidFill>
                  <a:srgbClr val="FFC000"/>
                </a:solidFill>
              </a:rPr>
              <a:t>"</a:t>
            </a:r>
            <a:r>
              <a:rPr lang="en-US" sz="2400" dirty="0"/>
              <a:t>;                                 // string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var c  </a:t>
            </a:r>
            <a:r>
              <a:rPr lang="en-US" sz="2400" dirty="0"/>
              <a:t>=  </a:t>
            </a:r>
            <a:r>
              <a:rPr lang="en-US" sz="2400" dirty="0">
                <a:solidFill>
                  <a:srgbClr val="FFC000"/>
                </a:solidFill>
              </a:rPr>
              <a:t>"Hi" + " " + "Joe"</a:t>
            </a:r>
            <a:r>
              <a:rPr lang="en-US" sz="2400" dirty="0"/>
              <a:t>;             // = "Hi Joe"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var d  </a:t>
            </a:r>
            <a:r>
              <a:rPr lang="en-US" sz="2400" dirty="0"/>
              <a:t>=  </a:t>
            </a:r>
            <a:r>
              <a:rPr lang="en-US" sz="2400" dirty="0">
                <a:solidFill>
                  <a:schemeClr val="accent1"/>
                </a:solidFill>
              </a:rPr>
              <a:t>1 + 2 + "3"</a:t>
            </a:r>
            <a:r>
              <a:rPr lang="en-US" sz="2400" dirty="0"/>
              <a:t>;                        // = "33"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var e  </a:t>
            </a:r>
            <a:r>
              <a:rPr lang="en-US" sz="2400" dirty="0"/>
              <a:t>=  </a:t>
            </a:r>
            <a:r>
              <a:rPr lang="en-US" sz="2400" dirty="0">
                <a:solidFill>
                  <a:schemeClr val="accent1"/>
                </a:solidFill>
              </a:rPr>
              <a:t>[2,3,5,8]</a:t>
            </a:r>
            <a:r>
              <a:rPr lang="en-US" sz="2400" dirty="0"/>
              <a:t>;                           // array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var f   </a:t>
            </a:r>
            <a:r>
              <a:rPr lang="en-US" sz="2400" dirty="0"/>
              <a:t>=  </a:t>
            </a:r>
            <a:r>
              <a:rPr lang="en-US" sz="2400" dirty="0">
                <a:solidFill>
                  <a:schemeClr val="accent6"/>
                </a:solidFill>
              </a:rPr>
              <a:t>false</a:t>
            </a:r>
            <a:r>
              <a:rPr lang="en-US" sz="2400" dirty="0"/>
              <a:t>;                                  // </a:t>
            </a:r>
            <a:r>
              <a:rPr lang="en-US" sz="2400" dirty="0" err="1"/>
              <a:t>boolean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54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src</a:t>
            </a:r>
            <a:r>
              <a:rPr lang="en-US" dirty="0"/>
              <a:t>=https://htmlcheatsheet.com/js/</a:t>
            </a:r>
          </a:p>
        </p:txBody>
      </p:sp>
    </p:spTree>
    <p:extLst>
      <p:ext uri="{BB962C8B-B14F-4D97-AF65-F5344CB8AC3E}">
        <p14:creationId xmlns:p14="http://schemas.microsoft.com/office/powerpoint/2010/main" val="196221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Variable Declarations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1C0CDE-109A-4537-9ABF-FAE10EE9BC61}"/>
              </a:ext>
            </a:extLst>
          </p:cNvPr>
          <p:cNvSpPr txBox="1"/>
          <p:nvPr/>
        </p:nvSpPr>
        <p:spPr>
          <a:xfrm>
            <a:off x="3826041" y="2426077"/>
            <a:ext cx="453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var a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C000"/>
                </a:solidFill>
              </a:rPr>
              <a:t>“Look I’m a string!”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accent1"/>
                </a:solidFill>
              </a:rPr>
              <a:t>5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C000"/>
                </a:solidFill>
              </a:rPr>
              <a:t>“Nope, back to a string again”</a:t>
            </a:r>
            <a:r>
              <a:rPr lang="en-US" sz="2400" dirty="0"/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54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src</a:t>
            </a:r>
            <a:r>
              <a:rPr lang="en-US" dirty="0"/>
              <a:t>=https://htmlcheatsheet.com/js/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2300120" y="1481561"/>
            <a:ext cx="767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Variables are not bounded to types upon declaration. </a:t>
            </a:r>
          </a:p>
        </p:txBody>
      </p:sp>
    </p:spTree>
    <p:extLst>
      <p:ext uri="{BB962C8B-B14F-4D97-AF65-F5344CB8AC3E}">
        <p14:creationId xmlns:p14="http://schemas.microsoft.com/office/powerpoint/2010/main" val="103396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Loops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54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src</a:t>
            </a:r>
            <a:r>
              <a:rPr lang="en-US" dirty="0"/>
              <a:t>=https://htmlcheatsheet.com/js/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1732547" y="2090172"/>
            <a:ext cx="3510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dirty="0"/>
              <a:t>var sum = 0;</a:t>
            </a:r>
          </a:p>
          <a:p>
            <a:r>
              <a:rPr lang="nn-NO" sz="2400" dirty="0"/>
              <a:t>for (</a:t>
            </a:r>
            <a:r>
              <a:rPr lang="nn-NO" sz="2400" dirty="0">
                <a:solidFill>
                  <a:schemeClr val="accent1"/>
                </a:solidFill>
              </a:rPr>
              <a:t>var i = 0</a:t>
            </a:r>
            <a:r>
              <a:rPr lang="nn-NO" sz="2400" dirty="0"/>
              <a:t>; </a:t>
            </a:r>
            <a:r>
              <a:rPr lang="nn-NO" sz="2400" dirty="0">
                <a:solidFill>
                  <a:srgbClr val="FFC000"/>
                </a:solidFill>
              </a:rPr>
              <a:t>i &lt; 100</a:t>
            </a:r>
            <a:r>
              <a:rPr lang="nn-NO" sz="2400" dirty="0"/>
              <a:t>; </a:t>
            </a:r>
            <a:r>
              <a:rPr lang="nn-NO" sz="2400" dirty="0">
                <a:solidFill>
                  <a:schemeClr val="accent6"/>
                </a:solidFill>
              </a:rPr>
              <a:t>i++</a:t>
            </a:r>
            <a:r>
              <a:rPr lang="nn-NO" sz="2400" dirty="0"/>
              <a:t>) {</a:t>
            </a:r>
          </a:p>
          <a:p>
            <a:r>
              <a:rPr lang="nn-NO" sz="2400" dirty="0"/>
              <a:t>	sum += i;</a:t>
            </a:r>
          </a:p>
          <a:p>
            <a:r>
              <a:rPr lang="nn-NO" sz="2400" dirty="0"/>
              <a:t>}</a:t>
            </a:r>
          </a:p>
          <a:p>
            <a:r>
              <a:rPr lang="nn-NO" sz="2400" dirty="0"/>
              <a:t>console.log(sum)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5BCA7-48E1-4AFB-ABDA-EF59DA0F4339}"/>
              </a:ext>
            </a:extLst>
          </p:cNvPr>
          <p:cNvSpPr txBox="1"/>
          <p:nvPr/>
        </p:nvSpPr>
        <p:spPr>
          <a:xfrm>
            <a:off x="7205954" y="2090172"/>
            <a:ext cx="32534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dirty="0"/>
              <a:t>var sum = 0;</a:t>
            </a:r>
          </a:p>
          <a:p>
            <a:r>
              <a:rPr lang="nn-NO" sz="2400" dirty="0">
                <a:solidFill>
                  <a:schemeClr val="accent1"/>
                </a:solidFill>
              </a:rPr>
              <a:t>var i = 0</a:t>
            </a:r>
            <a:r>
              <a:rPr lang="nn-NO" sz="2400" dirty="0"/>
              <a:t>;</a:t>
            </a:r>
          </a:p>
          <a:p>
            <a:r>
              <a:rPr lang="nn-NO" sz="2400" dirty="0"/>
              <a:t>while (</a:t>
            </a:r>
            <a:r>
              <a:rPr lang="nn-NO" sz="2400" dirty="0">
                <a:solidFill>
                  <a:srgbClr val="FFC000"/>
                </a:solidFill>
              </a:rPr>
              <a:t>i &lt; 100</a:t>
            </a:r>
            <a:r>
              <a:rPr lang="nn-NO" sz="2400" dirty="0"/>
              <a:t>) {</a:t>
            </a:r>
          </a:p>
          <a:p>
            <a:r>
              <a:rPr lang="nn-NO" sz="2400" dirty="0"/>
              <a:t>	sum += i;</a:t>
            </a:r>
          </a:p>
          <a:p>
            <a:r>
              <a:rPr lang="nn-NO" sz="2400" dirty="0"/>
              <a:t>	</a:t>
            </a:r>
            <a:r>
              <a:rPr lang="nn-NO" sz="2400" dirty="0">
                <a:solidFill>
                  <a:schemeClr val="accent6"/>
                </a:solidFill>
              </a:rPr>
              <a:t>i++</a:t>
            </a:r>
            <a:r>
              <a:rPr lang="nn-NO" sz="2400" dirty="0"/>
              <a:t>;</a:t>
            </a:r>
          </a:p>
          <a:p>
            <a:r>
              <a:rPr lang="nn-NO" sz="2400" dirty="0"/>
              <a:t>}</a:t>
            </a:r>
          </a:p>
          <a:p>
            <a:r>
              <a:rPr lang="nn-NO" sz="2400" dirty="0"/>
              <a:t>console.log(sum)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10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If/Else &amp; Switch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54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src</a:t>
            </a:r>
            <a:r>
              <a:rPr lang="en-US" dirty="0"/>
              <a:t>=https://htmlcheatsheet.com/js/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1925054" y="1536174"/>
            <a:ext cx="37538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(</a:t>
            </a:r>
            <a:r>
              <a:rPr lang="en-US" sz="2400" dirty="0">
                <a:solidFill>
                  <a:schemeClr val="accent1"/>
                </a:solidFill>
              </a:rPr>
              <a:t>today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FFC000"/>
                </a:solidFill>
              </a:rPr>
              <a:t>“Sunday”</a:t>
            </a:r>
            <a:r>
              <a:rPr lang="en-US" sz="2400" dirty="0"/>
              <a:t>) {</a:t>
            </a:r>
          </a:p>
          <a:p>
            <a:r>
              <a:rPr lang="en-US" sz="2400" dirty="0"/>
              <a:t>	sleep(8.64e+7);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else if (</a:t>
            </a:r>
            <a:r>
              <a:rPr lang="en-US" sz="2400" dirty="0">
                <a:solidFill>
                  <a:schemeClr val="accent1"/>
                </a:solidFill>
              </a:rPr>
              <a:t>today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FFC000"/>
                </a:solidFill>
              </a:rPr>
              <a:t>“Monday”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goto</a:t>
            </a:r>
            <a:r>
              <a:rPr lang="en-US" sz="2400" dirty="0"/>
              <a:t> School;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else if (</a:t>
            </a:r>
            <a:r>
              <a:rPr lang="en-US" sz="2400" dirty="0">
                <a:solidFill>
                  <a:schemeClr val="accent1"/>
                </a:solidFill>
              </a:rPr>
              <a:t>today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FFC000"/>
                </a:solidFill>
              </a:rPr>
              <a:t>“Tuesday”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goto</a:t>
            </a:r>
            <a:r>
              <a:rPr lang="en-US" sz="2400" dirty="0"/>
              <a:t> School;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forget_lunch</a:t>
            </a:r>
            <a:r>
              <a:rPr lang="en-US" sz="2400" dirty="0"/>
              <a:t>();;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3BF6E-8E3E-4AE2-AC85-D4C1CB94BEED}"/>
              </a:ext>
            </a:extLst>
          </p:cNvPr>
          <p:cNvSpPr txBox="1"/>
          <p:nvPr/>
        </p:nvSpPr>
        <p:spPr>
          <a:xfrm>
            <a:off x="4796589" y="3176337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85071-071C-4FD9-B5C7-D2D62E7EF175}"/>
              </a:ext>
            </a:extLst>
          </p:cNvPr>
          <p:cNvSpPr txBox="1"/>
          <p:nvPr/>
        </p:nvSpPr>
        <p:spPr>
          <a:xfrm>
            <a:off x="6513094" y="1468177"/>
            <a:ext cx="5175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switch(</a:t>
            </a:r>
            <a:r>
              <a:rPr lang="en-US" sz="2400" dirty="0">
                <a:solidFill>
                  <a:schemeClr val="accent1"/>
                </a:solidFill>
              </a:rPr>
              <a:t>today</a:t>
            </a:r>
            <a:r>
              <a:rPr lang="en-US" sz="2400" dirty="0"/>
              <a:t>) {</a:t>
            </a:r>
          </a:p>
          <a:p>
            <a:r>
              <a:rPr lang="en-US" sz="2400" dirty="0"/>
              <a:t>	case(</a:t>
            </a:r>
            <a:r>
              <a:rPr lang="en-US" sz="2400" dirty="0">
                <a:solidFill>
                  <a:srgbClr val="FFC000"/>
                </a:solidFill>
              </a:rPr>
              <a:t>“Sunday”</a:t>
            </a:r>
            <a:r>
              <a:rPr lang="en-US" sz="2400" dirty="0"/>
              <a:t>):</a:t>
            </a:r>
          </a:p>
          <a:p>
            <a:r>
              <a:rPr lang="en-US" sz="2400" dirty="0"/>
              <a:t>		sleep(8.64e+7);</a:t>
            </a:r>
          </a:p>
          <a:p>
            <a:endParaRPr lang="en-US" sz="2400" dirty="0"/>
          </a:p>
          <a:p>
            <a:r>
              <a:rPr lang="en-US" sz="2400" dirty="0"/>
              <a:t>	case(</a:t>
            </a:r>
            <a:r>
              <a:rPr lang="en-US" sz="2400" dirty="0">
                <a:solidFill>
                  <a:srgbClr val="FFC000"/>
                </a:solidFill>
              </a:rPr>
              <a:t>“Monday”</a:t>
            </a:r>
            <a:r>
              <a:rPr lang="en-US" sz="2400" dirty="0"/>
              <a:t>):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goto</a:t>
            </a:r>
            <a:r>
              <a:rPr lang="en-US" sz="2400" dirty="0"/>
              <a:t> School;</a:t>
            </a:r>
          </a:p>
          <a:p>
            <a:endParaRPr lang="en-US" sz="2400" dirty="0"/>
          </a:p>
          <a:p>
            <a:r>
              <a:rPr lang="en-US" sz="2400" dirty="0"/>
              <a:t>	case(</a:t>
            </a:r>
            <a:r>
              <a:rPr lang="en-US" sz="2400" dirty="0">
                <a:solidFill>
                  <a:srgbClr val="FFC000"/>
                </a:solidFill>
              </a:rPr>
              <a:t>“Tuesday”</a:t>
            </a:r>
            <a:r>
              <a:rPr lang="en-US" sz="2400" dirty="0"/>
              <a:t>):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goto</a:t>
            </a:r>
            <a:r>
              <a:rPr lang="en-US" sz="2400" dirty="0"/>
              <a:t> School;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forget_lunch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861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54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src</a:t>
            </a:r>
            <a:r>
              <a:rPr lang="en-US" dirty="0"/>
              <a:t>=https://htmlcheatsheet.com/js/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471262" y="1068418"/>
            <a:ext cx="11634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CMU_Student</a:t>
            </a:r>
            <a:r>
              <a:rPr lang="en-US" sz="2400" dirty="0"/>
              <a:t> = {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rgbClr val="FFC000"/>
                </a:solidFill>
              </a:rPr>
              <a:t>first_name</a:t>
            </a:r>
            <a:r>
              <a:rPr lang="en-US" sz="2400" dirty="0"/>
              <a:t> = “</a:t>
            </a:r>
            <a:r>
              <a:rPr lang="en-US" sz="2400" dirty="0" err="1"/>
              <a:t>jon</a:t>
            </a:r>
            <a:r>
              <a:rPr lang="en-US" sz="2400" dirty="0"/>
              <a:t> ”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last_name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= ‘doe ”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age</a:t>
            </a:r>
            <a:r>
              <a:rPr lang="en-US" sz="2400" dirty="0"/>
              <a:t> = 20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height</a:t>
            </a:r>
            <a:r>
              <a:rPr lang="en-US" sz="2400" dirty="0"/>
              <a:t> = 6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chemeClr val="accent6"/>
                </a:solidFill>
              </a:rPr>
              <a:t>favorite_restaurant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= “</a:t>
            </a:r>
            <a:r>
              <a:rPr lang="en-US" sz="2400" dirty="0" err="1"/>
              <a:t>gallo</a:t>
            </a:r>
            <a:r>
              <a:rPr lang="en-US" sz="2400" dirty="0"/>
              <a:t>”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hobbies</a:t>
            </a:r>
            <a:r>
              <a:rPr lang="en-US" sz="2400" dirty="0"/>
              <a:t> = function() {</a:t>
            </a:r>
          </a:p>
          <a:p>
            <a:r>
              <a:rPr lang="en-US" sz="2400" dirty="0"/>
              <a:t>		return </a:t>
            </a:r>
            <a:r>
              <a:rPr lang="en-US" sz="2400" i="1" dirty="0" err="1">
                <a:solidFill>
                  <a:srgbClr val="FF0000"/>
                </a:solidFill>
              </a:rPr>
              <a:t>this</a:t>
            </a:r>
            <a:r>
              <a:rPr lang="en-US" sz="2400" dirty="0" err="1">
                <a:solidFill>
                  <a:srgbClr val="FFC000"/>
                </a:solidFill>
              </a:rPr>
              <a:t>.first_name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+ </a:t>
            </a:r>
            <a:r>
              <a:rPr lang="en-US" sz="2400" i="1" dirty="0" err="1">
                <a:solidFill>
                  <a:srgbClr val="FF0000"/>
                </a:solidFill>
              </a:rPr>
              <a:t>this</a:t>
            </a:r>
            <a:r>
              <a:rPr lang="en-US" sz="2400" dirty="0" err="1">
                <a:solidFill>
                  <a:schemeClr val="accent1"/>
                </a:solidFill>
              </a:rPr>
              <a:t>.last_name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+ “likes ” + </a:t>
            </a:r>
            <a:r>
              <a:rPr lang="en-US" sz="2400" i="1" dirty="0" err="1">
                <a:solidFill>
                  <a:srgbClr val="FF0000"/>
                </a:solidFill>
              </a:rPr>
              <a:t>this</a:t>
            </a:r>
            <a:r>
              <a:rPr lang="en-US" sz="2400" dirty="0" err="1">
                <a:solidFill>
                  <a:schemeClr val="accent6"/>
                </a:solidFill>
              </a:rPr>
              <a:t>.favorite_restaurant</a:t>
            </a:r>
            <a:r>
              <a:rPr lang="en-US" sz="2400" dirty="0"/>
              <a:t>; 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33537-4F25-489F-8670-3E8C5BF1CAC9}"/>
              </a:ext>
            </a:extLst>
          </p:cNvPr>
          <p:cNvSpPr txBox="1"/>
          <p:nvPr/>
        </p:nvSpPr>
        <p:spPr>
          <a:xfrm>
            <a:off x="471262" y="5054150"/>
            <a:ext cx="1163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 student = new </a:t>
            </a:r>
            <a:r>
              <a:rPr lang="en-US" sz="2400" dirty="0" err="1"/>
              <a:t>CMU_Student</a:t>
            </a:r>
            <a:r>
              <a:rPr lang="en-US" sz="2400" dirty="0"/>
              <a:t>()</a:t>
            </a:r>
          </a:p>
          <a:p>
            <a:r>
              <a:rPr lang="en-US" sz="2400" dirty="0"/>
              <a:t>console.log( </a:t>
            </a:r>
            <a:r>
              <a:rPr lang="en-US" sz="2400" dirty="0" err="1"/>
              <a:t>student.hobbies</a:t>
            </a:r>
            <a:r>
              <a:rPr lang="en-US" sz="2400" dirty="0"/>
              <a:t>()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A90F4-4719-4450-B076-FA44219FE065}"/>
              </a:ext>
            </a:extLst>
          </p:cNvPr>
          <p:cNvSpPr txBox="1"/>
          <p:nvPr/>
        </p:nvSpPr>
        <p:spPr>
          <a:xfrm>
            <a:off x="6288505" y="5220223"/>
            <a:ext cx="2745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jon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doe likes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gallo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2F3EBA-6F89-45AD-B500-AD54450258D6}"/>
              </a:ext>
            </a:extLst>
          </p:cNvPr>
          <p:cNvCxnSpPr/>
          <p:nvPr/>
        </p:nvCxnSpPr>
        <p:spPr>
          <a:xfrm flipH="1">
            <a:off x="4843755" y="5714357"/>
            <a:ext cx="226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6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54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src</a:t>
            </a:r>
            <a:r>
              <a:rPr lang="en-US" dirty="0"/>
              <a:t>=https://htmlcheatsheet.com/js/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985B3-2736-41B0-A39D-70906FFE905D}"/>
              </a:ext>
            </a:extLst>
          </p:cNvPr>
          <p:cNvSpPr txBox="1"/>
          <p:nvPr/>
        </p:nvSpPr>
        <p:spPr>
          <a:xfrm>
            <a:off x="471262" y="1020292"/>
            <a:ext cx="11634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CMU_Student</a:t>
            </a:r>
            <a:r>
              <a:rPr lang="en-US" sz="2400" dirty="0"/>
              <a:t> = {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rgbClr val="FFC000"/>
                </a:solidFill>
              </a:rPr>
              <a:t>first_name</a:t>
            </a:r>
            <a:r>
              <a:rPr lang="en-US" sz="2400" dirty="0"/>
              <a:t> = “</a:t>
            </a:r>
            <a:r>
              <a:rPr lang="en-US" sz="2400" dirty="0" err="1"/>
              <a:t>jon</a:t>
            </a:r>
            <a:r>
              <a:rPr lang="en-US" sz="2400" dirty="0"/>
              <a:t> ”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chemeClr val="accent1"/>
                </a:solidFill>
              </a:rPr>
              <a:t>last_name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= ‘doe ”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rgbClr val="FF0000"/>
                </a:solidFill>
              </a:rPr>
              <a:t>set_name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= function(first, last) {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		</a:t>
            </a:r>
            <a:r>
              <a:rPr lang="en-US" sz="2400" i="1" dirty="0" err="1">
                <a:solidFill>
                  <a:srgbClr val="FF0000"/>
                </a:solidFill>
              </a:rPr>
              <a:t>this</a:t>
            </a:r>
            <a:r>
              <a:rPr lang="en-US" sz="2400" dirty="0" err="1">
                <a:solidFill>
                  <a:srgbClr val="FFC000"/>
                </a:solidFill>
              </a:rPr>
              <a:t>.first_name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= first;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		</a:t>
            </a:r>
            <a:r>
              <a:rPr lang="en-US" sz="2400" i="1" dirty="0" err="1">
                <a:solidFill>
                  <a:srgbClr val="FF0000"/>
                </a:solidFill>
              </a:rPr>
              <a:t>this</a:t>
            </a:r>
            <a:r>
              <a:rPr lang="en-US" sz="2400" dirty="0" err="1">
                <a:solidFill>
                  <a:schemeClr val="accent1"/>
                </a:solidFill>
              </a:rPr>
              <a:t>.last_name</a:t>
            </a:r>
            <a:r>
              <a:rPr lang="en-US" sz="2400" dirty="0"/>
              <a:t> = last;</a:t>
            </a:r>
            <a:br>
              <a:rPr lang="en-US" sz="2400" dirty="0"/>
            </a:br>
            <a:r>
              <a:rPr lang="en-US" sz="2400" dirty="0"/>
              <a:t>	}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age</a:t>
            </a:r>
            <a:r>
              <a:rPr lang="en-US" sz="2400" dirty="0"/>
              <a:t> = 20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height</a:t>
            </a:r>
            <a:r>
              <a:rPr lang="en-US" sz="2400" dirty="0"/>
              <a:t> = 6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chemeClr val="accent6"/>
                </a:solidFill>
              </a:rPr>
              <a:t>favorite_restaurant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= “</a:t>
            </a:r>
            <a:r>
              <a:rPr lang="en-US" sz="2400" dirty="0" err="1"/>
              <a:t>gallo</a:t>
            </a:r>
            <a:r>
              <a:rPr lang="en-US" sz="2400" dirty="0"/>
              <a:t>”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hobbies</a:t>
            </a:r>
            <a:r>
              <a:rPr lang="en-US" sz="2400" dirty="0"/>
              <a:t> = function() {</a:t>
            </a:r>
          </a:p>
          <a:p>
            <a:r>
              <a:rPr lang="en-US" sz="2400" dirty="0"/>
              <a:t>		return </a:t>
            </a:r>
            <a:r>
              <a:rPr lang="en-US" sz="2400" i="1" dirty="0" err="1">
                <a:solidFill>
                  <a:srgbClr val="FF0000"/>
                </a:solidFill>
              </a:rPr>
              <a:t>this</a:t>
            </a:r>
            <a:r>
              <a:rPr lang="en-US" sz="2400" dirty="0" err="1">
                <a:solidFill>
                  <a:srgbClr val="FFC000"/>
                </a:solidFill>
              </a:rPr>
              <a:t>.first_name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+ </a:t>
            </a:r>
            <a:r>
              <a:rPr lang="en-US" sz="2400" i="1" dirty="0" err="1">
                <a:solidFill>
                  <a:srgbClr val="FF0000"/>
                </a:solidFill>
              </a:rPr>
              <a:t>this</a:t>
            </a:r>
            <a:r>
              <a:rPr lang="en-US" sz="2400" dirty="0" err="1">
                <a:solidFill>
                  <a:schemeClr val="accent1"/>
                </a:solidFill>
              </a:rPr>
              <a:t>.last_name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+ “likes ” + </a:t>
            </a:r>
            <a:r>
              <a:rPr lang="en-US" sz="2400" i="1" dirty="0" err="1">
                <a:solidFill>
                  <a:srgbClr val="FF0000"/>
                </a:solidFill>
              </a:rPr>
              <a:t>this</a:t>
            </a:r>
            <a:r>
              <a:rPr lang="en-US" sz="2400" dirty="0" err="1">
                <a:solidFill>
                  <a:schemeClr val="accent6"/>
                </a:solidFill>
              </a:rPr>
              <a:t>.favorite_restaurant</a:t>
            </a:r>
            <a:r>
              <a:rPr lang="en-US" sz="2400" dirty="0"/>
              <a:t>; 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263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06 | Intro to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3C66E-D09C-49B0-9053-58CF926A50A4}"/>
              </a:ext>
            </a:extLst>
          </p:cNvPr>
          <p:cNvSpPr txBox="1"/>
          <p:nvPr/>
        </p:nvSpPr>
        <p:spPr>
          <a:xfrm>
            <a:off x="3826041" y="127524"/>
            <a:ext cx="4539917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Objects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35B20-4DD8-467A-B76D-6D526FD06940}"/>
              </a:ext>
            </a:extLst>
          </p:cNvPr>
          <p:cNvCxnSpPr>
            <a:cxnSpLocks/>
          </p:cNvCxnSpPr>
          <p:nvPr/>
        </p:nvCxnSpPr>
        <p:spPr>
          <a:xfrm>
            <a:off x="5903495" y="1005196"/>
            <a:ext cx="38501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8E93-8D73-47A8-AA54-E12A2EBEB17B}"/>
              </a:ext>
            </a:extLst>
          </p:cNvPr>
          <p:cNvSpPr/>
          <p:nvPr/>
        </p:nvSpPr>
        <p:spPr>
          <a:xfrm>
            <a:off x="36674" y="6148448"/>
            <a:ext cx="354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src</a:t>
            </a:r>
            <a:r>
              <a:rPr lang="en-US" dirty="0"/>
              <a:t>=https://htmlcheatsheet.com/js/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33537-4F25-489F-8670-3E8C5BF1CAC9}"/>
              </a:ext>
            </a:extLst>
          </p:cNvPr>
          <p:cNvSpPr txBox="1"/>
          <p:nvPr/>
        </p:nvSpPr>
        <p:spPr>
          <a:xfrm>
            <a:off x="3826041" y="1651552"/>
            <a:ext cx="4539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 student = new </a:t>
            </a:r>
            <a:r>
              <a:rPr lang="en-US" sz="2400" dirty="0" err="1"/>
              <a:t>CMU_Student</a:t>
            </a:r>
            <a:r>
              <a:rPr lang="en-US" sz="2400" dirty="0"/>
              <a:t>()</a:t>
            </a:r>
          </a:p>
          <a:p>
            <a:r>
              <a:rPr lang="en-US" sz="2400" dirty="0"/>
              <a:t>console.log( </a:t>
            </a:r>
            <a:r>
              <a:rPr lang="en-US" sz="2400" dirty="0" err="1"/>
              <a:t>student.hobbies</a:t>
            </a:r>
            <a:r>
              <a:rPr lang="en-US" sz="2400" dirty="0"/>
              <a:t>()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A132A-4323-4CE5-8AFC-B7EAE55B7EF2}"/>
              </a:ext>
            </a:extLst>
          </p:cNvPr>
          <p:cNvSpPr txBox="1"/>
          <p:nvPr/>
        </p:nvSpPr>
        <p:spPr>
          <a:xfrm>
            <a:off x="4672261" y="2782755"/>
            <a:ext cx="28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will this print?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9832E-F315-41D5-B4F7-14EEE5769429}"/>
              </a:ext>
            </a:extLst>
          </p:cNvPr>
          <p:cNvSpPr txBox="1"/>
          <p:nvPr/>
        </p:nvSpPr>
        <p:spPr>
          <a:xfrm>
            <a:off x="3826039" y="3642517"/>
            <a:ext cx="4539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student.set_name</a:t>
            </a:r>
            <a:r>
              <a:rPr lang="en-US" sz="2400" dirty="0"/>
              <a:t>(“bob”, “ross”)</a:t>
            </a:r>
          </a:p>
          <a:p>
            <a:r>
              <a:rPr lang="en-US" sz="2400" dirty="0"/>
              <a:t>console.log( </a:t>
            </a:r>
            <a:r>
              <a:rPr lang="en-US" sz="2400" dirty="0" err="1"/>
              <a:t>student.hobbies</a:t>
            </a:r>
            <a:r>
              <a:rPr lang="en-US" sz="2400" dirty="0"/>
              <a:t>()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E50190-2AD1-4E0C-B928-680234DA5139}"/>
              </a:ext>
            </a:extLst>
          </p:cNvPr>
          <p:cNvSpPr txBox="1"/>
          <p:nvPr/>
        </p:nvSpPr>
        <p:spPr>
          <a:xfrm>
            <a:off x="4405559" y="4819887"/>
            <a:ext cx="33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will this now print?</a:t>
            </a:r>
          </a:p>
        </p:txBody>
      </p:sp>
    </p:spTree>
    <p:extLst>
      <p:ext uri="{BB962C8B-B14F-4D97-AF65-F5344CB8AC3E}">
        <p14:creationId xmlns:p14="http://schemas.microsoft.com/office/powerpoint/2010/main" val="345466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1060</Words>
  <Application>Microsoft Office PowerPoint</Application>
  <PresentationFormat>Widescreen</PresentationFormat>
  <Paragraphs>294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Introduction to JQuery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83</cp:revision>
  <dcterms:created xsi:type="dcterms:W3CDTF">2018-12-16T14:37:10Z</dcterms:created>
  <dcterms:modified xsi:type="dcterms:W3CDTF">2018-12-19T16:30:29Z</dcterms:modified>
</cp:coreProperties>
</file>