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Interactions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Adv. Interactions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Adv. Interactions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82060C-84AF-461C-851F-C96F6FA3AC8A}"/>
              </a:ext>
            </a:extLst>
          </p:cNvPr>
          <p:cNvSpPr/>
          <p:nvPr/>
        </p:nvSpPr>
        <p:spPr>
          <a:xfrm>
            <a:off x="1637749" y="637727"/>
            <a:ext cx="49470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“.elem-01”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helper( </a:t>
            </a:r>
            <a:r>
              <a:rPr lang="en-US" sz="2400" dirty="0">
                <a:solidFill>
                  <a:srgbClr val="C0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 ) 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“.elem-02”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helper( </a:t>
            </a:r>
            <a:r>
              <a:rPr lang="en-US" sz="2400" dirty="0">
                <a:solidFill>
                  <a:srgbClr val="C0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 ) 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“.elem-03”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helper( </a:t>
            </a:r>
            <a:r>
              <a:rPr lang="en-US" sz="2400" dirty="0">
                <a:solidFill>
                  <a:srgbClr val="C0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 ) 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5353AD-D496-45A0-A6F3-F6C9863D1EAD}"/>
              </a:ext>
            </a:extLst>
          </p:cNvPr>
          <p:cNvSpPr/>
          <p:nvPr/>
        </p:nvSpPr>
        <p:spPr>
          <a:xfrm>
            <a:off x="6440367" y="637727"/>
            <a:ext cx="51099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function helper( </a:t>
            </a:r>
            <a:r>
              <a:rPr lang="en-US" sz="2400" dirty="0" err="1">
                <a:solidFill>
                  <a:srgbClr val="C00000"/>
                </a:solidFill>
              </a:rPr>
              <a:t>val</a:t>
            </a:r>
            <a:r>
              <a:rPr lang="en-US" sz="2400" dirty="0">
                <a:solidFill>
                  <a:schemeClr val="accent5"/>
                </a:solidFill>
              </a:rPr>
              <a:t> 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 err="1">
                <a:solidFill>
                  <a:srgbClr val="C00000"/>
                </a:solidFill>
              </a:rPr>
              <a:t>val</a:t>
            </a:r>
            <a:r>
              <a:rPr lang="en-US" sz="2400" dirty="0">
                <a:solidFill>
                  <a:schemeClr val="accent5"/>
                </a:solidFill>
              </a:rPr>
              <a:t>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(‘background’, ‘red’);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 err="1">
                <a:solidFill>
                  <a:srgbClr val="C00000"/>
                </a:solidFill>
              </a:rPr>
              <a:t>val</a:t>
            </a:r>
            <a:r>
              <a:rPr lang="en-US" sz="2400" dirty="0">
                <a:solidFill>
                  <a:schemeClr val="accent5"/>
                </a:solidFill>
              </a:rPr>
              <a:t>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(‘font-size’, ’20’);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var pos = $(</a:t>
            </a:r>
            <a:r>
              <a:rPr lang="en-US" sz="2400" dirty="0" err="1">
                <a:solidFill>
                  <a:srgbClr val="C00000"/>
                </a:solidFill>
              </a:rPr>
              <a:t>val</a:t>
            </a:r>
            <a:r>
              <a:rPr lang="en-US" sz="2400" dirty="0">
                <a:solidFill>
                  <a:schemeClr val="accent5"/>
                </a:solidFill>
              </a:rPr>
              <a:t>).position();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C00000"/>
                </a:solidFill>
              </a:rPr>
              <a:t>'body'</a:t>
            </a:r>
            <a:r>
              <a:rPr lang="en-US" sz="2400" dirty="0">
                <a:solidFill>
                  <a:schemeClr val="accent5"/>
                </a:solidFill>
              </a:rPr>
              <a:t>).</a:t>
            </a:r>
            <a:r>
              <a:rPr lang="en-US" sz="2400" dirty="0" err="1">
                <a:solidFill>
                  <a:schemeClr val="accent5"/>
                </a:solidFill>
              </a:rPr>
              <a:t>scrollTo</a:t>
            </a:r>
            <a:r>
              <a:rPr lang="en-US" sz="2400" dirty="0">
                <a:solidFill>
                  <a:schemeClr val="accent5"/>
                </a:solidFill>
              </a:rPr>
              <a:t>(</a:t>
            </a:r>
            <a:r>
              <a:rPr lang="en-US" sz="2400" dirty="0" err="1">
                <a:solidFill>
                  <a:schemeClr val="accent5"/>
                </a:solidFill>
              </a:rPr>
              <a:t>pos.top</a:t>
            </a:r>
            <a:r>
              <a:rPr lang="en-US" sz="2400" dirty="0">
                <a:solidFill>
                  <a:schemeClr val="accent5"/>
                </a:solidFill>
              </a:rPr>
              <a:t>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}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3307D-25BB-486E-BB91-9F3027911EEC}"/>
              </a:ext>
            </a:extLst>
          </p:cNvPr>
          <p:cNvSpPr/>
          <p:nvPr/>
        </p:nvSpPr>
        <p:spPr>
          <a:xfrm>
            <a:off x="3541037" y="4244671"/>
            <a:ext cx="51099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Increases modularity &amp; boosts runtime.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299756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Adv. Interactions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82060C-84AF-461C-851F-C96F6FA3AC8A}"/>
              </a:ext>
            </a:extLst>
          </p:cNvPr>
          <p:cNvSpPr/>
          <p:nvPr/>
        </p:nvSpPr>
        <p:spPr>
          <a:xfrm>
            <a:off x="2718751" y="1206668"/>
            <a:ext cx="6591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“.elem-01, .elem-02, .elem-03”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helper( </a:t>
            </a:r>
            <a:r>
              <a:rPr lang="en-US" sz="2400" dirty="0">
                <a:solidFill>
                  <a:srgbClr val="C00000"/>
                </a:solidFill>
              </a:rPr>
              <a:t>this</a:t>
            </a:r>
            <a:r>
              <a:rPr lang="en-US" sz="2400" dirty="0">
                <a:solidFill>
                  <a:schemeClr val="accent5"/>
                </a:solidFill>
              </a:rPr>
              <a:t> ) </a:t>
            </a:r>
            <a:r>
              <a:rPr lang="en-US" sz="2400" dirty="0"/>
              <a:t>);</a:t>
            </a:r>
          </a:p>
          <a:p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5353AD-D496-45A0-A6F3-F6C9863D1EAD}"/>
              </a:ext>
            </a:extLst>
          </p:cNvPr>
          <p:cNvSpPr/>
          <p:nvPr/>
        </p:nvSpPr>
        <p:spPr>
          <a:xfrm>
            <a:off x="3354418" y="3147600"/>
            <a:ext cx="51512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function helper( </a:t>
            </a:r>
            <a:r>
              <a:rPr lang="en-US" sz="2400" dirty="0" err="1">
                <a:solidFill>
                  <a:srgbClr val="C00000"/>
                </a:solidFill>
              </a:rPr>
              <a:t>val</a:t>
            </a:r>
            <a:r>
              <a:rPr lang="en-US" sz="2400" dirty="0">
                <a:solidFill>
                  <a:schemeClr val="accent5"/>
                </a:solidFill>
              </a:rPr>
              <a:t> 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 err="1">
                <a:solidFill>
                  <a:srgbClr val="C00000"/>
                </a:solidFill>
              </a:rPr>
              <a:t>val</a:t>
            </a:r>
            <a:r>
              <a:rPr lang="en-US" sz="2400" dirty="0">
                <a:solidFill>
                  <a:schemeClr val="accent5"/>
                </a:solidFill>
              </a:rPr>
              <a:t>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(‘background’, ‘red’);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 err="1">
                <a:solidFill>
                  <a:srgbClr val="C00000"/>
                </a:solidFill>
              </a:rPr>
              <a:t>val</a:t>
            </a:r>
            <a:r>
              <a:rPr lang="en-US" sz="2400" dirty="0">
                <a:solidFill>
                  <a:schemeClr val="accent5"/>
                </a:solidFill>
              </a:rPr>
              <a:t>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(‘font-size’, ’20’);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var pos = $(</a:t>
            </a:r>
            <a:r>
              <a:rPr lang="en-US" sz="2400" dirty="0" err="1">
                <a:solidFill>
                  <a:srgbClr val="C00000"/>
                </a:solidFill>
              </a:rPr>
              <a:t>val</a:t>
            </a:r>
            <a:r>
              <a:rPr lang="en-US" sz="2400" dirty="0">
                <a:solidFill>
                  <a:schemeClr val="accent5"/>
                </a:solidFill>
              </a:rPr>
              <a:t>).position();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</a:t>
            </a:r>
            <a:r>
              <a:rPr lang="en-US" sz="2400" dirty="0">
                <a:solidFill>
                  <a:srgbClr val="C00000"/>
                </a:solidFill>
              </a:rPr>
              <a:t>'body'</a:t>
            </a:r>
            <a:r>
              <a:rPr lang="en-US" sz="2400" dirty="0">
                <a:solidFill>
                  <a:schemeClr val="accent5"/>
                </a:solidFill>
              </a:rPr>
              <a:t>).</a:t>
            </a:r>
            <a:r>
              <a:rPr lang="en-US" sz="2400" dirty="0" err="1">
                <a:solidFill>
                  <a:schemeClr val="accent5"/>
                </a:solidFill>
              </a:rPr>
              <a:t>scrollTo</a:t>
            </a:r>
            <a:r>
              <a:rPr lang="en-US" sz="2400" dirty="0">
                <a:solidFill>
                  <a:schemeClr val="accent5"/>
                </a:solidFill>
              </a:rPr>
              <a:t>(</a:t>
            </a:r>
            <a:r>
              <a:rPr lang="en-US" sz="2400" dirty="0" err="1">
                <a:solidFill>
                  <a:schemeClr val="accent5"/>
                </a:solidFill>
              </a:rPr>
              <a:t>pos.top</a:t>
            </a:r>
            <a:r>
              <a:rPr lang="en-US" sz="2400" dirty="0">
                <a:solidFill>
                  <a:schemeClr val="accent5"/>
                </a:solidFill>
              </a:rPr>
              <a:t>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541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Adv. Interactions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3307D-25BB-486E-BB91-9F3027911EEC}"/>
              </a:ext>
            </a:extLst>
          </p:cNvPr>
          <p:cNvSpPr/>
          <p:nvPr/>
        </p:nvSpPr>
        <p:spPr>
          <a:xfrm>
            <a:off x="1377712" y="1691252"/>
            <a:ext cx="66526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Compiler sets fewer dedicated listeners per event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Boosts runtime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Less 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545AE6-4925-49F2-871B-5409B6F3DC47}"/>
              </a:ext>
            </a:extLst>
          </p:cNvPr>
          <p:cNvSpPr/>
          <p:nvPr/>
        </p:nvSpPr>
        <p:spPr>
          <a:xfrm>
            <a:off x="1199426" y="1166925"/>
            <a:ext cx="66526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Why is Modularity Good?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2BE9B-E1A8-4465-BB35-D3818E8B8C41}"/>
              </a:ext>
            </a:extLst>
          </p:cNvPr>
          <p:cNvSpPr/>
          <p:nvPr/>
        </p:nvSpPr>
        <p:spPr>
          <a:xfrm>
            <a:off x="1377712" y="3929332"/>
            <a:ext cx="66526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you start to notice patterns in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differentiates these patterns?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 I treat these differentiations as arguments for a helper function?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B0A35F-0984-4244-AC37-0ADE5D1EFAAF}"/>
              </a:ext>
            </a:extLst>
          </p:cNvPr>
          <p:cNvSpPr/>
          <p:nvPr/>
        </p:nvSpPr>
        <p:spPr>
          <a:xfrm>
            <a:off x="1199426" y="3405005"/>
            <a:ext cx="66526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When to Use Modularity</a:t>
            </a:r>
          </a:p>
        </p:txBody>
      </p:sp>
    </p:spTree>
    <p:extLst>
      <p:ext uri="{BB962C8B-B14F-4D97-AF65-F5344CB8AC3E}">
        <p14:creationId xmlns:p14="http://schemas.microsoft.com/office/powerpoint/2010/main" val="730281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Adv. Interactions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177315" y="3105834"/>
            <a:ext cx="353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Forty-Five Demos</a:t>
            </a:r>
          </a:p>
        </p:txBody>
      </p:sp>
      <p:pic>
        <p:nvPicPr>
          <p:cNvPr id="2050" name="Picture 2" descr="Image result for 45 number">
            <a:extLst>
              <a:ext uri="{FF2B5EF4-FFF2-40B4-BE49-F238E27FC236}">
                <a16:creationId xmlns:a16="http://schemas.microsoft.com/office/drawing/2014/main" id="{2CE389B3-D03F-459B-8A11-4BCFC4361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893" y="3752165"/>
            <a:ext cx="2952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Adv. Interactions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249921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Hover &amp; Click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Links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Buttons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Modular Code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Adv. Interactions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82060C-84AF-461C-851F-C96F6FA3AC8A}"/>
              </a:ext>
            </a:extLst>
          </p:cNvPr>
          <p:cNvSpPr/>
          <p:nvPr/>
        </p:nvSpPr>
        <p:spPr>
          <a:xfrm>
            <a:off x="3178246" y="1696591"/>
            <a:ext cx="58355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“.cool-class”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$(this).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(“background”, “green”); } </a:t>
            </a:r>
            <a:r>
              <a:rPr lang="en-US" sz="2400" dirty="0"/>
              <a:t>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0B3A48-8F12-41D4-BEA8-59711997C244}"/>
              </a:ext>
            </a:extLst>
          </p:cNvPr>
          <p:cNvSpPr/>
          <p:nvPr/>
        </p:nvSpPr>
        <p:spPr>
          <a:xfrm>
            <a:off x="3178246" y="3528252"/>
            <a:ext cx="59879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“.cool-class”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hover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$(this).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(“background”, “orange”); } </a:t>
            </a:r>
            <a:r>
              <a:rPr lang="en-US" sz="2400" dirty="0"/>
              <a:t>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DCA5FC-7543-44AE-AAC8-D1EC88BE7941}"/>
              </a:ext>
            </a:extLst>
          </p:cNvPr>
          <p:cNvSpPr/>
          <p:nvPr/>
        </p:nvSpPr>
        <p:spPr>
          <a:xfrm>
            <a:off x="1003549" y="965427"/>
            <a:ext cx="7969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Can assign click events to be triggered when element is clicked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ABF81-9424-432D-A5FA-05BAF34E3A30}"/>
              </a:ext>
            </a:extLst>
          </p:cNvPr>
          <p:cNvSpPr/>
          <p:nvPr/>
        </p:nvSpPr>
        <p:spPr>
          <a:xfrm>
            <a:off x="1003548" y="2797087"/>
            <a:ext cx="5212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Works the same with hovering elements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E53563-E74E-455A-A211-F2DBC0FE074E}"/>
              </a:ext>
            </a:extLst>
          </p:cNvPr>
          <p:cNvSpPr/>
          <p:nvPr/>
        </p:nvSpPr>
        <p:spPr>
          <a:xfrm>
            <a:off x="1003547" y="5189666"/>
            <a:ext cx="847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What would happen if I both </a:t>
            </a:r>
            <a:r>
              <a:rPr lang="en-US" sz="2400" b="1" dirty="0"/>
              <a:t>hovered and clicked </a:t>
            </a:r>
            <a:r>
              <a:rPr lang="en-US" sz="2400" dirty="0"/>
              <a:t>on this element?</a:t>
            </a:r>
          </a:p>
        </p:txBody>
      </p:sp>
    </p:spTree>
    <p:extLst>
      <p:ext uri="{BB962C8B-B14F-4D97-AF65-F5344CB8AC3E}">
        <p14:creationId xmlns:p14="http://schemas.microsoft.com/office/powerpoint/2010/main" val="310592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Adv. Interactions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249921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Hover &amp; Click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Links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Buttons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Modular Code</a:t>
            </a:r>
          </a:p>
        </p:txBody>
      </p:sp>
    </p:spTree>
    <p:extLst>
      <p:ext uri="{BB962C8B-B14F-4D97-AF65-F5344CB8AC3E}">
        <p14:creationId xmlns:p14="http://schemas.microsoft.com/office/powerpoint/2010/main" val="34341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Adv. Interactions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82060C-84AF-461C-851F-C96F6FA3AC8A}"/>
              </a:ext>
            </a:extLst>
          </p:cNvPr>
          <p:cNvSpPr/>
          <p:nvPr/>
        </p:nvSpPr>
        <p:spPr>
          <a:xfrm>
            <a:off x="2262804" y="1696591"/>
            <a:ext cx="69034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“.button”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</a:t>
            </a:r>
            <a:r>
              <a:rPr lang="da-DK" sz="2400" dirty="0">
                <a:solidFill>
                  <a:schemeClr val="accent5"/>
                </a:solidFill>
              </a:rPr>
              <a:t>window.open(‘www.google.com', '_blank’); </a:t>
            </a:r>
            <a:r>
              <a:rPr lang="en-US" sz="2400" dirty="0">
                <a:solidFill>
                  <a:schemeClr val="accent5"/>
                </a:solidFill>
              </a:rPr>
              <a:t>} </a:t>
            </a:r>
            <a:r>
              <a:rPr lang="en-US" sz="2400" dirty="0"/>
              <a:t>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DCA5FC-7543-44AE-AAC8-D1EC88BE7941}"/>
              </a:ext>
            </a:extLst>
          </p:cNvPr>
          <p:cNvSpPr/>
          <p:nvPr/>
        </p:nvSpPr>
        <p:spPr>
          <a:xfrm>
            <a:off x="1003549" y="965427"/>
            <a:ext cx="5313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Can open windows and links in a new tab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ABF81-9424-432D-A5FA-05BAF34E3A30}"/>
              </a:ext>
            </a:extLst>
          </p:cNvPr>
          <p:cNvSpPr/>
          <p:nvPr/>
        </p:nvSpPr>
        <p:spPr>
          <a:xfrm>
            <a:off x="1003548" y="2797087"/>
            <a:ext cx="3726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Or overwrite the current tab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48E6E-C56C-4380-B748-0916B9BD6D9A}"/>
              </a:ext>
            </a:extLst>
          </p:cNvPr>
          <p:cNvSpPr/>
          <p:nvPr/>
        </p:nvSpPr>
        <p:spPr>
          <a:xfrm>
            <a:off x="2262804" y="3772923"/>
            <a:ext cx="68884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“.button”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</a:t>
            </a:r>
            <a:r>
              <a:rPr lang="da-DK" sz="2400" dirty="0">
                <a:solidFill>
                  <a:schemeClr val="accent5"/>
                </a:solidFill>
              </a:rPr>
              <a:t>windowlocation.href = ‘www.google.com’; </a:t>
            </a:r>
            <a:r>
              <a:rPr lang="en-US" sz="2400" dirty="0">
                <a:solidFill>
                  <a:schemeClr val="accent5"/>
                </a:solidFill>
              </a:rPr>
              <a:t>} 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9332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Adv. Interactions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249921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Hover &amp; Click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Links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Buttons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Modular Code</a:t>
            </a:r>
          </a:p>
        </p:txBody>
      </p:sp>
    </p:spTree>
    <p:extLst>
      <p:ext uri="{BB962C8B-B14F-4D97-AF65-F5344CB8AC3E}">
        <p14:creationId xmlns:p14="http://schemas.microsoft.com/office/powerpoint/2010/main" val="129207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Adv. Interactions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82060C-84AF-461C-851F-C96F6FA3AC8A}"/>
              </a:ext>
            </a:extLst>
          </p:cNvPr>
          <p:cNvSpPr/>
          <p:nvPr/>
        </p:nvSpPr>
        <p:spPr>
          <a:xfrm>
            <a:off x="6124854" y="3835669"/>
            <a:ext cx="53501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“.button”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</a:t>
            </a:r>
            <a:r>
              <a:rPr lang="da-DK" sz="2400" dirty="0">
                <a:solidFill>
                  <a:schemeClr val="accent5"/>
                </a:solidFill>
              </a:rPr>
              <a:t>window.open(‘www.google.com’, </a:t>
            </a:r>
          </a:p>
          <a:p>
            <a:r>
              <a:rPr lang="da-DK" sz="2400" dirty="0">
                <a:solidFill>
                  <a:schemeClr val="accent5"/>
                </a:solidFill>
              </a:rPr>
              <a:t>	'_blank’); </a:t>
            </a:r>
            <a:r>
              <a:rPr lang="en-US" sz="2400" dirty="0">
                <a:solidFill>
                  <a:schemeClr val="accent5"/>
                </a:solidFill>
              </a:rPr>
              <a:t>} </a:t>
            </a:r>
            <a:r>
              <a:rPr lang="en-US" sz="2400" dirty="0"/>
              <a:t>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76258E-E339-4B3D-9174-378A2C27318C}"/>
              </a:ext>
            </a:extLst>
          </p:cNvPr>
          <p:cNvSpPr/>
          <p:nvPr/>
        </p:nvSpPr>
        <p:spPr>
          <a:xfrm>
            <a:off x="6096000" y="1314926"/>
            <a:ext cx="5378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&lt; </a:t>
            </a:r>
            <a:r>
              <a:rPr lang="en-US" sz="2400" dirty="0">
                <a:solidFill>
                  <a:srgbClr val="C00000"/>
                </a:solidFill>
              </a:rPr>
              <a:t>div </a:t>
            </a:r>
            <a:r>
              <a:rPr lang="en-US" sz="2400" dirty="0">
                <a:solidFill>
                  <a:srgbClr val="FFC000"/>
                </a:solidFill>
              </a:rPr>
              <a:t>class=‘button’</a:t>
            </a:r>
            <a:r>
              <a:rPr lang="en-US" sz="2400" dirty="0"/>
              <a:t> &gt; My Website &lt;/ </a:t>
            </a:r>
            <a:r>
              <a:rPr lang="en-US" sz="2400" dirty="0">
                <a:solidFill>
                  <a:srgbClr val="C00000"/>
                </a:solidFill>
              </a:rPr>
              <a:t>div </a:t>
            </a:r>
            <a:r>
              <a:rPr lang="en-US" sz="2400" dirty="0"/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082BF0-EF4E-455E-9F14-D3C26B6BDF41}"/>
              </a:ext>
            </a:extLst>
          </p:cNvPr>
          <p:cNvSpPr/>
          <p:nvPr/>
        </p:nvSpPr>
        <p:spPr>
          <a:xfrm>
            <a:off x="1817113" y="881014"/>
            <a:ext cx="3640868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.button </a:t>
            </a:r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1"/>
                </a:solidFill>
              </a:rPr>
              <a:t>width: 200px;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	height: 50px;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	line-height: 50px;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	text-align: center;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	font-size: 16px;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	color: grey;  </a:t>
            </a:r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C000"/>
                </a:solidFill>
              </a:rPr>
              <a:t>.</a:t>
            </a:r>
            <a:r>
              <a:rPr lang="en-US" sz="2400" dirty="0" err="1">
                <a:solidFill>
                  <a:srgbClr val="FFC000"/>
                </a:solidFill>
              </a:rPr>
              <a:t>button:hover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1"/>
                </a:solidFill>
              </a:rPr>
              <a:t>color: </a:t>
            </a:r>
            <a:r>
              <a:rPr lang="en-US" sz="2400" dirty="0" err="1">
                <a:solidFill>
                  <a:schemeClr val="accent1"/>
                </a:solidFill>
              </a:rPr>
              <a:t>ligh</a:t>
            </a:r>
            <a:r>
              <a:rPr lang="en-US" sz="2400" dirty="0">
                <a:solidFill>
                  <a:schemeClr val="accent1"/>
                </a:solidFill>
              </a:rPr>
              <a:t>-grey;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	transition: all 0.5s;  </a:t>
            </a:r>
            <a:r>
              <a:rPr lang="en-US" sz="2400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3AB2E-4B4F-405F-B8BD-9B0E1076FC4A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Simple Button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63C58D-A862-4923-A708-B24DA8BDEFDF}"/>
              </a:ext>
            </a:extLst>
          </p:cNvPr>
          <p:cNvCxnSpPr>
            <a:cxnSpLocks/>
          </p:cNvCxnSpPr>
          <p:nvPr/>
        </p:nvCxnSpPr>
        <p:spPr>
          <a:xfrm>
            <a:off x="5903495" y="1005196"/>
            <a:ext cx="38501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2C2BF-6CC2-4CF6-9A79-90F18AA04947}"/>
              </a:ext>
            </a:extLst>
          </p:cNvPr>
          <p:cNvSpPr/>
          <p:nvPr/>
        </p:nvSpPr>
        <p:spPr>
          <a:xfrm>
            <a:off x="4151429" y="5746153"/>
            <a:ext cx="388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Responds to hovers and clicks</a:t>
            </a:r>
          </a:p>
        </p:txBody>
      </p:sp>
    </p:spTree>
    <p:extLst>
      <p:ext uri="{BB962C8B-B14F-4D97-AF65-F5344CB8AC3E}">
        <p14:creationId xmlns:p14="http://schemas.microsoft.com/office/powerpoint/2010/main" val="229492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Adv. Interactions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249921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Hover &amp; Click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Links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Buttons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Modular Code</a:t>
            </a:r>
          </a:p>
        </p:txBody>
      </p:sp>
    </p:spTree>
    <p:extLst>
      <p:ext uri="{BB962C8B-B14F-4D97-AF65-F5344CB8AC3E}">
        <p14:creationId xmlns:p14="http://schemas.microsoft.com/office/powerpoint/2010/main" val="70377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Adv. Interactions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82060C-84AF-461C-851F-C96F6FA3AC8A}"/>
              </a:ext>
            </a:extLst>
          </p:cNvPr>
          <p:cNvSpPr/>
          <p:nvPr/>
        </p:nvSpPr>
        <p:spPr>
          <a:xfrm>
            <a:off x="412799" y="333137"/>
            <a:ext cx="4611904" cy="652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$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FFC000"/>
                </a:solidFill>
              </a:rPr>
              <a:t>“.elem-01”</a:t>
            </a:r>
            <a:r>
              <a:rPr lang="en-US" sz="2200" dirty="0"/>
              <a:t>).</a:t>
            </a:r>
            <a:r>
              <a:rPr lang="en-US" sz="2200" dirty="0">
                <a:solidFill>
                  <a:srgbClr val="00B050"/>
                </a:solidFill>
              </a:rPr>
              <a:t>click</a:t>
            </a:r>
            <a:r>
              <a:rPr lang="en-US" sz="2200" dirty="0"/>
              <a:t>( </a:t>
            </a:r>
            <a:r>
              <a:rPr lang="en-US" sz="22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200" dirty="0">
                <a:solidFill>
                  <a:schemeClr val="accent5"/>
                </a:solidFill>
              </a:rPr>
              <a:t>	$(</a:t>
            </a:r>
            <a:r>
              <a:rPr lang="en-US" sz="2200" dirty="0">
                <a:solidFill>
                  <a:srgbClr val="C00000"/>
                </a:solidFill>
              </a:rPr>
              <a:t>this</a:t>
            </a:r>
            <a:r>
              <a:rPr lang="en-US" sz="2200" dirty="0">
                <a:solidFill>
                  <a:schemeClr val="accent5"/>
                </a:solidFill>
              </a:rPr>
              <a:t>).</a:t>
            </a:r>
            <a:r>
              <a:rPr lang="en-US" sz="2200" dirty="0" err="1">
                <a:solidFill>
                  <a:schemeClr val="accent5"/>
                </a:solidFill>
              </a:rPr>
              <a:t>css</a:t>
            </a:r>
            <a:r>
              <a:rPr lang="en-US" sz="2200" dirty="0">
                <a:solidFill>
                  <a:schemeClr val="accent5"/>
                </a:solidFill>
              </a:rPr>
              <a:t>(‘background’, ‘red’);</a:t>
            </a:r>
          </a:p>
          <a:p>
            <a:r>
              <a:rPr lang="en-US" sz="2200" dirty="0">
                <a:solidFill>
                  <a:schemeClr val="accent5"/>
                </a:solidFill>
              </a:rPr>
              <a:t>	$(</a:t>
            </a:r>
            <a:r>
              <a:rPr lang="en-US" sz="2200" dirty="0">
                <a:solidFill>
                  <a:srgbClr val="C00000"/>
                </a:solidFill>
              </a:rPr>
              <a:t>this</a:t>
            </a:r>
            <a:r>
              <a:rPr lang="en-US" sz="2200" dirty="0">
                <a:solidFill>
                  <a:schemeClr val="accent5"/>
                </a:solidFill>
              </a:rPr>
              <a:t>).</a:t>
            </a:r>
            <a:r>
              <a:rPr lang="en-US" sz="2200" dirty="0" err="1">
                <a:solidFill>
                  <a:schemeClr val="accent5"/>
                </a:solidFill>
              </a:rPr>
              <a:t>css</a:t>
            </a:r>
            <a:r>
              <a:rPr lang="en-US" sz="2200" dirty="0">
                <a:solidFill>
                  <a:schemeClr val="accent5"/>
                </a:solidFill>
              </a:rPr>
              <a:t>(‘font-size’, ’20’);</a:t>
            </a:r>
          </a:p>
          <a:p>
            <a:r>
              <a:rPr lang="en-US" sz="2200" dirty="0">
                <a:solidFill>
                  <a:schemeClr val="accent5"/>
                </a:solidFill>
              </a:rPr>
              <a:t>	var pos = $(</a:t>
            </a:r>
            <a:r>
              <a:rPr lang="en-US" sz="2200" dirty="0">
                <a:solidFill>
                  <a:srgbClr val="C00000"/>
                </a:solidFill>
              </a:rPr>
              <a:t>this</a:t>
            </a:r>
            <a:r>
              <a:rPr lang="en-US" sz="2200" dirty="0">
                <a:solidFill>
                  <a:schemeClr val="accent5"/>
                </a:solidFill>
              </a:rPr>
              <a:t>).position();</a:t>
            </a:r>
          </a:p>
          <a:p>
            <a:r>
              <a:rPr lang="en-US" sz="2200" dirty="0">
                <a:solidFill>
                  <a:schemeClr val="accent5"/>
                </a:solidFill>
              </a:rPr>
              <a:t>	$(</a:t>
            </a:r>
            <a:r>
              <a:rPr lang="en-US" sz="2200" dirty="0">
                <a:solidFill>
                  <a:srgbClr val="C00000"/>
                </a:solidFill>
              </a:rPr>
              <a:t>'body'</a:t>
            </a:r>
            <a:r>
              <a:rPr lang="en-US" sz="2200" dirty="0">
                <a:solidFill>
                  <a:schemeClr val="accent5"/>
                </a:solidFill>
              </a:rPr>
              <a:t>).</a:t>
            </a:r>
            <a:r>
              <a:rPr lang="en-US" sz="2200" dirty="0" err="1">
                <a:solidFill>
                  <a:schemeClr val="accent5"/>
                </a:solidFill>
              </a:rPr>
              <a:t>scrollTo</a:t>
            </a:r>
            <a:r>
              <a:rPr lang="en-US" sz="2200" dirty="0">
                <a:solidFill>
                  <a:schemeClr val="accent5"/>
                </a:solidFill>
              </a:rPr>
              <a:t>(</a:t>
            </a:r>
            <a:r>
              <a:rPr lang="en-US" sz="2200" dirty="0" err="1">
                <a:solidFill>
                  <a:schemeClr val="accent5"/>
                </a:solidFill>
              </a:rPr>
              <a:t>pos.top</a:t>
            </a:r>
            <a:r>
              <a:rPr lang="en-US" sz="2200" dirty="0">
                <a:solidFill>
                  <a:schemeClr val="accent5"/>
                </a:solidFill>
              </a:rPr>
              <a:t>); } </a:t>
            </a:r>
            <a:r>
              <a:rPr lang="en-US" sz="2200" dirty="0"/>
              <a:t>);</a:t>
            </a:r>
          </a:p>
          <a:p>
            <a:endParaRPr lang="en-US" sz="2200" dirty="0"/>
          </a:p>
          <a:p>
            <a:r>
              <a:rPr lang="en-US" sz="2200" dirty="0">
                <a:solidFill>
                  <a:srgbClr val="FF0000"/>
                </a:solidFill>
              </a:rPr>
              <a:t>$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FFC000"/>
                </a:solidFill>
              </a:rPr>
              <a:t>“.elem-02”</a:t>
            </a:r>
            <a:r>
              <a:rPr lang="en-US" sz="2200" dirty="0"/>
              <a:t>).</a:t>
            </a:r>
            <a:r>
              <a:rPr lang="en-US" sz="2200" dirty="0">
                <a:solidFill>
                  <a:srgbClr val="00B050"/>
                </a:solidFill>
              </a:rPr>
              <a:t>click</a:t>
            </a:r>
            <a:r>
              <a:rPr lang="en-US" sz="2200" dirty="0"/>
              <a:t>( </a:t>
            </a:r>
            <a:r>
              <a:rPr lang="en-US" sz="22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200" dirty="0">
                <a:solidFill>
                  <a:schemeClr val="accent5"/>
                </a:solidFill>
              </a:rPr>
              <a:t>	$(</a:t>
            </a:r>
            <a:r>
              <a:rPr lang="en-US" sz="2200" dirty="0">
                <a:solidFill>
                  <a:srgbClr val="C00000"/>
                </a:solidFill>
              </a:rPr>
              <a:t>this</a:t>
            </a:r>
            <a:r>
              <a:rPr lang="en-US" sz="2200" dirty="0">
                <a:solidFill>
                  <a:schemeClr val="accent5"/>
                </a:solidFill>
              </a:rPr>
              <a:t>).</a:t>
            </a:r>
            <a:r>
              <a:rPr lang="en-US" sz="2200" dirty="0" err="1">
                <a:solidFill>
                  <a:schemeClr val="accent5"/>
                </a:solidFill>
              </a:rPr>
              <a:t>css</a:t>
            </a:r>
            <a:r>
              <a:rPr lang="en-US" sz="2200" dirty="0">
                <a:solidFill>
                  <a:schemeClr val="accent5"/>
                </a:solidFill>
              </a:rPr>
              <a:t>(‘background’, ‘red’);</a:t>
            </a:r>
          </a:p>
          <a:p>
            <a:r>
              <a:rPr lang="en-US" sz="2200" dirty="0">
                <a:solidFill>
                  <a:schemeClr val="accent5"/>
                </a:solidFill>
              </a:rPr>
              <a:t>	$(</a:t>
            </a:r>
            <a:r>
              <a:rPr lang="en-US" sz="2200" dirty="0">
                <a:solidFill>
                  <a:srgbClr val="C00000"/>
                </a:solidFill>
              </a:rPr>
              <a:t>this</a:t>
            </a:r>
            <a:r>
              <a:rPr lang="en-US" sz="2200" dirty="0">
                <a:solidFill>
                  <a:schemeClr val="accent5"/>
                </a:solidFill>
              </a:rPr>
              <a:t>).</a:t>
            </a:r>
            <a:r>
              <a:rPr lang="en-US" sz="2200" dirty="0" err="1">
                <a:solidFill>
                  <a:schemeClr val="accent5"/>
                </a:solidFill>
              </a:rPr>
              <a:t>css</a:t>
            </a:r>
            <a:r>
              <a:rPr lang="en-US" sz="2200" dirty="0">
                <a:solidFill>
                  <a:schemeClr val="accent5"/>
                </a:solidFill>
              </a:rPr>
              <a:t>(‘font-size’, ’20’);</a:t>
            </a:r>
          </a:p>
          <a:p>
            <a:r>
              <a:rPr lang="en-US" sz="2200" dirty="0">
                <a:solidFill>
                  <a:schemeClr val="accent5"/>
                </a:solidFill>
              </a:rPr>
              <a:t>	var pos = $(</a:t>
            </a:r>
            <a:r>
              <a:rPr lang="en-US" sz="2200" dirty="0">
                <a:solidFill>
                  <a:srgbClr val="C00000"/>
                </a:solidFill>
              </a:rPr>
              <a:t>this</a:t>
            </a:r>
            <a:r>
              <a:rPr lang="en-US" sz="2200" dirty="0">
                <a:solidFill>
                  <a:schemeClr val="accent5"/>
                </a:solidFill>
              </a:rPr>
              <a:t>).position();</a:t>
            </a:r>
          </a:p>
          <a:p>
            <a:r>
              <a:rPr lang="en-US" sz="2200" dirty="0">
                <a:solidFill>
                  <a:schemeClr val="accent5"/>
                </a:solidFill>
              </a:rPr>
              <a:t>	$(</a:t>
            </a:r>
            <a:r>
              <a:rPr lang="en-US" sz="2200" dirty="0">
                <a:solidFill>
                  <a:srgbClr val="C00000"/>
                </a:solidFill>
              </a:rPr>
              <a:t>'body'</a:t>
            </a:r>
            <a:r>
              <a:rPr lang="en-US" sz="2200" dirty="0">
                <a:solidFill>
                  <a:schemeClr val="accent5"/>
                </a:solidFill>
              </a:rPr>
              <a:t>).</a:t>
            </a:r>
            <a:r>
              <a:rPr lang="en-US" sz="2200" dirty="0" err="1">
                <a:solidFill>
                  <a:schemeClr val="accent5"/>
                </a:solidFill>
              </a:rPr>
              <a:t>scrollTo</a:t>
            </a:r>
            <a:r>
              <a:rPr lang="en-US" sz="2200" dirty="0">
                <a:solidFill>
                  <a:schemeClr val="accent5"/>
                </a:solidFill>
              </a:rPr>
              <a:t>(</a:t>
            </a:r>
            <a:r>
              <a:rPr lang="en-US" sz="2200" dirty="0" err="1">
                <a:solidFill>
                  <a:schemeClr val="accent5"/>
                </a:solidFill>
              </a:rPr>
              <a:t>pos.top</a:t>
            </a:r>
            <a:r>
              <a:rPr lang="en-US" sz="2200" dirty="0">
                <a:solidFill>
                  <a:schemeClr val="accent5"/>
                </a:solidFill>
              </a:rPr>
              <a:t>); } </a:t>
            </a:r>
            <a:r>
              <a:rPr lang="en-US" sz="2200" dirty="0"/>
              <a:t>);</a:t>
            </a:r>
          </a:p>
          <a:p>
            <a:endParaRPr lang="en-US" sz="2200" dirty="0"/>
          </a:p>
          <a:p>
            <a:r>
              <a:rPr lang="en-US" sz="2200" dirty="0">
                <a:solidFill>
                  <a:srgbClr val="FF0000"/>
                </a:solidFill>
              </a:rPr>
              <a:t>$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FFC000"/>
                </a:solidFill>
              </a:rPr>
              <a:t>“.elem-03”</a:t>
            </a:r>
            <a:r>
              <a:rPr lang="en-US" sz="2200" dirty="0"/>
              <a:t>).</a:t>
            </a:r>
            <a:r>
              <a:rPr lang="en-US" sz="2200" dirty="0">
                <a:solidFill>
                  <a:srgbClr val="00B050"/>
                </a:solidFill>
              </a:rPr>
              <a:t>click</a:t>
            </a:r>
            <a:r>
              <a:rPr lang="en-US" sz="2200" dirty="0"/>
              <a:t>( </a:t>
            </a:r>
            <a:r>
              <a:rPr lang="en-US" sz="22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200" dirty="0">
                <a:solidFill>
                  <a:schemeClr val="accent5"/>
                </a:solidFill>
              </a:rPr>
              <a:t>	$(</a:t>
            </a:r>
            <a:r>
              <a:rPr lang="en-US" sz="2200" dirty="0">
                <a:solidFill>
                  <a:srgbClr val="C00000"/>
                </a:solidFill>
              </a:rPr>
              <a:t>this</a:t>
            </a:r>
            <a:r>
              <a:rPr lang="en-US" sz="2200" dirty="0">
                <a:solidFill>
                  <a:schemeClr val="accent5"/>
                </a:solidFill>
              </a:rPr>
              <a:t>).</a:t>
            </a:r>
            <a:r>
              <a:rPr lang="en-US" sz="2200" dirty="0" err="1">
                <a:solidFill>
                  <a:schemeClr val="accent5"/>
                </a:solidFill>
              </a:rPr>
              <a:t>css</a:t>
            </a:r>
            <a:r>
              <a:rPr lang="en-US" sz="2200" dirty="0">
                <a:solidFill>
                  <a:schemeClr val="accent5"/>
                </a:solidFill>
              </a:rPr>
              <a:t>(‘background’, ‘red’);</a:t>
            </a:r>
          </a:p>
          <a:p>
            <a:r>
              <a:rPr lang="en-US" sz="2200" dirty="0">
                <a:solidFill>
                  <a:schemeClr val="accent5"/>
                </a:solidFill>
              </a:rPr>
              <a:t>	$(</a:t>
            </a:r>
            <a:r>
              <a:rPr lang="en-US" sz="2200" dirty="0">
                <a:solidFill>
                  <a:srgbClr val="C00000"/>
                </a:solidFill>
              </a:rPr>
              <a:t>this</a:t>
            </a:r>
            <a:r>
              <a:rPr lang="en-US" sz="2200" dirty="0">
                <a:solidFill>
                  <a:schemeClr val="accent5"/>
                </a:solidFill>
              </a:rPr>
              <a:t>).</a:t>
            </a:r>
            <a:r>
              <a:rPr lang="en-US" sz="2200" dirty="0" err="1">
                <a:solidFill>
                  <a:schemeClr val="accent5"/>
                </a:solidFill>
              </a:rPr>
              <a:t>css</a:t>
            </a:r>
            <a:r>
              <a:rPr lang="en-US" sz="2200" dirty="0">
                <a:solidFill>
                  <a:schemeClr val="accent5"/>
                </a:solidFill>
              </a:rPr>
              <a:t>(‘font-size’, ’20’);</a:t>
            </a:r>
          </a:p>
          <a:p>
            <a:r>
              <a:rPr lang="en-US" sz="2200" dirty="0">
                <a:solidFill>
                  <a:schemeClr val="accent5"/>
                </a:solidFill>
              </a:rPr>
              <a:t>	var pos = $(</a:t>
            </a:r>
            <a:r>
              <a:rPr lang="en-US" sz="2200" dirty="0">
                <a:solidFill>
                  <a:srgbClr val="C00000"/>
                </a:solidFill>
              </a:rPr>
              <a:t>this</a:t>
            </a:r>
            <a:r>
              <a:rPr lang="en-US" sz="2200" dirty="0">
                <a:solidFill>
                  <a:schemeClr val="accent5"/>
                </a:solidFill>
              </a:rPr>
              <a:t>).position();</a:t>
            </a:r>
          </a:p>
          <a:p>
            <a:r>
              <a:rPr lang="en-US" sz="2200" dirty="0">
                <a:solidFill>
                  <a:schemeClr val="accent5"/>
                </a:solidFill>
              </a:rPr>
              <a:t>	$(</a:t>
            </a:r>
            <a:r>
              <a:rPr lang="en-US" sz="2200" dirty="0">
                <a:solidFill>
                  <a:srgbClr val="C00000"/>
                </a:solidFill>
              </a:rPr>
              <a:t>'body'</a:t>
            </a:r>
            <a:r>
              <a:rPr lang="en-US" sz="2200" dirty="0">
                <a:solidFill>
                  <a:schemeClr val="accent5"/>
                </a:solidFill>
              </a:rPr>
              <a:t>).</a:t>
            </a:r>
            <a:r>
              <a:rPr lang="en-US" sz="2200" dirty="0" err="1">
                <a:solidFill>
                  <a:schemeClr val="accent5"/>
                </a:solidFill>
              </a:rPr>
              <a:t>scrollTo</a:t>
            </a:r>
            <a:r>
              <a:rPr lang="en-US" sz="2200" dirty="0">
                <a:solidFill>
                  <a:schemeClr val="accent5"/>
                </a:solidFill>
              </a:rPr>
              <a:t>(</a:t>
            </a:r>
            <a:r>
              <a:rPr lang="en-US" sz="2200" dirty="0" err="1">
                <a:solidFill>
                  <a:schemeClr val="accent5"/>
                </a:solidFill>
              </a:rPr>
              <a:t>pos.top</a:t>
            </a:r>
            <a:r>
              <a:rPr lang="en-US" sz="2200" dirty="0">
                <a:solidFill>
                  <a:schemeClr val="accent5"/>
                </a:solidFill>
              </a:rPr>
              <a:t>); } </a:t>
            </a:r>
            <a:r>
              <a:rPr lang="en-US" sz="2200" dirty="0"/>
              <a:t>);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07004-6280-47F4-B4B5-5DFAE5D5E2E4}"/>
              </a:ext>
            </a:extLst>
          </p:cNvPr>
          <p:cNvSpPr/>
          <p:nvPr/>
        </p:nvSpPr>
        <p:spPr>
          <a:xfrm>
            <a:off x="6396836" y="2417825"/>
            <a:ext cx="38802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What does this code do?</a:t>
            </a:r>
          </a:p>
          <a:p>
            <a:endParaRPr lang="en-US" sz="2400" dirty="0"/>
          </a:p>
          <a:p>
            <a:r>
              <a:rPr lang="en-US" sz="2400" dirty="0"/>
              <a:t>What’s wrong with this code?</a:t>
            </a:r>
          </a:p>
        </p:txBody>
      </p:sp>
    </p:spTree>
    <p:extLst>
      <p:ext uri="{BB962C8B-B14F-4D97-AF65-F5344CB8AC3E}">
        <p14:creationId xmlns:p14="http://schemas.microsoft.com/office/powerpoint/2010/main" val="428325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382</Words>
  <Application>Microsoft Office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Advanced Interactions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77</cp:revision>
  <dcterms:created xsi:type="dcterms:W3CDTF">2018-12-16T14:37:10Z</dcterms:created>
  <dcterms:modified xsi:type="dcterms:W3CDTF">2018-12-22T16:24:10Z</dcterms:modified>
</cp:coreProperties>
</file>