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11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2718751" y="2581977"/>
            <a:ext cx="79352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“.mystery”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({‘top’: ‘200px’,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                     ‘left’: ‘200px’,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        ‘opacity’: ‘0});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({‘transition’: ‘top 2.5s linear 0s,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	    left 2.5s linear 2.5s,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	    opacity 1s linear 0s’}); </a:t>
            </a:r>
            <a:r>
              <a:rPr lang="en-US" sz="2400" dirty="0"/>
              <a:t>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);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FB4178-830D-4DB9-B6E7-11E7D928A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1655"/>
              </p:ext>
            </p:extLst>
          </p:nvPr>
        </p:nvGraphicFramePr>
        <p:xfrm>
          <a:off x="3773828" y="312132"/>
          <a:ext cx="5004180" cy="17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36">
                  <a:extLst>
                    <a:ext uri="{9D8B030D-6E8A-4147-A177-3AD203B41FA5}">
                      <a16:colId xmlns:a16="http://schemas.microsoft.com/office/drawing/2014/main" val="2497280780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3295333557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2854478597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688991063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3964642160"/>
                    </a:ext>
                  </a:extLst>
                </a:gridCol>
              </a:tblGrid>
              <a:tr h="35686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2451739763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2837916316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4053743655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4057613219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189028795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A304A3B-BFB1-4448-846D-5D0249AEA865}"/>
              </a:ext>
            </a:extLst>
          </p:cNvPr>
          <p:cNvSpPr/>
          <p:nvPr/>
        </p:nvSpPr>
        <p:spPr>
          <a:xfrm>
            <a:off x="2689006" y="592044"/>
            <a:ext cx="689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top: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9AFDD-C0F4-492C-82FC-67C713E063EA}"/>
              </a:ext>
            </a:extLst>
          </p:cNvPr>
          <p:cNvCxnSpPr>
            <a:cxnSpLocks/>
          </p:cNvCxnSpPr>
          <p:nvPr/>
        </p:nvCxnSpPr>
        <p:spPr>
          <a:xfrm>
            <a:off x="3773828" y="859703"/>
            <a:ext cx="25214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4B4DA3-749F-4D1E-A99E-47E73AD7C4BE}"/>
              </a:ext>
            </a:extLst>
          </p:cNvPr>
          <p:cNvCxnSpPr>
            <a:cxnSpLocks/>
          </p:cNvCxnSpPr>
          <p:nvPr/>
        </p:nvCxnSpPr>
        <p:spPr>
          <a:xfrm>
            <a:off x="6295292" y="1391706"/>
            <a:ext cx="248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87DD9-E5BD-4A34-B400-53625087BEFA}"/>
              </a:ext>
            </a:extLst>
          </p:cNvPr>
          <p:cNvCxnSpPr>
            <a:cxnSpLocks/>
          </p:cNvCxnSpPr>
          <p:nvPr/>
        </p:nvCxnSpPr>
        <p:spPr>
          <a:xfrm>
            <a:off x="3773828" y="1900795"/>
            <a:ext cx="50041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B06B4-291D-4D58-ADA6-069CACFAE052}"/>
              </a:ext>
            </a:extLst>
          </p:cNvPr>
          <p:cNvSpPr/>
          <p:nvPr/>
        </p:nvSpPr>
        <p:spPr>
          <a:xfrm>
            <a:off x="2693494" y="1170939"/>
            <a:ext cx="685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left: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7779F-E327-41C5-9B28-02E8B5374BA8}"/>
              </a:ext>
            </a:extLst>
          </p:cNvPr>
          <p:cNvSpPr/>
          <p:nvPr/>
        </p:nvSpPr>
        <p:spPr>
          <a:xfrm>
            <a:off x="2192170" y="1669961"/>
            <a:ext cx="1221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opacity: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6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AC83-1F86-46E4-959D-E01F801E7C96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Transitions in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81837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Animations can have callback functions that are called once the animation completes.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2608955" y="2973684"/>
            <a:ext cx="69740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properties, time, callback ); } 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148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Yes, you can do dumb things like this too…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1585021" y="2973684"/>
            <a:ext cx="9327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function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infinite_recursion</a:t>
            </a:r>
            <a:r>
              <a:rPr lang="en-US" sz="2400" dirty="0">
                <a:solidFill>
                  <a:schemeClr val="accent6"/>
                </a:solidFill>
              </a:rPr>
              <a:t>() </a:t>
            </a:r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>
                <a:solidFill>
                  <a:schemeClr val="accent5"/>
                </a:solidFill>
              </a:rPr>
              <a:t>).animate( {left: +=10px}, 1000 , </a:t>
            </a:r>
            <a:r>
              <a:rPr lang="en-US" sz="2400" dirty="0" err="1">
                <a:solidFill>
                  <a:schemeClr val="accent6"/>
                </a:solidFill>
              </a:rPr>
              <a:t>infinite_recursion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); 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56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225404"/>
            <a:ext cx="1086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Callbacks are useful for resetting properties of an animation.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2351048" y="2188238"/>
            <a:ext cx="79767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</a:t>
            </a:r>
            <a:r>
              <a:rPr lang="en-US" sz="2400" dirty="0">
                <a:solidFill>
                  <a:srgbClr val="FF0000"/>
                </a:solidFill>
              </a:rPr>
              <a:t>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= 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(“left”);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{left: 100px}, 1s, 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{left: </a:t>
            </a:r>
            <a:r>
              <a:rPr lang="en-US" sz="2400" dirty="0">
                <a:solidFill>
                  <a:srgbClr val="FF0000"/>
                </a:solidFill>
              </a:rPr>
              <a:t>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}, 1s) } ); } </a:t>
            </a:r>
            <a:r>
              <a:rPr lang="en-US" sz="2400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3A411-32A4-49E0-9ED8-1AB422B3769E}"/>
              </a:ext>
            </a:extLst>
          </p:cNvPr>
          <p:cNvSpPr txBox="1"/>
          <p:nvPr/>
        </p:nvSpPr>
        <p:spPr>
          <a:xfrm>
            <a:off x="755701" y="4277125"/>
            <a:ext cx="1086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do not need to know the initial value of the ‘left’ parameter to reset it.</a:t>
            </a:r>
          </a:p>
        </p:txBody>
      </p:sp>
    </p:spTree>
    <p:extLst>
      <p:ext uri="{BB962C8B-B14F-4D97-AF65-F5344CB8AC3E}">
        <p14:creationId xmlns:p14="http://schemas.microsoft.com/office/powerpoint/2010/main" val="33174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1471818" y="1309008"/>
            <a:ext cx="904786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class, reset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 $(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>
                <a:solidFill>
                  <a:schemeClr val="accent5"/>
                </a:solidFill>
              </a:rPr>
              <a:t>).animate( {left: </a:t>
            </a:r>
            <a:r>
              <a:rPr lang="en-US" sz="2400" dirty="0">
                <a:solidFill>
                  <a:srgbClr val="FF0000"/>
                </a:solidFill>
              </a:rPr>
              <a:t>reset</a:t>
            </a:r>
            <a:r>
              <a:rPr lang="en-US" sz="2400" dirty="0">
                <a:solidFill>
                  <a:schemeClr val="accent5"/>
                </a:solidFill>
              </a:rPr>
              <a:t>}, 1s );</a:t>
            </a:r>
          </a:p>
          <a:p>
            <a:r>
              <a:rPr lang="en-US" sz="2400" dirty="0"/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</a:t>
            </a:r>
            <a:r>
              <a:rPr lang="en-US" sz="2400" dirty="0">
                <a:solidFill>
                  <a:srgbClr val="FF0000"/>
                </a:solidFill>
              </a:rPr>
              <a:t>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= 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(“left”);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{left: 100px}, 1s, 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this,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>
                <a:solidFill>
                  <a:schemeClr val="accent5"/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{top: 100px}, 1s); } </a:t>
            </a:r>
            <a:r>
              <a:rPr lang="en-US" sz="2400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5183A-5D91-43F9-AC69-898CC3E06CDB}"/>
              </a:ext>
            </a:extLst>
          </p:cNvPr>
          <p:cNvSpPr txBox="1"/>
          <p:nvPr/>
        </p:nvSpPr>
        <p:spPr>
          <a:xfrm>
            <a:off x="755701" y="4773787"/>
            <a:ext cx="1086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will this execute?</a:t>
            </a:r>
          </a:p>
        </p:txBody>
      </p:sp>
    </p:spTree>
    <p:extLst>
      <p:ext uri="{BB962C8B-B14F-4D97-AF65-F5344CB8AC3E}">
        <p14:creationId xmlns:p14="http://schemas.microsoft.com/office/powerpoint/2010/main" val="157097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4866169" y="1309008"/>
            <a:ext cx="675140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class, reset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 $(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>
                <a:solidFill>
                  <a:schemeClr val="accent5"/>
                </a:solidFill>
              </a:rPr>
              <a:t>).animate( {left: </a:t>
            </a:r>
            <a:r>
              <a:rPr lang="en-US" sz="2400" dirty="0">
                <a:solidFill>
                  <a:srgbClr val="FF0000"/>
                </a:solidFill>
              </a:rPr>
              <a:t>reset</a:t>
            </a:r>
            <a:r>
              <a:rPr lang="en-US" sz="2400" dirty="0">
                <a:solidFill>
                  <a:schemeClr val="accent5"/>
                </a:solidFill>
              </a:rPr>
              <a:t>}, 1s );</a:t>
            </a:r>
          </a:p>
          <a:p>
            <a:r>
              <a:rPr lang="en-US" sz="2400" dirty="0"/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</a:t>
            </a:r>
            <a:r>
              <a:rPr lang="en-US" sz="2400" dirty="0">
                <a:solidFill>
                  <a:srgbClr val="FF0000"/>
                </a:solidFill>
              </a:rPr>
              <a:t>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= 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(“left”);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{left: 100px}, 1s,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this,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>
                <a:solidFill>
                  <a:schemeClr val="accent5"/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{top: 100px}, 1s); } </a:t>
            </a:r>
            <a:r>
              <a:rPr lang="en-US" sz="2400" dirty="0"/>
              <a:t>);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6290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1981201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0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AD1AE4-5020-4EC9-B097-4490DC053B96}"/>
              </a:ext>
            </a:extLst>
          </p:cNvPr>
          <p:cNvSpPr/>
          <p:nvPr/>
        </p:nvSpPr>
        <p:spPr>
          <a:xfrm>
            <a:off x="5779477" y="3587262"/>
            <a:ext cx="5838092" cy="726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4866169" y="1309008"/>
            <a:ext cx="675140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class, reset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 $(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>
                <a:solidFill>
                  <a:schemeClr val="accent5"/>
                </a:solidFill>
              </a:rPr>
              <a:t>).animate( {left: </a:t>
            </a:r>
            <a:r>
              <a:rPr lang="en-US" sz="2400" dirty="0">
                <a:solidFill>
                  <a:srgbClr val="FF0000"/>
                </a:solidFill>
              </a:rPr>
              <a:t>reset</a:t>
            </a:r>
            <a:r>
              <a:rPr lang="en-US" sz="2400" dirty="0">
                <a:solidFill>
                  <a:schemeClr val="accent5"/>
                </a:solidFill>
              </a:rPr>
              <a:t>}, 1s );</a:t>
            </a:r>
          </a:p>
          <a:p>
            <a:r>
              <a:rPr lang="en-US" sz="2400" dirty="0"/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</a:t>
            </a:r>
            <a:r>
              <a:rPr lang="en-US" sz="2400" dirty="0">
                <a:solidFill>
                  <a:srgbClr val="FF0000"/>
                </a:solidFill>
              </a:rPr>
              <a:t>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= 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(“left”);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{left: 100px}, 1s,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this,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>
                <a:solidFill>
                  <a:schemeClr val="accent5"/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{top: 100px}, 1s); } </a:t>
            </a:r>
            <a:r>
              <a:rPr lang="en-US" sz="2400" dirty="0"/>
              <a:t>);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4311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2391509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5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2A35F1-5788-410B-94C2-A3541222185F}"/>
              </a:ext>
            </a:extLst>
          </p:cNvPr>
          <p:cNvSpPr/>
          <p:nvPr/>
        </p:nvSpPr>
        <p:spPr>
          <a:xfrm>
            <a:off x="5756032" y="4267200"/>
            <a:ext cx="4747846" cy="458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4866169" y="1309008"/>
            <a:ext cx="69858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class, reset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 $(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>
                <a:solidFill>
                  <a:schemeClr val="accent5"/>
                </a:solidFill>
              </a:rPr>
              <a:t>).animate( {left: </a:t>
            </a:r>
            <a:r>
              <a:rPr lang="en-US" sz="2400" dirty="0">
                <a:solidFill>
                  <a:srgbClr val="FF0000"/>
                </a:solidFill>
              </a:rPr>
              <a:t>reset</a:t>
            </a:r>
            <a:r>
              <a:rPr lang="en-US" sz="2400" dirty="0">
                <a:solidFill>
                  <a:schemeClr val="accent5"/>
                </a:solidFill>
              </a:rPr>
              <a:t>}, 1s );</a:t>
            </a:r>
          </a:p>
          <a:p>
            <a:r>
              <a:rPr lang="en-US" sz="2400" dirty="0"/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</a:t>
            </a:r>
            <a:r>
              <a:rPr lang="en-US" sz="2400" dirty="0">
                <a:solidFill>
                  <a:srgbClr val="FF0000"/>
                </a:solidFill>
              </a:rPr>
              <a:t>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= 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(“left”);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{left: 100px}, 1s,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this,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>
                <a:solidFill>
                  <a:schemeClr val="accent5"/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{top: 100px}, 1s); } </a:t>
            </a:r>
            <a:r>
              <a:rPr lang="en-US" sz="2400" dirty="0"/>
              <a:t>);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3926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2731479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2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0F0CD-417A-4E2A-824C-96687131D304}"/>
              </a:ext>
            </a:extLst>
          </p:cNvPr>
          <p:cNvSpPr/>
          <p:nvPr/>
        </p:nvSpPr>
        <p:spPr>
          <a:xfrm>
            <a:off x="5792220" y="1711568"/>
            <a:ext cx="4570980" cy="458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4866167" y="1309008"/>
            <a:ext cx="68569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class, reset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 $(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>
                <a:solidFill>
                  <a:schemeClr val="accent5"/>
                </a:solidFill>
              </a:rPr>
              <a:t>).animate( {left: </a:t>
            </a:r>
            <a:r>
              <a:rPr lang="en-US" sz="2400" dirty="0">
                <a:solidFill>
                  <a:srgbClr val="FF0000"/>
                </a:solidFill>
              </a:rPr>
              <a:t>reset</a:t>
            </a:r>
            <a:r>
              <a:rPr lang="en-US" sz="2400" dirty="0">
                <a:solidFill>
                  <a:schemeClr val="accent5"/>
                </a:solidFill>
              </a:rPr>
              <a:t>}, 1s );</a:t>
            </a:r>
          </a:p>
          <a:p>
            <a:r>
              <a:rPr lang="en-US" sz="2400" dirty="0"/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</a:t>
            </a:r>
            <a:r>
              <a:rPr lang="en-US" sz="2400" dirty="0">
                <a:solidFill>
                  <a:srgbClr val="FF0000"/>
                </a:solidFill>
              </a:rPr>
              <a:t>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= 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(“left”);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{left: 100px}, 1s,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this,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>
                <a:solidFill>
                  <a:schemeClr val="accent5"/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{top: 100px}, 1s); } </a:t>
            </a:r>
            <a:r>
              <a:rPr lang="en-US" sz="2400" dirty="0"/>
              <a:t>);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99140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6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Transitions in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4866169" y="1309008"/>
            <a:ext cx="70210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class, reset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 $(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>
                <a:solidFill>
                  <a:schemeClr val="accent5"/>
                </a:solidFill>
              </a:rPr>
              <a:t>).animate( {left: </a:t>
            </a:r>
            <a:r>
              <a:rPr lang="en-US" sz="2400" dirty="0">
                <a:solidFill>
                  <a:srgbClr val="FF0000"/>
                </a:solidFill>
              </a:rPr>
              <a:t>reset</a:t>
            </a:r>
            <a:r>
              <a:rPr lang="en-US" sz="2400" dirty="0">
                <a:solidFill>
                  <a:schemeClr val="accent5"/>
                </a:solidFill>
              </a:rPr>
              <a:t>}, 1s );</a:t>
            </a:r>
          </a:p>
          <a:p>
            <a:r>
              <a:rPr lang="en-US" sz="2400" dirty="0"/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</a:t>
            </a:r>
            <a:r>
              <a:rPr lang="en-US" sz="2400" dirty="0">
                <a:solidFill>
                  <a:srgbClr val="FF0000"/>
                </a:solidFill>
              </a:rPr>
              <a:t>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= 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(“left”);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{left: 100px}, 1s,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this,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>
                <a:solidFill>
                  <a:schemeClr val="accent5"/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{top: 100px}, 1s); } </a:t>
            </a:r>
            <a:r>
              <a:rPr lang="en-US" sz="2400" dirty="0"/>
              <a:t>);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0019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4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4866169" y="1309008"/>
            <a:ext cx="70679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class, reset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 $(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>
                <a:solidFill>
                  <a:schemeClr val="accent5"/>
                </a:solidFill>
              </a:rPr>
              <a:t>).animate( {left: </a:t>
            </a:r>
            <a:r>
              <a:rPr lang="en-US" sz="2400" dirty="0">
                <a:solidFill>
                  <a:srgbClr val="FF0000"/>
                </a:solidFill>
              </a:rPr>
              <a:t>reset</a:t>
            </a:r>
            <a:r>
              <a:rPr lang="en-US" sz="2400" dirty="0">
                <a:solidFill>
                  <a:schemeClr val="accent5"/>
                </a:solidFill>
              </a:rPr>
              <a:t>}, 1s );</a:t>
            </a:r>
          </a:p>
          <a:p>
            <a:r>
              <a:rPr lang="en-US" sz="2400" dirty="0"/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“.element”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</a:t>
            </a:r>
            <a:r>
              <a:rPr lang="en-US" sz="2400" dirty="0">
                <a:solidFill>
                  <a:srgbClr val="FF0000"/>
                </a:solidFill>
              </a:rPr>
              <a:t>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= 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(“left”);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{left: 100px}, 1s,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</a:t>
            </a:r>
            <a:r>
              <a:rPr lang="en-US" sz="2400" dirty="0" err="1">
                <a:solidFill>
                  <a:srgbClr val="00B050"/>
                </a:solidFill>
              </a:rPr>
              <a:t>friendly_helper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this, left-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>
                <a:solidFill>
                  <a:schemeClr val="accent5"/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 {top: 100px}, 1s); } </a:t>
            </a:r>
            <a:r>
              <a:rPr lang="en-US" sz="2400" dirty="0"/>
              <a:t>);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4372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52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985830" y="804915"/>
            <a:ext cx="7067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To Use </a:t>
            </a:r>
            <a:r>
              <a:rPr lang="en-US" sz="2800" dirty="0" err="1"/>
              <a:t>JQuery</a:t>
            </a:r>
            <a:r>
              <a:rPr lang="en-US" sz="2800" dirty="0"/>
              <a:t> Animate Tag?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BDE0F-8512-4D33-A62B-57FB1D1205CA}"/>
              </a:ext>
            </a:extLst>
          </p:cNvPr>
          <p:cNvSpPr/>
          <p:nvPr/>
        </p:nvSpPr>
        <p:spPr>
          <a:xfrm>
            <a:off x="985828" y="1328135"/>
            <a:ext cx="10220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flexible for programming-based animations.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store variables and </a:t>
            </a:r>
            <a:r>
              <a:rPr lang="en-US" sz="2400" dirty="0" err="1"/>
              <a:t>peform</a:t>
            </a:r>
            <a:r>
              <a:rPr lang="en-US" sz="2400" dirty="0"/>
              <a:t> operations with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to store Callback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Sometimes can lead to unexpected execution order if not used properly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98453-4A4F-4BC1-9AEF-1377B030E060}"/>
              </a:ext>
            </a:extLst>
          </p:cNvPr>
          <p:cNvSpPr/>
          <p:nvPr/>
        </p:nvSpPr>
        <p:spPr>
          <a:xfrm>
            <a:off x="985830" y="3537962"/>
            <a:ext cx="7067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To Use CSS Tag?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42FA2-704D-410B-9767-A819C62B3AA6}"/>
              </a:ext>
            </a:extLst>
          </p:cNvPr>
          <p:cNvSpPr/>
          <p:nvPr/>
        </p:nvSpPr>
        <p:spPr>
          <a:xfrm>
            <a:off x="985829" y="4061182"/>
            <a:ext cx="8802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multiple independent animations.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two animations share the same time and interpolation, they can be in the same animation tag.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Else, they must be in different animation tags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0268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Drive Demo</a:t>
            </a:r>
          </a:p>
        </p:txBody>
      </p:sp>
      <p:pic>
        <p:nvPicPr>
          <p:cNvPr id="1026" name="Picture 2" descr="Image result for driving">
            <a:extLst>
              <a:ext uri="{FF2B5EF4-FFF2-40B4-BE49-F238E27FC236}">
                <a16:creationId xmlns:a16="http://schemas.microsoft.com/office/drawing/2014/main" id="{5FB5FF98-79F1-4ACE-B3CC-22595D6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6" y="3752165"/>
            <a:ext cx="3894766" cy="25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4155B-BFEB-48D4-B480-5EF1BB7CA9FD}"/>
              </a:ext>
            </a:extLst>
          </p:cNvPr>
          <p:cNvSpPr txBox="1"/>
          <p:nvPr/>
        </p:nvSpPr>
        <p:spPr>
          <a:xfrm>
            <a:off x="5732584" y="1174201"/>
            <a:ext cx="5282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css-transition:hover</a:t>
            </a:r>
            <a:r>
              <a:rPr lang="en-US" sz="2400" dirty="0"/>
              <a:t> {</a:t>
            </a:r>
          </a:p>
          <a:p>
            <a:r>
              <a:rPr lang="en-US" sz="2400" dirty="0"/>
              <a:t>	width: 100%;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transition-property: </a:t>
            </a:r>
            <a:r>
              <a:rPr lang="en-US" sz="2400" dirty="0">
                <a:solidFill>
                  <a:schemeClr val="accent1"/>
                </a:solidFill>
              </a:rPr>
              <a:t>width;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	transition-duration: </a:t>
            </a:r>
            <a:r>
              <a:rPr lang="en-US" sz="2400" dirty="0">
                <a:solidFill>
                  <a:schemeClr val="accent1"/>
                </a:solidFill>
              </a:rPr>
              <a:t>2s;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	transition-timing-function:</a:t>
            </a:r>
            <a:r>
              <a:rPr lang="en-US" sz="2400" dirty="0">
                <a:solidFill>
                  <a:schemeClr val="accent1"/>
                </a:solidFill>
              </a:rPr>
              <a:t> linear;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	transition-delay: </a:t>
            </a:r>
            <a:r>
              <a:rPr lang="en-US" sz="2400" dirty="0">
                <a:solidFill>
                  <a:schemeClr val="accent1"/>
                </a:solidFill>
              </a:rPr>
              <a:t>1s;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72856-AA84-4B32-B161-BBEB57E65E1F}"/>
              </a:ext>
            </a:extLst>
          </p:cNvPr>
          <p:cNvSpPr txBox="1"/>
          <p:nvPr/>
        </p:nvSpPr>
        <p:spPr>
          <a:xfrm>
            <a:off x="2037150" y="1171987"/>
            <a:ext cx="2587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</a:t>
            </a:r>
            <a:r>
              <a:rPr lang="en-US" sz="2400" dirty="0"/>
              <a:t>-transition {</a:t>
            </a:r>
          </a:p>
          <a:p>
            <a:r>
              <a:rPr lang="en-US" sz="2400" dirty="0"/>
              <a:t>	width: 50%;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16506-A3C7-4AE6-8E20-AF15856732EE}"/>
              </a:ext>
            </a:extLst>
          </p:cNvPr>
          <p:cNvSpPr txBox="1"/>
          <p:nvPr/>
        </p:nvSpPr>
        <p:spPr>
          <a:xfrm>
            <a:off x="2300582" y="3677087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4C768-53A2-4249-BC5A-8BFC04E2E51A}"/>
              </a:ext>
            </a:extLst>
          </p:cNvPr>
          <p:cNvSpPr txBox="1"/>
          <p:nvPr/>
        </p:nvSpPr>
        <p:spPr>
          <a:xfrm>
            <a:off x="4117044" y="4203438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3140799" y="4742327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BBF48C-3D9C-413F-A7F2-3892AAF56ECA}"/>
              </a:ext>
            </a:extLst>
          </p:cNvPr>
          <p:cNvCxnSpPr/>
          <p:nvPr/>
        </p:nvCxnSpPr>
        <p:spPr>
          <a:xfrm>
            <a:off x="5346661" y="3907455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1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AC83-1F86-46E4-959D-E01F801E7C96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Transitions in </a:t>
            </a:r>
            <a:r>
              <a:rPr lang="en-US" sz="4400" dirty="0" err="1"/>
              <a:t>JQuery</a:t>
            </a:r>
            <a:endParaRPr lang="en-US" sz="4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213728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568912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Animations are queued by events in </a:t>
            </a:r>
            <a:r>
              <a:rPr lang="en-US" sz="2400" dirty="0" err="1"/>
              <a:t>JQuery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2978954" y="1730369"/>
            <a:ext cx="61321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).animate({top: ‘200px’}, 5000); } </a:t>
            </a:r>
            <a:r>
              <a:rPr lang="en-US" sz="2400" dirty="0"/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2954261"/>
            <a:ext cx="1056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clicking a ‘cool-class’ element, the element moves down 200px in 5 seconds.</a:t>
            </a:r>
          </a:p>
          <a:p>
            <a:r>
              <a:rPr lang="en-US" sz="2400" dirty="0"/>
              <a:t>Can only be activated once, and stays 200px down.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89D3F3-E383-4DC1-84C2-9EAE7E7AD689}"/>
              </a:ext>
            </a:extLst>
          </p:cNvPr>
          <p:cNvSpPr/>
          <p:nvPr/>
        </p:nvSpPr>
        <p:spPr>
          <a:xfrm>
            <a:off x="2974032" y="4065268"/>
            <a:ext cx="6439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).animate({top: ‘+=200px’}, 5000); } </a:t>
            </a:r>
            <a:r>
              <a:rPr lang="en-US" sz="2400" dirty="0"/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098D5-52B3-4A26-B674-40FF8399AA5E}"/>
              </a:ext>
            </a:extLst>
          </p:cNvPr>
          <p:cNvSpPr txBox="1"/>
          <p:nvPr/>
        </p:nvSpPr>
        <p:spPr>
          <a:xfrm>
            <a:off x="755700" y="5200557"/>
            <a:ext cx="1056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Moves down 200px for every click.</a:t>
            </a:r>
          </a:p>
          <a:p>
            <a:r>
              <a:rPr lang="en-US" sz="2400" dirty="0"/>
              <a:t>Increments value of top rather than setting it to a constant.</a:t>
            </a:r>
          </a:p>
        </p:txBody>
      </p:sp>
    </p:spTree>
    <p:extLst>
      <p:ext uri="{BB962C8B-B14F-4D97-AF65-F5344CB8AC3E}">
        <p14:creationId xmlns:p14="http://schemas.microsoft.com/office/powerpoint/2010/main" val="159141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568912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does this do?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2978954" y="1730369"/>
            <a:ext cx="60149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“.mystery”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).animate({top: ‘200px’}, 5000);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).animate({left: ‘200px’}, 5000);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).animate({opacity: ‘0’}, 5000); } </a:t>
            </a:r>
            <a:r>
              <a:rPr lang="en-US" sz="2400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43A2D-3BAC-4491-9426-8687074C0787}"/>
              </a:ext>
            </a:extLst>
          </p:cNvPr>
          <p:cNvSpPr txBox="1"/>
          <p:nvPr/>
        </p:nvSpPr>
        <p:spPr>
          <a:xfrm>
            <a:off x="755701" y="3849884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Remember, animations are queued in </a:t>
            </a:r>
            <a:r>
              <a:rPr lang="en-US" sz="2400" dirty="0" err="1"/>
              <a:t>JQuery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37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568912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 make animations occur simultaneously…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2978954" y="1730369"/>
            <a:ext cx="60516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“.mystery”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).animate({top: ‘200px’,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   left: ‘200px’,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	   opacity: ‘0’}, 5000); } </a:t>
            </a:r>
            <a:r>
              <a:rPr lang="en-US" sz="2400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C3663-A1DF-42C0-883E-C1D015988E0D}"/>
              </a:ext>
            </a:extLst>
          </p:cNvPr>
          <p:cNvSpPr txBox="1"/>
          <p:nvPr/>
        </p:nvSpPr>
        <p:spPr>
          <a:xfrm>
            <a:off x="755701" y="3849884"/>
            <a:ext cx="906823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way, all animations will start and end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404917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A67073-9BE8-42C2-972A-76EF828CA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75924"/>
              </p:ext>
            </p:extLst>
          </p:nvPr>
        </p:nvGraphicFramePr>
        <p:xfrm>
          <a:off x="2368062" y="1385446"/>
          <a:ext cx="7124755" cy="254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51">
                  <a:extLst>
                    <a:ext uri="{9D8B030D-6E8A-4147-A177-3AD203B41FA5}">
                      <a16:colId xmlns:a16="http://schemas.microsoft.com/office/drawing/2014/main" val="2497280780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3295333557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2854478597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688991063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3964642160"/>
                    </a:ext>
                  </a:extLst>
                </a:gridCol>
              </a:tblGrid>
              <a:tr h="508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39763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16316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43655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13219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879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568912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if we want something like…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1283240" y="1931360"/>
            <a:ext cx="689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top: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C3663-A1DF-42C0-883E-C1D015988E0D}"/>
              </a:ext>
            </a:extLst>
          </p:cNvPr>
          <p:cNvSpPr txBox="1"/>
          <p:nvPr/>
        </p:nvSpPr>
        <p:spPr>
          <a:xfrm>
            <a:off x="755701" y="4428729"/>
            <a:ext cx="906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JQuery</a:t>
            </a:r>
            <a:r>
              <a:rPr lang="en-US" sz="2400" dirty="0"/>
              <a:t> is not very good at delaying animations for specific times. We usually default to CSS for these animations.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AF5279-4443-44A8-8BD8-D6E313EF58BE}"/>
              </a:ext>
            </a:extLst>
          </p:cNvPr>
          <p:cNvCxnSpPr>
            <a:cxnSpLocks/>
          </p:cNvCxnSpPr>
          <p:nvPr/>
        </p:nvCxnSpPr>
        <p:spPr>
          <a:xfrm>
            <a:off x="2368062" y="2188663"/>
            <a:ext cx="3563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BF3FE4-95ED-4A1B-A43D-1E9EB96AFEA3}"/>
              </a:ext>
            </a:extLst>
          </p:cNvPr>
          <p:cNvCxnSpPr>
            <a:cxnSpLocks/>
          </p:cNvCxnSpPr>
          <p:nvPr/>
        </p:nvCxnSpPr>
        <p:spPr>
          <a:xfrm>
            <a:off x="5931877" y="2938940"/>
            <a:ext cx="3563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EB068C-05F9-4D9F-A854-C1E5B220879E}"/>
              </a:ext>
            </a:extLst>
          </p:cNvPr>
          <p:cNvCxnSpPr>
            <a:cxnSpLocks/>
          </p:cNvCxnSpPr>
          <p:nvPr/>
        </p:nvCxnSpPr>
        <p:spPr>
          <a:xfrm>
            <a:off x="2368062" y="3695078"/>
            <a:ext cx="7127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6B495D-0A8A-48DA-A2CF-A6030B54FD69}"/>
              </a:ext>
            </a:extLst>
          </p:cNvPr>
          <p:cNvSpPr/>
          <p:nvPr/>
        </p:nvSpPr>
        <p:spPr>
          <a:xfrm>
            <a:off x="1287728" y="2708106"/>
            <a:ext cx="6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left: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D82D2-1E9C-4992-9517-91F233F6F525}"/>
              </a:ext>
            </a:extLst>
          </p:cNvPr>
          <p:cNvSpPr/>
          <p:nvPr/>
        </p:nvSpPr>
        <p:spPr>
          <a:xfrm>
            <a:off x="786404" y="3464245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opacity: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44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756</Words>
  <Application>Microsoft Office PowerPoint</Application>
  <PresentationFormat>Widescreen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Advanced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83</cp:revision>
  <dcterms:created xsi:type="dcterms:W3CDTF">2018-12-16T14:37:10Z</dcterms:created>
  <dcterms:modified xsi:type="dcterms:W3CDTF">2018-12-23T00:41:23Z</dcterms:modified>
</cp:coreProperties>
</file>