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5" r:id="rId5"/>
    <p:sldId id="272" r:id="rId6"/>
    <p:sldId id="273" r:id="rId7"/>
    <p:sldId id="284" r:id="rId8"/>
    <p:sldId id="285" r:id="rId9"/>
    <p:sldId id="295" r:id="rId10"/>
    <p:sldId id="277" r:id="rId11"/>
    <p:sldId id="278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82" r:id="rId20"/>
    <p:sldId id="283" r:id="rId21"/>
    <p:sldId id="294" r:id="rId22"/>
    <p:sldId id="29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3B3"/>
    <a:srgbClr val="D8A4A4"/>
    <a:srgbClr val="E0B6B6"/>
    <a:srgbClr val="CA8484"/>
    <a:srgbClr val="B5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EC70-3347-4B5E-9091-FCA87E6E7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8270-D4C8-4C3D-A3DD-8FF2E809C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28E52-D515-44B6-A2AE-5944CA7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2383B-442B-4AE3-8D69-1273DB32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CC764-BC37-43DB-B154-1947080E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F223-EE5F-4283-9F1B-677E54BC3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38207-DFBF-43B9-ACA4-E1FEB0F17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50419-97BC-48A8-AEC5-42B6FC1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8DEDA-4815-446A-B215-0C8C7B46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F94-3428-4282-BA67-801854DB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0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833BC-4B86-4BDB-9C42-8A7130EF8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3ABA-9251-4F08-B111-9B7763D3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8DDA-AB51-4213-814C-7D297CF7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CEAD-2FCA-447F-A7F3-802DA5BD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9EDD-060A-44FA-9246-F550C922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3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A477-7627-42FC-B05F-DC76203D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FA4C-A951-4715-B035-1B0A05AD9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33978-526A-4690-8358-AE6C76C4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27FFA-4CC9-40BA-86CB-5BAD7D41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AC71-539F-4B0E-B5B9-1BFE27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29F5-0AD6-457E-966E-5917357D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48EE3-B34E-47A6-8488-76B6662A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4799-BF29-41A0-B712-88EC0980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8576-F4DD-4D9F-AD20-A72AFC5D3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DD41-7353-4466-8477-E993FB88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01EAC-5CFD-4C28-89F6-AC8595CA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6B49-BC5C-432E-9104-DB1C31159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610-0FE8-443C-80B7-3D5BF4945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5778-0300-4450-A0CC-510971C0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D0586-4368-4ABE-8AF5-D832468B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5010-E29C-4944-96A1-CCCDBA2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2FDE-D6DC-404E-9649-280B77E2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D5A4-9FC0-46D5-992D-27D928A64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5B702-D841-4C48-941E-3A774091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9421F-4109-443F-B123-F0600576E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5331A-63D7-47D3-9ABA-333F4C812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AD45E-88B0-42BD-9B8A-758DBF0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B8D6E-E318-4E1C-B7F2-58F7D113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74B66-8744-4F0E-AD24-188C1177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3BB-F3AF-4967-A700-77D2BE16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B13A-0147-4295-9D85-C844FC41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C8D0F-758C-415F-B3F6-C2B786FA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F88D7-3106-4F31-B74F-B8F9C4CE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8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E6DEA-7CB1-47D4-AC0C-CA08B138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581E-1619-4C87-8913-A4D111E4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36E53-6997-489A-9F88-917E7EB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530-66C7-4336-949B-1ADCF991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1CA-49C1-4292-B3AC-AC4D8545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CED2D-74D5-4FD7-8AA7-DF787978D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880D3-9489-4596-90E2-C436C174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21D6-4883-4035-9470-E4A17F7C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020DD-1475-4218-9EC8-A8C6FC4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D243-2835-4FC7-B624-BA1E86D3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2CC8-1BB2-46E9-968C-AFB3760C3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4E351-238D-4190-B9EB-AF35AF3E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32971-3E11-4891-BD1F-370A6A0C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A43D5-DE3A-4D2F-9351-61B071F67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B5C52-B264-4DF3-B943-9DECE20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6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3421C-2AC9-4C32-BCF9-FDA273139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921-B95C-423B-95F4-01E08E597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646A-38BE-42E8-ADFF-9772BD9D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857CC-207A-4D73-9A20-C856A5068D10}" type="datetimeFigureOut">
              <a:rPr lang="en-US" smtClean="0"/>
              <a:t>5/19/19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4A4F4-64CC-4CC7-82A1-AE409EE2D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F932-850B-4B5E-8076-49B38C1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44F2-81F0-4102-8A59-3B2AE8512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0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58D3-5B89-44CD-BFB9-2743BAB90C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</p:spTree>
    <p:extLst>
      <p:ext uri="{BB962C8B-B14F-4D97-AF65-F5344CB8AC3E}">
        <p14:creationId xmlns:p14="http://schemas.microsoft.com/office/powerpoint/2010/main" val="18158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306291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94834"/>
            <a:ext cx="2921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class in CSS is defined 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88916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</a:t>
            </a: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id-name</a:t>
            </a:r>
            <a:r>
              <a:rPr lang="en-US" dirty="0">
                <a:solidFill>
                  <a:schemeClr val="tx1"/>
                </a:solidFill>
              </a:rPr>
              <a:t>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property: value;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5DCA9-634F-C047-90D1-4C9C3AD70726}"/>
              </a:ext>
            </a:extLst>
          </p:cNvPr>
          <p:cNvSpPr txBox="1"/>
          <p:nvPr/>
        </p:nvSpPr>
        <p:spPr>
          <a:xfrm>
            <a:off x="614911" y="3420168"/>
            <a:ext cx="2784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ID in CSS is defined 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D3264-0FEC-BB4C-87BC-6AFCC7152BC2}"/>
              </a:ext>
            </a:extLst>
          </p:cNvPr>
          <p:cNvSpPr txBox="1"/>
          <p:nvPr/>
        </p:nvSpPr>
        <p:spPr>
          <a:xfrm>
            <a:off x="614911" y="5157086"/>
            <a:ext cx="567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go over this in more detail in the CSS lecture.</a:t>
            </a:r>
          </a:p>
        </p:txBody>
      </p:sp>
    </p:spTree>
    <p:extLst>
      <p:ext uri="{BB962C8B-B14F-4D97-AF65-F5344CB8AC3E}">
        <p14:creationId xmlns:p14="http://schemas.microsoft.com/office/powerpoint/2010/main" val="2253899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#id-text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10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id=id-text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no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class=classy-text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also got 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16585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7" name="Picture 2" descr="https://i.gyazo.com/a67aca35a592d69979cc3d11bb7baecf.png">
            <a:extLst>
              <a:ext uri="{FF2B5EF4-FFF2-40B4-BE49-F238E27FC236}">
                <a16:creationId xmlns:a16="http://schemas.microsoft.com/office/drawing/2014/main" id="{2F41BD1A-A090-5D47-8B5C-BF015CB5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6" y="3852404"/>
            <a:ext cx="21050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162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orange;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.italic-text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italic;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841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6D17126-816A-2C43-878A-63F3D2097939}"/>
              </a:ext>
            </a:extLst>
          </p:cNvPr>
          <p:cNvSpPr/>
          <p:nvPr/>
        </p:nvSpPr>
        <p:spPr>
          <a:xfrm>
            <a:off x="613726" y="3857404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2111959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italic-text’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1647659"/>
            <a:ext cx="6361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displayed as a result of the following in </a:t>
            </a:r>
            <a:r>
              <a:rPr lang="en-US" sz="2000" dirty="0" err="1"/>
              <a:t>index.html</a:t>
            </a:r>
            <a:r>
              <a:rPr lang="en-US" sz="2000" dirty="0"/>
              <a:t>?</a:t>
            </a:r>
          </a:p>
        </p:txBody>
      </p:sp>
      <p:pic>
        <p:nvPicPr>
          <p:cNvPr id="12" name="Picture 2" descr="https://i.gyazo.com/e09008fb16075735ae91e94c6c4174f9.png">
            <a:extLst>
              <a:ext uri="{FF2B5EF4-FFF2-40B4-BE49-F238E27FC236}">
                <a16:creationId xmlns:a16="http://schemas.microsoft.com/office/drawing/2014/main" id="{EE1B814E-9CFE-264D-972A-EB1F50694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0" y="3985785"/>
            <a:ext cx="16478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84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.classy-text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.classier-text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class=‘classy-text classier-text’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I’ve got multiple classes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CFD3C2-CB31-F948-B8AE-180EF400A972}"/>
              </a:ext>
            </a:extLst>
          </p:cNvPr>
          <p:cNvSpPr txBox="1"/>
          <p:nvPr/>
        </p:nvSpPr>
        <p:spPr>
          <a:xfrm>
            <a:off x="5157693" y="4506160"/>
            <a:ext cx="3180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most recent declaration.</a:t>
            </a:r>
          </a:p>
        </p:txBody>
      </p:sp>
    </p:spTree>
    <p:extLst>
      <p:ext uri="{BB962C8B-B14F-4D97-AF65-F5344CB8AC3E}">
        <p14:creationId xmlns:p14="http://schemas.microsoft.com/office/powerpoint/2010/main" val="342045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#classy-id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green;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87243"/>
            <a:ext cx="4216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Say we define the following in </a:t>
            </a:r>
            <a:r>
              <a:rPr lang="en-US" sz="2000" dirty="0" err="1"/>
              <a:t>style.css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9D546-67AE-7949-9016-5768465F47D3}"/>
              </a:ext>
            </a:extLst>
          </p:cNvPr>
          <p:cNvSpPr/>
          <p:nvPr/>
        </p:nvSpPr>
        <p:spPr>
          <a:xfrm>
            <a:off x="614911" y="3136396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#classier-id {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	color: red;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AC11739-B125-B141-BFF7-59EE8FB77CBC}"/>
              </a:ext>
            </a:extLst>
          </p:cNvPr>
          <p:cNvSpPr/>
          <p:nvPr/>
        </p:nvSpPr>
        <p:spPr>
          <a:xfrm>
            <a:off x="614911" y="4982750"/>
            <a:ext cx="10602438" cy="104518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  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id=‘classy-id classier-id’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I’m a bad example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E53D8-6E62-9A41-B6DE-FD4A6450C380}"/>
              </a:ext>
            </a:extLst>
          </p:cNvPr>
          <p:cNvSpPr txBox="1"/>
          <p:nvPr/>
        </p:nvSpPr>
        <p:spPr>
          <a:xfrm>
            <a:off x="614911" y="4506161"/>
            <a:ext cx="4542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color will the following element be?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C776A-F7F8-7547-9BBB-6DD3268B5A41}"/>
              </a:ext>
            </a:extLst>
          </p:cNvPr>
          <p:cNvSpPr txBox="1"/>
          <p:nvPr/>
        </p:nvSpPr>
        <p:spPr>
          <a:xfrm>
            <a:off x="5157693" y="4506160"/>
            <a:ext cx="5447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Neither. Elements with multiple IDs are undefined.</a:t>
            </a:r>
          </a:p>
        </p:txBody>
      </p:sp>
    </p:spTree>
    <p:extLst>
      <p:ext uri="{BB962C8B-B14F-4D97-AF65-F5344CB8AC3E}">
        <p14:creationId xmlns:p14="http://schemas.microsoft.com/office/powerpoint/2010/main" val="28329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04CCC-8B38-3944-8A1A-D62DDB9C05EA}"/>
              </a:ext>
            </a:extLst>
          </p:cNvPr>
          <p:cNvSpPr/>
          <p:nvPr/>
        </p:nvSpPr>
        <p:spPr>
          <a:xfrm>
            <a:off x="614911" y="1963832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class=‘first-class second-class … nth-class’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work fine!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855BD4-C05C-5C4A-AA69-314750DD551A}"/>
              </a:ext>
            </a:extLst>
          </p:cNvPr>
          <p:cNvSpPr txBox="1"/>
          <p:nvPr/>
        </p:nvSpPr>
        <p:spPr>
          <a:xfrm>
            <a:off x="614911" y="1446767"/>
            <a:ext cx="725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Classes are useful when you want to stack properties on an element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7FB4FA-0B22-2145-A867-EBEC90848B89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Classes &amp; IDs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55D059-2DD1-DE4B-A98E-9692828D118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A0E19D-68DC-BB42-A0F2-A9BD7AFAF76F}"/>
              </a:ext>
            </a:extLst>
          </p:cNvPr>
          <p:cNvSpPr/>
          <p:nvPr/>
        </p:nvSpPr>
        <p:spPr>
          <a:xfrm>
            <a:off x="614911" y="3608271"/>
            <a:ext cx="10602438" cy="69427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id=only-one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 only need one ID!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3CF2F-7646-DF4D-90A3-8CEEEC5046DB}"/>
              </a:ext>
            </a:extLst>
          </p:cNvPr>
          <p:cNvSpPr txBox="1"/>
          <p:nvPr/>
        </p:nvSpPr>
        <p:spPr>
          <a:xfrm>
            <a:off x="614911" y="3091206"/>
            <a:ext cx="7677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IDs are useful when you want unique properties for a group of elements</a:t>
            </a:r>
          </a:p>
        </p:txBody>
      </p:sp>
    </p:spTree>
    <p:extLst>
      <p:ext uri="{BB962C8B-B14F-4D97-AF65-F5344CB8AC3E}">
        <p14:creationId xmlns:p14="http://schemas.microsoft.com/office/powerpoint/2010/main" val="375688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strike="sngStrike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27256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0B5D8-AC15-4502-8D58-9C3FDF958DB1}"/>
              </a:ext>
            </a:extLst>
          </p:cNvPr>
          <p:cNvSpPr txBox="1"/>
          <p:nvPr/>
        </p:nvSpPr>
        <p:spPr>
          <a:xfrm>
            <a:off x="340241" y="2753833"/>
            <a:ext cx="9976267" cy="303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 HTML Tags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Class vs ID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 Input Fields</a:t>
            </a:r>
          </a:p>
        </p:txBody>
      </p:sp>
    </p:spTree>
    <p:extLst>
      <p:ext uri="{BB962C8B-B14F-4D97-AF65-F5344CB8AC3E}">
        <p14:creationId xmlns:p14="http://schemas.microsoft.com/office/powerpoint/2010/main" val="1644525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3A17CE-979C-5B4D-A661-724745A36FB2}"/>
              </a:ext>
            </a:extLst>
          </p:cNvPr>
          <p:cNvSpPr/>
          <p:nvPr/>
        </p:nvSpPr>
        <p:spPr>
          <a:xfrm>
            <a:off x="613726" y="3428411"/>
            <a:ext cx="10602438" cy="154304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4098" name="Picture 2" descr="https://i.gyazo.com/fec47496789936510eac0864ae0367b9.png">
            <a:extLst>
              <a:ext uri="{FF2B5EF4-FFF2-40B4-BE49-F238E27FC236}">
                <a16:creationId xmlns:a16="http://schemas.microsoft.com/office/drawing/2014/main" id="{F039617D-14F9-4594-BCA7-CCF952A6E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" y="3690347"/>
            <a:ext cx="251460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9285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Please enter your name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type=”text” </a:t>
            </a:r>
            <a:r>
              <a:rPr lang="en-US" dirty="0">
                <a:solidFill>
                  <a:schemeClr val="accent2"/>
                </a:solidFill>
              </a:rPr>
              <a:t>id=‘name-field’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5422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HTML has specific input tags to handle entry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EF0F4-B833-9845-977C-7278D76144E1}"/>
              </a:ext>
            </a:extLst>
          </p:cNvPr>
          <p:cNvSpPr txBox="1"/>
          <p:nvPr/>
        </p:nvSpPr>
        <p:spPr>
          <a:xfrm>
            <a:off x="613725" y="5174958"/>
            <a:ext cx="5954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learn later how to use </a:t>
            </a:r>
            <a:r>
              <a:rPr lang="en-US" sz="2000" dirty="0" err="1"/>
              <a:t>JQuery</a:t>
            </a:r>
            <a:r>
              <a:rPr lang="en-US" sz="2000" dirty="0"/>
              <a:t> to parse the input</a:t>
            </a:r>
          </a:p>
        </p:txBody>
      </p:sp>
    </p:spTree>
    <p:extLst>
      <p:ext uri="{BB962C8B-B14F-4D97-AF65-F5344CB8AC3E}">
        <p14:creationId xmlns:p14="http://schemas.microsoft.com/office/powerpoint/2010/main" val="175055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73596-A3E8-4642-B42E-78DAB813D3F0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Input Fields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08A4D9-1C1E-CD4B-9C85-B46309BE520A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8D162-7938-C344-9878-9B6CC839ED97}"/>
              </a:ext>
            </a:extLst>
          </p:cNvPr>
          <p:cNvSpPr/>
          <p:nvPr/>
        </p:nvSpPr>
        <p:spPr>
          <a:xfrm>
            <a:off x="614911" y="2378129"/>
            <a:ext cx="10602438" cy="31401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type=”button”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type=”checkbox”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type=”color”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type=”date”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type=”email”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fileupload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type=”password”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type=”reset”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type=”submit”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type=”</a:t>
            </a:r>
            <a:r>
              <a:rPr lang="en-US" dirty="0" err="1">
                <a:solidFill>
                  <a:srgbClr val="00B050"/>
                </a:solidFill>
              </a:rPr>
              <a:t>url</a:t>
            </a:r>
            <a:r>
              <a:rPr lang="en-US" dirty="0">
                <a:solidFill>
                  <a:srgbClr val="00B050"/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0E7538-C42C-D740-B004-F744A34DFA7E}"/>
              </a:ext>
            </a:extLst>
          </p:cNvPr>
          <p:cNvSpPr txBox="1"/>
          <p:nvPr/>
        </p:nvSpPr>
        <p:spPr>
          <a:xfrm>
            <a:off x="613726" y="1856334"/>
            <a:ext cx="4594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Input fields can take one of multiple 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C2725-C79A-1A48-A37B-524DAE828040}"/>
              </a:ext>
            </a:extLst>
          </p:cNvPr>
          <p:cNvSpPr txBox="1"/>
          <p:nvPr/>
        </p:nvSpPr>
        <p:spPr>
          <a:xfrm>
            <a:off x="613726" y="5671055"/>
            <a:ext cx="455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many more…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See https://www.w3schools.com/tags/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tag_input.asp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ED9CD-C726-CA40-A021-3CF0CBAD0E5C}"/>
              </a:ext>
            </a:extLst>
          </p:cNvPr>
          <p:cNvSpPr txBox="1"/>
          <p:nvPr/>
        </p:nvSpPr>
        <p:spPr>
          <a:xfrm>
            <a:off x="536954" y="1318963"/>
            <a:ext cx="105793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Place icon image introducing self onto site.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Have a paragraph describing yourself near the image introduction.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Any further introductions or galleries of images include around it.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FEB6-80C7-A04F-A302-20269AF332F0}"/>
              </a:ext>
            </a:extLst>
          </p:cNvPr>
          <p:cNvSpPr txBox="1"/>
          <p:nvPr/>
        </p:nvSpPr>
        <p:spPr>
          <a:xfrm>
            <a:off x="3703675" y="9526"/>
            <a:ext cx="4784649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Homework Ideas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CF070A-8C18-F842-B8FF-CDE06358B9AD}"/>
              </a:ext>
            </a:extLst>
          </p:cNvPr>
          <p:cNvCxnSpPr>
            <a:cxnSpLocks/>
          </p:cNvCxnSpPr>
          <p:nvPr/>
        </p:nvCxnSpPr>
        <p:spPr>
          <a:xfrm>
            <a:off x="595560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08E242-2947-D54C-B373-C49D156DFA6B}"/>
              </a:ext>
            </a:extLst>
          </p:cNvPr>
          <p:cNvSpPr txBox="1"/>
          <p:nvPr/>
        </p:nvSpPr>
        <p:spPr>
          <a:xfrm>
            <a:off x="641483" y="3002124"/>
            <a:ext cx="10579395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If you ever get stuck on what to write, fill it with Lorem Ipsum text and come back to it.</a:t>
            </a:r>
          </a:p>
        </p:txBody>
      </p:sp>
    </p:spTree>
    <p:extLst>
      <p:ext uri="{BB962C8B-B14F-4D97-AF65-F5344CB8AC3E}">
        <p14:creationId xmlns:p14="http://schemas.microsoft.com/office/powerpoint/2010/main" val="1992028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4934031" y="3105834"/>
            <a:ext cx="232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20020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29B651-938B-4ADB-90CE-282F90D46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35479"/>
              </p:ext>
            </p:extLst>
          </p:nvPr>
        </p:nvGraphicFramePr>
        <p:xfrm>
          <a:off x="2101574" y="1753335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478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6482522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largest, 6 = smallest]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6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F1DC35-B48A-8349-A7B3-11F85947A427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Default Tags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4539A2-D042-354B-B1F5-9F141FE6949F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CEE1E-412C-4B46-81A3-B2B996072A64}"/>
              </a:ext>
            </a:extLst>
          </p:cNvPr>
          <p:cNvSpPr txBox="1"/>
          <p:nvPr/>
        </p:nvSpPr>
        <p:spPr>
          <a:xfrm>
            <a:off x="1257651" y="4448860"/>
            <a:ext cx="967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More References: https://www.w3schools.com/tags/ref_byfunc.asp</a:t>
            </a:r>
          </a:p>
        </p:txBody>
      </p:sp>
    </p:spTree>
    <p:extLst>
      <p:ext uri="{BB962C8B-B14F-4D97-AF65-F5344CB8AC3E}">
        <p14:creationId xmlns:p14="http://schemas.microsoft.com/office/powerpoint/2010/main" val="24357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1CBA3FF-3272-8844-A736-1027FC553FE1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34FB50-9E6E-4FE5-AC6D-68679C30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5" y="1377807"/>
            <a:ext cx="7094017" cy="4102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2CB9D1-92BC-4EBE-85D8-A32B823CB7DE}"/>
              </a:ext>
            </a:extLst>
          </p:cNvPr>
          <p:cNvSpPr txBox="1"/>
          <p:nvPr/>
        </p:nvSpPr>
        <p:spPr>
          <a:xfrm>
            <a:off x="1890822" y="5554716"/>
            <a:ext cx="2966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| html_starter.html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BC2CE-93C6-4DA8-BFE5-205FB2A5F003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C17F8-C142-4458-9D80-19B2C0091EC9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F881E-A495-4052-972A-E5398BBD7099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5562F-23EB-4690-B1DE-9FE809AACE4A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BE0C0-8341-6C4D-9950-89FBC83692C6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CF4D5D-DBD1-B64A-AB7A-A809AB69104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E7107E-D829-413F-BC82-A5CB83F2F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12313"/>
              </p:ext>
            </p:extLst>
          </p:nvPr>
        </p:nvGraphicFramePr>
        <p:xfrm>
          <a:off x="542107" y="2102016"/>
          <a:ext cx="6325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623">
                  <a:extLst>
                    <a:ext uri="{9D8B030D-6E8A-4147-A177-3AD203B41FA5}">
                      <a16:colId xmlns:a16="http://schemas.microsoft.com/office/drawing/2014/main" val="1170906364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944438073"/>
                    </a:ext>
                  </a:extLst>
                </a:gridCol>
                <a:gridCol w="3985591">
                  <a:extLst>
                    <a:ext uri="{9D8B030D-6E8A-4147-A177-3AD203B41FA5}">
                      <a16:colId xmlns:a16="http://schemas.microsoft.com/office/drawing/2014/main" val="3530989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45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h1 &gt; … &lt; h6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[1 = smallest, 6 = largest]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9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p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Paragraph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5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a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Webpage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88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Image/Graphic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video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75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3583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6F819A5-C969-AC4E-ACA6-C69E3E77A362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B2C18B-EC95-894D-9AE9-02A4BB91DCCC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91CF-E802-C448-9107-E3FC0A979A9D}"/>
              </a:ext>
            </a:extLst>
          </p:cNvPr>
          <p:cNvSpPr/>
          <p:nvPr/>
        </p:nvSpPr>
        <p:spPr>
          <a:xfrm>
            <a:off x="7699626" y="2401870"/>
            <a:ext cx="4038720" cy="19200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88781-A200-7148-BD52-4CD0E31FA65F}"/>
              </a:ext>
            </a:extLst>
          </p:cNvPr>
          <p:cNvSpPr txBox="1"/>
          <p:nvPr/>
        </p:nvSpPr>
        <p:spPr>
          <a:xfrm>
            <a:off x="7411416" y="180235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HTML comes in </a:t>
            </a:r>
            <a:r>
              <a:rPr lang="en-US" sz="2400" dirty="0" err="1"/>
              <a:t>Tag:Content</a:t>
            </a:r>
            <a:r>
              <a:rPr lang="en-US" sz="2400" dirty="0"/>
              <a:t> pairs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5CDF2-AC6D-E642-9B92-BB6D8ACC769B}"/>
              </a:ext>
            </a:extLst>
          </p:cNvPr>
          <p:cNvSpPr txBox="1"/>
          <p:nvPr/>
        </p:nvSpPr>
        <p:spPr>
          <a:xfrm>
            <a:off x="7326380" y="2718085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content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=“content” </a:t>
            </a:r>
            <a:r>
              <a:rPr lang="en-US" sz="2400" dirty="0"/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C5812-9954-804E-912A-4B4C6BB10460}"/>
              </a:ext>
            </a:extLst>
          </p:cNvPr>
          <p:cNvSpPr txBox="1"/>
          <p:nvPr/>
        </p:nvSpPr>
        <p:spPr>
          <a:xfrm>
            <a:off x="7368912" y="3565128"/>
            <a:ext cx="4557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/>
              <a:t> &gt;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&lt;/ </a:t>
            </a:r>
            <a:r>
              <a:rPr lang="en-US" sz="2400" dirty="0">
                <a:solidFill>
                  <a:srgbClr val="FF0000"/>
                </a:solidFill>
              </a:rPr>
              <a:t>tag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5A349F-BD8B-4041-92E4-E63D5CC5D1F5}"/>
              </a:ext>
            </a:extLst>
          </p:cNvPr>
          <p:cNvSpPr txBox="1"/>
          <p:nvPr/>
        </p:nvSpPr>
        <p:spPr>
          <a:xfrm>
            <a:off x="7585894" y="4412171"/>
            <a:ext cx="4038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type of tag dictates what form it is</a:t>
            </a:r>
          </a:p>
        </p:txBody>
      </p:sp>
    </p:spTree>
    <p:extLst>
      <p:ext uri="{BB962C8B-B14F-4D97-AF65-F5344CB8AC3E}">
        <p14:creationId xmlns:p14="http://schemas.microsoft.com/office/powerpoint/2010/main" val="428606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36333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1 Tag Example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14911" y="2609572"/>
            <a:ext cx="2209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 Tag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PHP =&gt; Programmers Hate PHP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4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www.coolmathgames.com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26634" y="1410224"/>
            <a:ext cx="2052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type is this?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85D9-04A8-0C45-908C-8EB50C6A80D8}"/>
              </a:ext>
            </a:extLst>
          </p:cNvPr>
          <p:cNvSpPr txBox="1"/>
          <p:nvPr/>
        </p:nvSpPr>
        <p:spPr>
          <a:xfrm>
            <a:off x="626634" y="2656464"/>
            <a:ext cx="947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2!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8FA0F-9A1E-0547-9506-A8DC3519995C}"/>
              </a:ext>
            </a:extLst>
          </p:cNvPr>
          <p:cNvSpPr/>
          <p:nvPr/>
        </p:nvSpPr>
        <p:spPr>
          <a:xfrm>
            <a:off x="675523" y="3201472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 &lt;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My Favorite Website </a:t>
            </a:r>
            <a:r>
              <a:rPr lang="en-US" dirty="0">
                <a:solidFill>
                  <a:schemeClr val="tx1"/>
                </a:solidFill>
              </a:rPr>
              <a:t>&lt;/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&gt;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Tags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=“assets/smiley-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891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Locally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/>
              <a:t>Loading Images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03BD43-0E5D-ED4D-9493-E908495C02CA}"/>
              </a:ext>
            </a:extLst>
          </p:cNvPr>
          <p:cNvSpPr/>
          <p:nvPr/>
        </p:nvSpPr>
        <p:spPr>
          <a:xfrm>
            <a:off x="675523" y="3258888"/>
            <a:ext cx="10792047" cy="6302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www.google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-images/smiley-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face.jpeg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C2007-FEC1-3848-8896-AA8F280C8B66}"/>
              </a:ext>
            </a:extLst>
          </p:cNvPr>
          <p:cNvSpPr txBox="1"/>
          <p:nvPr/>
        </p:nvSpPr>
        <p:spPr>
          <a:xfrm>
            <a:off x="614911" y="2815394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F31D0E-9D61-4349-925B-D054BC53DE24}"/>
              </a:ext>
            </a:extLst>
          </p:cNvPr>
          <p:cNvSpPr txBox="1"/>
          <p:nvPr/>
        </p:nvSpPr>
        <p:spPr>
          <a:xfrm>
            <a:off x="1634138" y="3932550"/>
            <a:ext cx="7631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*If the server hosting the image goes down, then your website won’t be able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2159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F1DA2-2833-49FF-9287-44720AC6C8D2}"/>
              </a:ext>
            </a:extLst>
          </p:cNvPr>
          <p:cNvSpPr/>
          <p:nvPr/>
        </p:nvSpPr>
        <p:spPr>
          <a:xfrm>
            <a:off x="0" y="6581001"/>
            <a:ext cx="9976268" cy="2769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8F7A4-2143-4CCD-B8B3-8B4A1461ECF9}"/>
              </a:ext>
            </a:extLst>
          </p:cNvPr>
          <p:cNvSpPr txBox="1"/>
          <p:nvPr/>
        </p:nvSpPr>
        <p:spPr>
          <a:xfrm>
            <a:off x="36674" y="6583215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Building Personal Websites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845236-8634-4353-BA0D-8817FE36EC7A}"/>
              </a:ext>
            </a:extLst>
          </p:cNvPr>
          <p:cNvSpPr/>
          <p:nvPr/>
        </p:nvSpPr>
        <p:spPr>
          <a:xfrm>
            <a:off x="9921514" y="6581001"/>
            <a:ext cx="2270485" cy="276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3EA4A-E7EB-4525-B0D2-13B3997D5780}"/>
              </a:ext>
            </a:extLst>
          </p:cNvPr>
          <p:cNvSpPr txBox="1"/>
          <p:nvPr/>
        </p:nvSpPr>
        <p:spPr>
          <a:xfrm>
            <a:off x="9958188" y="6578787"/>
            <a:ext cx="268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Lecture 03 | HTML 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C2C3-5D6A-3B44-A3A2-342D90C85BCC}"/>
              </a:ext>
            </a:extLst>
          </p:cNvPr>
          <p:cNvSpPr/>
          <p:nvPr/>
        </p:nvSpPr>
        <p:spPr>
          <a:xfrm>
            <a:off x="675523" y="1891519"/>
            <a:ext cx="10792047" cy="153748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class=intro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	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src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profile_pic.png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	&lt;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 That is a picture of me! &lt;/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  <a:p>
            <a:r>
              <a:rPr lang="en-US" dirty="0">
                <a:solidFill>
                  <a:schemeClr val="tx1"/>
                </a:solidFill>
              </a:rPr>
              <a:t>	&lt;/</a:t>
            </a:r>
            <a:r>
              <a:rPr lang="en-US" dirty="0">
                <a:solidFill>
                  <a:srgbClr val="FF0000"/>
                </a:solidFill>
              </a:rPr>
              <a:t>div</a:t>
            </a:r>
            <a:r>
              <a:rPr lang="en-US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E41DC-A209-3C45-8C8C-F6B5ABC8157F}"/>
              </a:ext>
            </a:extLst>
          </p:cNvPr>
          <p:cNvSpPr txBox="1"/>
          <p:nvPr/>
        </p:nvSpPr>
        <p:spPr>
          <a:xfrm>
            <a:off x="614911" y="1448025"/>
            <a:ext cx="6697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div is a null object that can be populated with any other tags.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EC025-0141-1D48-B1EE-036D65F3B488}"/>
              </a:ext>
            </a:extLst>
          </p:cNvPr>
          <p:cNvSpPr txBox="1"/>
          <p:nvPr/>
        </p:nvSpPr>
        <p:spPr>
          <a:xfrm>
            <a:off x="4104170" y="10633"/>
            <a:ext cx="388088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err="1"/>
              <a:t>Div</a:t>
            </a:r>
            <a:r>
              <a:rPr lang="en-US" sz="4400" dirty="0"/>
              <a:t> Elements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7BD27-7C4D-3D41-82FC-E88827594D21}"/>
              </a:ext>
            </a:extLst>
          </p:cNvPr>
          <p:cNvCxnSpPr>
            <a:cxnSpLocks/>
          </p:cNvCxnSpPr>
          <p:nvPr/>
        </p:nvCxnSpPr>
        <p:spPr>
          <a:xfrm>
            <a:off x="5730956" y="1013664"/>
            <a:ext cx="41998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91F66D-078F-AE4F-8757-015FB0CA6F15}"/>
              </a:ext>
            </a:extLst>
          </p:cNvPr>
          <p:cNvSpPr txBox="1"/>
          <p:nvPr/>
        </p:nvSpPr>
        <p:spPr>
          <a:xfrm>
            <a:off x="675523" y="3567511"/>
            <a:ext cx="7236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Selecting the class </a:t>
            </a:r>
            <a:r>
              <a:rPr lang="en-US" sz="2000" i="1" dirty="0"/>
              <a:t>intro </a:t>
            </a:r>
            <a:r>
              <a:rPr lang="en-US" sz="2000" dirty="0"/>
              <a:t>will select all the tags inside the div as well.</a:t>
            </a:r>
            <a:endParaRPr lang="en-US" sz="2000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242AA9-FDAA-F944-8AE5-0B02EEA9EFBD}"/>
              </a:ext>
            </a:extLst>
          </p:cNvPr>
          <p:cNvSpPr txBox="1"/>
          <p:nvPr/>
        </p:nvSpPr>
        <p:spPr>
          <a:xfrm>
            <a:off x="684753" y="3955898"/>
            <a:ext cx="6353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see other useful features of </a:t>
            </a:r>
            <a:r>
              <a:rPr lang="en-US" sz="2000" dirty="0" err="1"/>
              <a:t>divs</a:t>
            </a:r>
            <a:r>
              <a:rPr lang="en-US" sz="2000" dirty="0"/>
              <a:t> later in the course.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2668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1082</Words>
  <Application>Microsoft Macintosh PowerPoint</Application>
  <PresentationFormat>Widescreen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HTML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odadfar</dc:creator>
  <cp:lastModifiedBy>odadfar</cp:lastModifiedBy>
  <cp:revision>40</cp:revision>
  <dcterms:created xsi:type="dcterms:W3CDTF">2018-12-16T14:37:10Z</dcterms:created>
  <dcterms:modified xsi:type="dcterms:W3CDTF">2019-05-19T16:32:10Z</dcterms:modified>
</cp:coreProperties>
</file>