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9" r:id="rId12"/>
    <p:sldId id="320" r:id="rId13"/>
    <p:sldId id="321" r:id="rId14"/>
    <p:sldId id="316" r:id="rId15"/>
    <p:sldId id="317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22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9D59-7A52-EE43-BD5B-34C41711FB6D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25012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249594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84AB2-CB64-2542-8269-F4FCF878DE4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7CE7-E5E3-D049-B20C-D2A9FDCB1EC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1895004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2312850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</a:t>
            </a:r>
            <a:r>
              <a:rPr lang="en-US" dirty="0">
                <a:solidFill>
                  <a:schemeClr val="accent1"/>
                </a:solidFill>
              </a:rPr>
              <a:t> width 2s linear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2312851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40799" y="151223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have separate animation cycles for different values.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930078"/>
            <a:ext cx="5055432" cy="23654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930078"/>
            <a:ext cx="5550188" cy="2365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linear 1s,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height 2s linear 1s;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opacity 3s cubic 0s;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D7ABE-B2F1-CF40-8A25-5222BACA13B2}"/>
              </a:ext>
            </a:extLst>
          </p:cNvPr>
          <p:cNvSpPr txBox="1"/>
          <p:nvPr/>
        </p:nvSpPr>
        <p:spPr>
          <a:xfrm>
            <a:off x="640799" y="442909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we can have all properties share the same interpolation.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830E-3040-1B46-A5BE-C4820362162C}"/>
              </a:ext>
            </a:extLst>
          </p:cNvPr>
          <p:cNvSpPr/>
          <p:nvPr/>
        </p:nvSpPr>
        <p:spPr>
          <a:xfrm>
            <a:off x="675524" y="4846943"/>
            <a:ext cx="5055432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12364-2AC8-7947-B7CD-00C460303730}"/>
              </a:ext>
            </a:extLst>
          </p:cNvPr>
          <p:cNvSpPr/>
          <p:nvPr/>
        </p:nvSpPr>
        <p:spPr>
          <a:xfrm>
            <a:off x="5730956" y="4846943"/>
            <a:ext cx="5550188" cy="1513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all 2s linear 0s,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3EFC8-3405-43B0-ADC1-13112FCE2313}"/>
              </a:ext>
            </a:extLst>
          </p:cNvPr>
          <p:cNvGrpSpPr/>
          <p:nvPr/>
        </p:nvGrpSpPr>
        <p:grpSpPr>
          <a:xfrm>
            <a:off x="4139829" y="1106235"/>
            <a:ext cx="3463164" cy="5037156"/>
            <a:chOff x="3467026" y="1106235"/>
            <a:chExt cx="3463164" cy="50371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3D78C-3BE8-46B4-BD62-19AD716C33E4}"/>
                </a:ext>
              </a:extLst>
            </p:cNvPr>
            <p:cNvSpPr txBox="1"/>
            <p:nvPr/>
          </p:nvSpPr>
          <p:spPr>
            <a:xfrm>
              <a:off x="4269123" y="1106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linear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30BB5-82C6-426D-9356-DA4ACCAECB2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11" y="1327378"/>
              <a:ext cx="0" cy="4816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44DCA-35CA-46D3-AA7C-0307D40C702A}"/>
                </a:ext>
              </a:extLst>
            </p:cNvPr>
            <p:cNvSpPr txBox="1"/>
            <p:nvPr/>
          </p:nvSpPr>
          <p:spPr>
            <a:xfrm>
              <a:off x="4269123" y="2063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A7D7-AE0D-4119-BCEB-FE204CCCE7F9}"/>
                </a:ext>
              </a:extLst>
            </p:cNvPr>
            <p:cNvSpPr txBox="1"/>
            <p:nvPr/>
          </p:nvSpPr>
          <p:spPr>
            <a:xfrm>
              <a:off x="3994488" y="3061583"/>
              <a:ext cx="1267324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C75532-8049-4BF5-BC0C-EE1F12396D0E}"/>
                </a:ext>
              </a:extLst>
            </p:cNvPr>
            <p:cNvSpPr txBox="1"/>
            <p:nvPr/>
          </p:nvSpPr>
          <p:spPr>
            <a:xfrm>
              <a:off x="3826053" y="4013036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ease-out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5321A3-B2ED-49DF-BDE3-E911177F3151}"/>
                </a:ext>
              </a:extLst>
            </p:cNvPr>
            <p:cNvSpPr txBox="1"/>
            <p:nvPr/>
          </p:nvSpPr>
          <p:spPr>
            <a:xfrm>
              <a:off x="3467026" y="5011384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ease-in-out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5481D-F125-4A98-8B3F-748D93EF21A7}"/>
                </a:ext>
              </a:extLst>
            </p:cNvPr>
            <p:cNvSpPr/>
            <p:nvPr/>
          </p:nvSpPr>
          <p:spPr>
            <a:xfrm>
              <a:off x="5871421" y="1308541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A0535A-BCBE-4CA1-8760-E282CA533942}"/>
                </a:ext>
              </a:extLst>
            </p:cNvPr>
            <p:cNvSpPr/>
            <p:nvPr/>
          </p:nvSpPr>
          <p:spPr>
            <a:xfrm>
              <a:off x="5855376" y="2306889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C6991-925B-42A7-BB76-769B6A5BDA72}"/>
                </a:ext>
              </a:extLst>
            </p:cNvPr>
            <p:cNvSpPr/>
            <p:nvPr/>
          </p:nvSpPr>
          <p:spPr>
            <a:xfrm>
              <a:off x="5855375" y="3305237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CD0E82-C684-4F4B-9619-CD49F5D450F7}"/>
                </a:ext>
              </a:extLst>
            </p:cNvPr>
            <p:cNvSpPr/>
            <p:nvPr/>
          </p:nvSpPr>
          <p:spPr>
            <a:xfrm>
              <a:off x="5855373" y="4307572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A871F0-9176-49FE-B065-8244B3B8B1C4}"/>
                </a:ext>
              </a:extLst>
            </p:cNvPr>
            <p:cNvSpPr/>
            <p:nvPr/>
          </p:nvSpPr>
          <p:spPr>
            <a:xfrm>
              <a:off x="5845429" y="5305920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47B00F-D899-4998-A7E4-2DF01E667E15}"/>
                </a:ext>
              </a:extLst>
            </p:cNvPr>
            <p:cNvCxnSpPr/>
            <p:nvPr/>
          </p:nvCxnSpPr>
          <p:spPr>
            <a:xfrm>
              <a:off x="5871421" y="1743318"/>
              <a:ext cx="10587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661D32-62B0-4D2F-8A9D-83E0A5A211CE}"/>
                </a:ext>
              </a:extLst>
            </p:cNvPr>
            <p:cNvSpPr/>
            <p:nvPr/>
          </p:nvSpPr>
          <p:spPr>
            <a:xfrm>
              <a:off x="5823284" y="5501254"/>
              <a:ext cx="1106905" cy="453931"/>
            </a:xfrm>
            <a:custGeom>
              <a:avLst/>
              <a:gdLst>
                <a:gd name="connsiteX0" fmla="*/ 0 w 1106905"/>
                <a:gd name="connsiteY0" fmla="*/ 450367 h 453931"/>
                <a:gd name="connsiteX1" fmla="*/ 96253 w 1106905"/>
                <a:gd name="connsiteY1" fmla="*/ 450367 h 453931"/>
                <a:gd name="connsiteX2" fmla="*/ 192505 w 1106905"/>
                <a:gd name="connsiteY2" fmla="*/ 450367 h 453931"/>
                <a:gd name="connsiteX3" fmla="*/ 352927 w 1106905"/>
                <a:gd name="connsiteY3" fmla="*/ 402241 h 453931"/>
                <a:gd name="connsiteX4" fmla="*/ 513348 w 1106905"/>
                <a:gd name="connsiteY4" fmla="*/ 273904 h 453931"/>
                <a:gd name="connsiteX5" fmla="*/ 641684 w 1106905"/>
                <a:gd name="connsiteY5" fmla="*/ 129525 h 453931"/>
                <a:gd name="connsiteX6" fmla="*/ 737937 w 1106905"/>
                <a:gd name="connsiteY6" fmla="*/ 49314 h 453931"/>
                <a:gd name="connsiteX7" fmla="*/ 834190 w 1106905"/>
                <a:gd name="connsiteY7" fmla="*/ 17230 h 453931"/>
                <a:gd name="connsiteX8" fmla="*/ 914400 w 1106905"/>
                <a:gd name="connsiteY8" fmla="*/ 1188 h 453931"/>
                <a:gd name="connsiteX9" fmla="*/ 994611 w 1106905"/>
                <a:gd name="connsiteY9" fmla="*/ 1188 h 453931"/>
                <a:gd name="connsiteX10" fmla="*/ 1074821 w 1106905"/>
                <a:gd name="connsiteY10" fmla="*/ 1188 h 453931"/>
                <a:gd name="connsiteX11" fmla="*/ 1090863 w 1106905"/>
                <a:gd name="connsiteY11" fmla="*/ 1188 h 453931"/>
                <a:gd name="connsiteX12" fmla="*/ 1106905 w 1106905"/>
                <a:gd name="connsiteY12" fmla="*/ 1188 h 45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6905" h="453931">
                  <a:moveTo>
                    <a:pt x="0" y="450367"/>
                  </a:moveTo>
                  <a:lnTo>
                    <a:pt x="96253" y="450367"/>
                  </a:lnTo>
                  <a:cubicBezTo>
                    <a:pt x="128337" y="450367"/>
                    <a:pt x="149726" y="458388"/>
                    <a:pt x="192505" y="450367"/>
                  </a:cubicBezTo>
                  <a:cubicBezTo>
                    <a:pt x="235284" y="442346"/>
                    <a:pt x="299453" y="431651"/>
                    <a:pt x="352927" y="402241"/>
                  </a:cubicBezTo>
                  <a:cubicBezTo>
                    <a:pt x="406401" y="372830"/>
                    <a:pt x="465222" y="319356"/>
                    <a:pt x="513348" y="273904"/>
                  </a:cubicBezTo>
                  <a:cubicBezTo>
                    <a:pt x="561474" y="228452"/>
                    <a:pt x="604253" y="166957"/>
                    <a:pt x="641684" y="129525"/>
                  </a:cubicBezTo>
                  <a:cubicBezTo>
                    <a:pt x="679115" y="92093"/>
                    <a:pt x="737937" y="49314"/>
                    <a:pt x="737937" y="49314"/>
                  </a:cubicBezTo>
                  <a:cubicBezTo>
                    <a:pt x="770021" y="30598"/>
                    <a:pt x="804780" y="25251"/>
                    <a:pt x="834190" y="17230"/>
                  </a:cubicBezTo>
                  <a:cubicBezTo>
                    <a:pt x="863600" y="9209"/>
                    <a:pt x="887663" y="3862"/>
                    <a:pt x="914400" y="1188"/>
                  </a:cubicBezTo>
                  <a:cubicBezTo>
                    <a:pt x="941137" y="-1486"/>
                    <a:pt x="994611" y="1188"/>
                    <a:pt x="994611" y="1188"/>
                  </a:cubicBezTo>
                  <a:lnTo>
                    <a:pt x="1074821" y="1188"/>
                  </a:lnTo>
                  <a:lnTo>
                    <a:pt x="1090863" y="1188"/>
                  </a:lnTo>
                  <a:cubicBezTo>
                    <a:pt x="1096210" y="1188"/>
                    <a:pt x="1074821" y="41293"/>
                    <a:pt x="1106905" y="11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055461-7DAA-42BA-8F52-4D52271EABC1}"/>
                </a:ext>
              </a:extLst>
            </p:cNvPr>
            <p:cNvSpPr/>
            <p:nvPr/>
          </p:nvSpPr>
          <p:spPr>
            <a:xfrm>
              <a:off x="5839326" y="3368841"/>
              <a:ext cx="1074821" cy="691354"/>
            </a:xfrm>
            <a:custGeom>
              <a:avLst/>
              <a:gdLst>
                <a:gd name="connsiteX0" fmla="*/ 0 w 1074821"/>
                <a:gd name="connsiteY0" fmla="*/ 689811 h 691354"/>
                <a:gd name="connsiteX1" fmla="*/ 80211 w 1074821"/>
                <a:gd name="connsiteY1" fmla="*/ 689811 h 691354"/>
                <a:gd name="connsiteX2" fmla="*/ 256674 w 1074821"/>
                <a:gd name="connsiteY2" fmla="*/ 673769 h 691354"/>
                <a:gd name="connsiteX3" fmla="*/ 385011 w 1074821"/>
                <a:gd name="connsiteY3" fmla="*/ 625642 h 691354"/>
                <a:gd name="connsiteX4" fmla="*/ 641685 w 1074821"/>
                <a:gd name="connsiteY4" fmla="*/ 449179 h 691354"/>
                <a:gd name="connsiteX5" fmla="*/ 1074821 w 1074821"/>
                <a:gd name="connsiteY5" fmla="*/ 0 h 69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821" h="691354">
                  <a:moveTo>
                    <a:pt x="0" y="689811"/>
                  </a:moveTo>
                  <a:cubicBezTo>
                    <a:pt x="18716" y="691148"/>
                    <a:pt x="37432" y="692485"/>
                    <a:pt x="80211" y="689811"/>
                  </a:cubicBezTo>
                  <a:cubicBezTo>
                    <a:pt x="122990" y="687137"/>
                    <a:pt x="205874" y="684464"/>
                    <a:pt x="256674" y="673769"/>
                  </a:cubicBezTo>
                  <a:cubicBezTo>
                    <a:pt x="307474" y="663074"/>
                    <a:pt x="320843" y="663074"/>
                    <a:pt x="385011" y="625642"/>
                  </a:cubicBezTo>
                  <a:cubicBezTo>
                    <a:pt x="449179" y="588210"/>
                    <a:pt x="526717" y="553453"/>
                    <a:pt x="641685" y="449179"/>
                  </a:cubicBezTo>
                  <a:cubicBezTo>
                    <a:pt x="756653" y="344905"/>
                    <a:pt x="983916" y="88231"/>
                    <a:pt x="10748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C6A657-EF6F-4BCB-9843-F4171BEC923B}"/>
                </a:ext>
              </a:extLst>
            </p:cNvPr>
            <p:cNvSpPr/>
            <p:nvPr/>
          </p:nvSpPr>
          <p:spPr>
            <a:xfrm>
              <a:off x="5851003" y="4471116"/>
              <a:ext cx="1047102" cy="517979"/>
            </a:xfrm>
            <a:custGeom>
              <a:avLst/>
              <a:gdLst>
                <a:gd name="connsiteX0" fmla="*/ 4365 w 1047102"/>
                <a:gd name="connsiteY0" fmla="*/ 517979 h 517979"/>
                <a:gd name="connsiteX1" fmla="*/ 20408 w 1047102"/>
                <a:gd name="connsiteY1" fmla="*/ 421726 h 517979"/>
                <a:gd name="connsiteX2" fmla="*/ 164786 w 1047102"/>
                <a:gd name="connsiteY2" fmla="*/ 181095 h 517979"/>
                <a:gd name="connsiteX3" fmla="*/ 341250 w 1047102"/>
                <a:gd name="connsiteY3" fmla="*/ 52758 h 517979"/>
                <a:gd name="connsiteX4" fmla="*/ 646050 w 1047102"/>
                <a:gd name="connsiteY4" fmla="*/ 4631 h 517979"/>
                <a:gd name="connsiteX5" fmla="*/ 1047102 w 1047102"/>
                <a:gd name="connsiteY5" fmla="*/ 4631 h 5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102" h="517979">
                  <a:moveTo>
                    <a:pt x="4365" y="517979"/>
                  </a:moveTo>
                  <a:cubicBezTo>
                    <a:pt x="-982" y="497926"/>
                    <a:pt x="-6329" y="477873"/>
                    <a:pt x="20408" y="421726"/>
                  </a:cubicBezTo>
                  <a:cubicBezTo>
                    <a:pt x="47145" y="365579"/>
                    <a:pt x="111312" y="242590"/>
                    <a:pt x="164786" y="181095"/>
                  </a:cubicBezTo>
                  <a:cubicBezTo>
                    <a:pt x="218260" y="119600"/>
                    <a:pt x="261039" y="82169"/>
                    <a:pt x="341250" y="52758"/>
                  </a:cubicBezTo>
                  <a:cubicBezTo>
                    <a:pt x="421461" y="23347"/>
                    <a:pt x="528408" y="12652"/>
                    <a:pt x="646050" y="4631"/>
                  </a:cubicBezTo>
                  <a:cubicBezTo>
                    <a:pt x="763692" y="-3390"/>
                    <a:pt x="905397" y="620"/>
                    <a:pt x="1047102" y="46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B20F2A-A616-48F0-AF17-241752BF90D5}"/>
                </a:ext>
              </a:extLst>
            </p:cNvPr>
            <p:cNvSpPr/>
            <p:nvPr/>
          </p:nvSpPr>
          <p:spPr>
            <a:xfrm>
              <a:off x="5839326" y="2510893"/>
              <a:ext cx="1090863" cy="488981"/>
            </a:xfrm>
            <a:custGeom>
              <a:avLst/>
              <a:gdLst>
                <a:gd name="connsiteX0" fmla="*/ 0 w 1090863"/>
                <a:gd name="connsiteY0" fmla="*/ 488981 h 488981"/>
                <a:gd name="connsiteX1" fmla="*/ 272716 w 1090863"/>
                <a:gd name="connsiteY1" fmla="*/ 392728 h 488981"/>
                <a:gd name="connsiteX2" fmla="*/ 417095 w 1090863"/>
                <a:gd name="connsiteY2" fmla="*/ 264391 h 488981"/>
                <a:gd name="connsiteX3" fmla="*/ 625642 w 1090863"/>
                <a:gd name="connsiteY3" fmla="*/ 87928 h 488981"/>
                <a:gd name="connsiteX4" fmla="*/ 898358 w 1090863"/>
                <a:gd name="connsiteY4" fmla="*/ 7718 h 488981"/>
                <a:gd name="connsiteX5" fmla="*/ 1090863 w 1090863"/>
                <a:gd name="connsiteY5" fmla="*/ 7718 h 48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863" h="488981">
                  <a:moveTo>
                    <a:pt x="0" y="488981"/>
                  </a:moveTo>
                  <a:cubicBezTo>
                    <a:pt x="101600" y="459570"/>
                    <a:pt x="203200" y="430160"/>
                    <a:pt x="272716" y="392728"/>
                  </a:cubicBezTo>
                  <a:cubicBezTo>
                    <a:pt x="342232" y="355296"/>
                    <a:pt x="358274" y="315191"/>
                    <a:pt x="417095" y="264391"/>
                  </a:cubicBezTo>
                  <a:cubicBezTo>
                    <a:pt x="475916" y="213591"/>
                    <a:pt x="545432" y="130707"/>
                    <a:pt x="625642" y="87928"/>
                  </a:cubicBezTo>
                  <a:cubicBezTo>
                    <a:pt x="705852" y="45149"/>
                    <a:pt x="820821" y="21086"/>
                    <a:pt x="898358" y="7718"/>
                  </a:cubicBezTo>
                  <a:cubicBezTo>
                    <a:pt x="975895" y="-5650"/>
                    <a:pt x="1033379" y="1034"/>
                    <a:pt x="1090863" y="77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C7DF-DC1A-CE43-97B9-0C3618B6E04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3383567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https://www.w3schools.com/css/tryit.asp?filename=trycss3_transition_speed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2597630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Easing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64202-0DA6-0443-8C7A-1BB73DE91954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5677693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http://cubic-bezier.com/#.17,.67,.83,.67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5051048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Interface (Highly Recommend Bookmarking)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651021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specify custom easing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E5153-487B-474A-BF69-935B23E2F0A1}"/>
              </a:ext>
            </a:extLst>
          </p:cNvPr>
          <p:cNvSpPr/>
          <p:nvPr/>
        </p:nvSpPr>
        <p:spPr>
          <a:xfrm>
            <a:off x="685746" y="2311901"/>
            <a:ext cx="10781765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cubic-Bezier(.17,.67,.83,.67)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2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9D59-7A52-EE43-BD5B-34C41711FB6D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242116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Keyframing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Animation keyframes obey the following format: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2208476"/>
            <a:ext cx="10484937" cy="12205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name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from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 {property: value;)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6AAB2-CACE-F54A-ABF1-F0BB67883267}"/>
              </a:ext>
            </a:extLst>
          </p:cNvPr>
          <p:cNvSpPr/>
          <p:nvPr/>
        </p:nvSpPr>
        <p:spPr>
          <a:xfrm>
            <a:off x="767397" y="3639153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multiple keyframes: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B34E1C-C2A9-7E4F-9F8D-03C2B600B8D6}"/>
              </a:ext>
            </a:extLst>
          </p:cNvPr>
          <p:cNvSpPr/>
          <p:nvPr/>
        </p:nvSpPr>
        <p:spPr>
          <a:xfrm>
            <a:off x="767397" y="4039262"/>
            <a:ext cx="10484937" cy="1931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name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0%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25%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50%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75%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100% {property: value;)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41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Keyframing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bind keyframes to an event: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1868507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animation-name: name;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6BC1E-D33D-AD4D-AD54-EADA5AF66E27}"/>
              </a:ext>
            </a:extLst>
          </p:cNvPr>
          <p:cNvSpPr/>
          <p:nvPr/>
        </p:nvSpPr>
        <p:spPr>
          <a:xfrm>
            <a:off x="767397" y="2688921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duration of an animation: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2F2A3-FB92-F346-A541-7DD1B710A8C0}"/>
              </a:ext>
            </a:extLst>
          </p:cNvPr>
          <p:cNvSpPr/>
          <p:nvPr/>
        </p:nvSpPr>
        <p:spPr>
          <a:xfrm>
            <a:off x="767397" y="3089031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animation-duration: 5s;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6F50FA-CB69-144E-98C2-7E8A7C5A5AE1}"/>
              </a:ext>
            </a:extLst>
          </p:cNvPr>
          <p:cNvSpPr/>
          <p:nvPr/>
        </p:nvSpPr>
        <p:spPr>
          <a:xfrm>
            <a:off x="767397" y="3874193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interpolation of an animation: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8394F-CE4D-234E-A9C4-6676E5C62B0F}"/>
              </a:ext>
            </a:extLst>
          </p:cNvPr>
          <p:cNvSpPr/>
          <p:nvPr/>
        </p:nvSpPr>
        <p:spPr>
          <a:xfrm>
            <a:off x="767397" y="4274303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animation-timing-function: linear;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7DAB3B-2176-1D4C-9745-A389D1380C0F}"/>
              </a:ext>
            </a:extLst>
          </p:cNvPr>
          <p:cNvSpPr/>
          <p:nvPr/>
        </p:nvSpPr>
        <p:spPr>
          <a:xfrm>
            <a:off x="767397" y="5059465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interpolation of an animation: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31F92-1A8A-884F-B876-19F588B6EC4F}"/>
              </a:ext>
            </a:extLst>
          </p:cNvPr>
          <p:cNvSpPr/>
          <p:nvPr/>
        </p:nvSpPr>
        <p:spPr>
          <a:xfrm>
            <a:off x="767397" y="5459575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animation-delay: 1s;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9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the direction the animation plays: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1868506"/>
            <a:ext cx="10484937" cy="156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normal;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plays forwards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reverse;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/* animation plays backwards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alternate;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/* animation plays forwards then forwards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alternate-reverse;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plays backwards then forwards */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B1E4C-8F9A-2D4A-89D6-86212CAF1797}"/>
              </a:ext>
            </a:extLst>
          </p:cNvPr>
          <p:cNvSpPr/>
          <p:nvPr/>
        </p:nvSpPr>
        <p:spPr>
          <a:xfrm>
            <a:off x="767397" y="3963994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the number of iterations the animation plays: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7BDBB-9E78-954F-A624-57AB3F90E19A}"/>
              </a:ext>
            </a:extLst>
          </p:cNvPr>
          <p:cNvSpPr/>
          <p:nvPr/>
        </p:nvSpPr>
        <p:spPr>
          <a:xfrm>
            <a:off x="767397" y="4364104"/>
            <a:ext cx="10484937" cy="837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animation-iteration-count: 5;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/* animation loops 5 times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animation-iteration-count: infinite;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/* animation loops forever */</a:t>
            </a:r>
          </a:p>
        </p:txBody>
      </p:sp>
    </p:spTree>
    <p:extLst>
      <p:ext uri="{BB962C8B-B14F-4D97-AF65-F5344CB8AC3E}">
        <p14:creationId xmlns:p14="http://schemas.microsoft.com/office/powerpoint/2010/main" val="318559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Setting Animations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84FA0-DBEB-BD49-86A1-C061116CB398}"/>
              </a:ext>
            </a:extLst>
          </p:cNvPr>
          <p:cNvSpPr txBox="1"/>
          <p:nvPr/>
        </p:nvSpPr>
        <p:spPr>
          <a:xfrm>
            <a:off x="675524" y="146297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1F1B5-4B09-824B-9395-44297D8FB124}"/>
              </a:ext>
            </a:extLst>
          </p:cNvPr>
          <p:cNvSpPr/>
          <p:nvPr/>
        </p:nvSpPr>
        <p:spPr>
          <a:xfrm>
            <a:off x="675524" y="1880816"/>
            <a:ext cx="10605620" cy="229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animation-name: </a:t>
            </a:r>
            <a:r>
              <a:rPr lang="en-US" dirty="0">
                <a:solidFill>
                  <a:schemeClr val="accent1"/>
                </a:solidFill>
              </a:rPr>
              <a:t>name;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animation-duration: </a:t>
            </a:r>
            <a:r>
              <a:rPr lang="en-US" dirty="0">
                <a:solidFill>
                  <a:schemeClr val="accent1"/>
                </a:solidFill>
              </a:rPr>
              <a:t>5s;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animation-timing-function:</a:t>
            </a:r>
            <a:r>
              <a:rPr lang="en-US" dirty="0">
                <a:solidFill>
                  <a:schemeClr val="accent1"/>
                </a:solidFill>
              </a:rPr>
              <a:t> linear;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animation-delay: </a:t>
            </a:r>
            <a:r>
              <a:rPr lang="en-US" dirty="0">
                <a:solidFill>
                  <a:schemeClr val="accent1"/>
                </a:solidFill>
              </a:rPr>
              <a:t>1s;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animation-iteration-count:</a:t>
            </a:r>
            <a:r>
              <a:rPr lang="en-US" dirty="0">
                <a:solidFill>
                  <a:schemeClr val="accent1"/>
                </a:solidFill>
              </a:rPr>
              <a:t> infinite;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	animation-direction:</a:t>
            </a:r>
            <a:r>
              <a:rPr lang="en-US" dirty="0">
                <a:solidFill>
                  <a:schemeClr val="accent1"/>
                </a:solidFill>
              </a:rPr>
              <a:t>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C69EC-BC50-1245-BCE0-5B7692694489}"/>
              </a:ext>
            </a:extLst>
          </p:cNvPr>
          <p:cNvSpPr/>
          <p:nvPr/>
        </p:nvSpPr>
        <p:spPr>
          <a:xfrm>
            <a:off x="675524" y="4319731"/>
            <a:ext cx="10605620" cy="10752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animation: </a:t>
            </a:r>
            <a:r>
              <a:rPr lang="en-US" dirty="0">
                <a:solidFill>
                  <a:schemeClr val="accent1"/>
                </a:solidFill>
              </a:rPr>
              <a:t>name 5s linear 1s infinite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9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Setting Animations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84FA0-DBEB-BD49-86A1-C061116CB398}"/>
              </a:ext>
            </a:extLst>
          </p:cNvPr>
          <p:cNvSpPr txBox="1"/>
          <p:nvPr/>
        </p:nvSpPr>
        <p:spPr>
          <a:xfrm>
            <a:off x="675524" y="146297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issue with this?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C69EC-BC50-1245-BCE0-5B7692694489}"/>
              </a:ext>
            </a:extLst>
          </p:cNvPr>
          <p:cNvSpPr/>
          <p:nvPr/>
        </p:nvSpPr>
        <p:spPr>
          <a:xfrm>
            <a:off x="675524" y="1863080"/>
            <a:ext cx="10605620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cycle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0% {left: 10px;}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50% {left: 70px;}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100% {left: 50px;}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left: 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animation: cycle 2s linear 0s 1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68357-0A31-F840-912A-4470CE4FB0A3}"/>
              </a:ext>
            </a:extLst>
          </p:cNvPr>
          <p:cNvSpPr txBox="1"/>
          <p:nvPr/>
        </p:nvSpPr>
        <p:spPr>
          <a:xfrm>
            <a:off x="675524" y="5194975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Animation starts by snapping right 10px and ends snapping left 10px. </a:t>
            </a:r>
          </a:p>
        </p:txBody>
      </p:sp>
    </p:spTree>
    <p:extLst>
      <p:ext uri="{BB962C8B-B14F-4D97-AF65-F5344CB8AC3E}">
        <p14:creationId xmlns:p14="http://schemas.microsoft.com/office/powerpoint/2010/main" val="22084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Animation Fill Mode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8709F-D64E-074C-ADA7-8607082C6187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modify how animation cycles start and end: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03325-FA02-E842-AB72-DB8FD418B046}"/>
              </a:ext>
            </a:extLst>
          </p:cNvPr>
          <p:cNvSpPr/>
          <p:nvPr/>
        </p:nvSpPr>
        <p:spPr>
          <a:xfrm>
            <a:off x="767397" y="1868507"/>
            <a:ext cx="10484937" cy="11724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none;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reverts back to initial values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forwards;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/* animation holds on last keyframe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backwards;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/* animation reverts and holds on first keyframe */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44C2A-D2B9-7D4D-8A13-97272DF07913}"/>
              </a:ext>
            </a:extLst>
          </p:cNvPr>
          <p:cNvSpPr/>
          <p:nvPr/>
        </p:nvSpPr>
        <p:spPr>
          <a:xfrm>
            <a:off x="767397" y="3237334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Execution varies depending on animation direction.</a:t>
            </a:r>
          </a:p>
        </p:txBody>
      </p:sp>
    </p:spTree>
    <p:extLst>
      <p:ext uri="{BB962C8B-B14F-4D97-AF65-F5344CB8AC3E}">
        <p14:creationId xmlns:p14="http://schemas.microsoft.com/office/powerpoint/2010/main" val="2112836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7B4A1-82A6-C040-9E1D-E8D2B9DD3A50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Play around with the Cubic Bezier site for custom interpolations.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the transition property to create custom animations for elements.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keyframe animations for more advanced interpolations.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F8AE0-D7CD-5E4A-AE8F-8B2D1CA22466}"/>
              </a:ext>
            </a:extLst>
          </p:cNvPr>
          <p:cNvSpPr txBox="1"/>
          <p:nvPr/>
        </p:nvSpPr>
        <p:spPr>
          <a:xfrm>
            <a:off x="3703675" y="138479"/>
            <a:ext cx="478464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56874-7A9E-B24D-B05E-6B8B571EB48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3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Change in Property (</a:t>
            </a:r>
            <a:r>
              <a:rPr lang="el-GR" sz="3600" dirty="0"/>
              <a:t>Δ</a:t>
            </a:r>
            <a:r>
              <a:rPr lang="en-US" sz="3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85478" y="2530770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0m;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CB26-9B98-455E-A3B8-8E3AFB9EAA17}"/>
              </a:ext>
            </a:extLst>
          </p:cNvPr>
          <p:cNvSpPr txBox="1"/>
          <p:nvPr/>
        </p:nvSpPr>
        <p:spPr>
          <a:xfrm>
            <a:off x="8882059" y="2597662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1000m;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A565-3680-D34D-B1E2-80FD67BCC212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Time (t)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3748464" y="2565578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Takes 10 minutes to walk to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D2BA2-78E0-4047-8A4B-B38BD223F10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63B21BB-36B1-4201-9521-0B9A879E5B80}"/>
              </a:ext>
            </a:extLst>
          </p:cNvPr>
          <p:cNvSpPr/>
          <p:nvPr/>
        </p:nvSpPr>
        <p:spPr>
          <a:xfrm rot="16200000">
            <a:off x="1794523" y="2555552"/>
            <a:ext cx="285124" cy="12913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4BF9D5A-B45D-44E8-A45B-CA0089FE9B52}"/>
              </a:ext>
            </a:extLst>
          </p:cNvPr>
          <p:cNvSpPr/>
          <p:nvPr/>
        </p:nvSpPr>
        <p:spPr>
          <a:xfrm rot="16200000">
            <a:off x="3827862" y="1811390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9C2FCFC-5036-480B-BC3F-8073B0EE433E}"/>
              </a:ext>
            </a:extLst>
          </p:cNvPr>
          <p:cNvSpPr/>
          <p:nvPr/>
        </p:nvSpPr>
        <p:spPr>
          <a:xfrm rot="16200000">
            <a:off x="5462958" y="2949364"/>
            <a:ext cx="271480" cy="481261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559D233-C993-4965-B586-CCC4E3BBA758}"/>
              </a:ext>
            </a:extLst>
          </p:cNvPr>
          <p:cNvSpPr/>
          <p:nvPr/>
        </p:nvSpPr>
        <p:spPr>
          <a:xfrm rot="16200000">
            <a:off x="6118428" y="2791195"/>
            <a:ext cx="275990" cy="802107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D83644B9-63F6-4967-B4DA-07C793871576}"/>
              </a:ext>
            </a:extLst>
          </p:cNvPr>
          <p:cNvSpPr/>
          <p:nvPr/>
        </p:nvSpPr>
        <p:spPr>
          <a:xfrm rot="16200000">
            <a:off x="7918603" y="1811391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61F6033-1108-4F0D-A3DF-C4CE22CB79C1}"/>
              </a:ext>
            </a:extLst>
          </p:cNvPr>
          <p:cNvSpPr/>
          <p:nvPr/>
        </p:nvSpPr>
        <p:spPr>
          <a:xfrm rot="16200000">
            <a:off x="9753025" y="2750040"/>
            <a:ext cx="225761" cy="834194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8B9357-5F08-417C-9292-9FA43035ABBA}"/>
              </a:ext>
            </a:extLst>
          </p:cNvPr>
          <p:cNvSpPr/>
          <p:nvPr/>
        </p:nvSpPr>
        <p:spPr>
          <a:xfrm>
            <a:off x="1730273" y="2470810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7E1C0-442B-40AC-8FDF-5962547966DF}"/>
              </a:ext>
            </a:extLst>
          </p:cNvPr>
          <p:cNvSpPr/>
          <p:nvPr/>
        </p:nvSpPr>
        <p:spPr>
          <a:xfrm>
            <a:off x="6007768" y="2455164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22AE80-3533-405F-9F0A-55FFA927CC57}"/>
              </a:ext>
            </a:extLst>
          </p:cNvPr>
          <p:cNvSpPr/>
          <p:nvPr/>
        </p:nvSpPr>
        <p:spPr>
          <a:xfrm flipH="1">
            <a:off x="5358067" y="245516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C06F42-BF94-4A56-9C2A-F5764CB45FEF}"/>
              </a:ext>
            </a:extLst>
          </p:cNvPr>
          <p:cNvSpPr/>
          <p:nvPr/>
        </p:nvSpPr>
        <p:spPr>
          <a:xfrm flipH="1">
            <a:off x="9635561" y="247421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5D213-4DBC-4E7C-AC13-AF9290F6F43E}"/>
              </a:ext>
            </a:extLst>
          </p:cNvPr>
          <p:cNvSpPr/>
          <p:nvPr/>
        </p:nvSpPr>
        <p:spPr>
          <a:xfrm>
            <a:off x="3563471" y="2527782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22A9F-47D8-41E7-B81D-E07C13C8D7B7}"/>
              </a:ext>
            </a:extLst>
          </p:cNvPr>
          <p:cNvSpPr/>
          <p:nvPr/>
        </p:nvSpPr>
        <p:spPr>
          <a:xfrm>
            <a:off x="7760841" y="2539518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a prima cmu">
            <a:extLst>
              <a:ext uri="{FF2B5EF4-FFF2-40B4-BE49-F238E27FC236}">
                <a16:creationId xmlns:a16="http://schemas.microsoft.com/office/drawing/2014/main" id="{387EB991-EFC8-4313-9E05-B44234A7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3" y="3971033"/>
            <a:ext cx="1899596" cy="12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6FFDD-C7A1-A34E-A80F-BBE642B854B8}"/>
              </a:ext>
            </a:extLst>
          </p:cNvPr>
          <p:cNvSpPr txBox="1"/>
          <p:nvPr/>
        </p:nvSpPr>
        <p:spPr>
          <a:xfrm>
            <a:off x="3507834" y="5238996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Stops for a cup of coffee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6C0FD7-38B3-8348-B3BA-F0205D19492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2333220" y="3873438"/>
            <a:ext cx="7525557" cy="2038914"/>
            <a:chOff x="85478" y="2455164"/>
            <a:chExt cx="11471466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63B21BB-36B1-4201-9521-0B9A879E5B80}"/>
                </a:ext>
              </a:extLst>
            </p:cNvPr>
            <p:cNvSpPr/>
            <p:nvPr/>
          </p:nvSpPr>
          <p:spPr>
            <a:xfrm rot="16200000">
              <a:off x="1794523" y="2555552"/>
              <a:ext cx="285124" cy="1291389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14BF9D5A-B45D-44E8-A45B-CA0089FE9B52}"/>
                </a:ext>
              </a:extLst>
            </p:cNvPr>
            <p:cNvSpPr/>
            <p:nvPr/>
          </p:nvSpPr>
          <p:spPr>
            <a:xfrm rot="16200000">
              <a:off x="3827862" y="1811390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5462958" y="2949364"/>
              <a:ext cx="271480" cy="481261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6118428" y="2791195"/>
              <a:ext cx="275990" cy="802107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7918603" y="1811391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461F6033-1108-4F0D-A3DF-C4CE22CB79C1}"/>
                </a:ext>
              </a:extLst>
            </p:cNvPr>
            <p:cNvSpPr/>
            <p:nvPr/>
          </p:nvSpPr>
          <p:spPr>
            <a:xfrm rot="16200000">
              <a:off x="9753025" y="2750040"/>
              <a:ext cx="225761" cy="834194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1730273" y="2470810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EF7E1C0-442B-40AC-8FDF-5962547966DF}"/>
                </a:ext>
              </a:extLst>
            </p:cNvPr>
            <p:cNvSpPr/>
            <p:nvPr/>
          </p:nvSpPr>
          <p:spPr>
            <a:xfrm>
              <a:off x="6007768" y="2455164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5358067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7C06F42-BF94-4A56-9C2A-F5764CB45FEF}"/>
                </a:ext>
              </a:extLst>
            </p:cNvPr>
            <p:cNvSpPr/>
            <p:nvPr/>
          </p:nvSpPr>
          <p:spPr>
            <a:xfrm flipH="1">
              <a:off x="9635561" y="247421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5D213-4DBC-4E7C-AC13-AF9290F6F43E}"/>
                </a:ext>
              </a:extLst>
            </p:cNvPr>
            <p:cNvSpPr/>
            <p:nvPr/>
          </p:nvSpPr>
          <p:spPr>
            <a:xfrm>
              <a:off x="3563471" y="2527782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7760841" y="2539518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52FD65-7711-4F0C-926A-7DF6CCE52148}"/>
              </a:ext>
            </a:extLst>
          </p:cNvPr>
          <p:cNvSpPr/>
          <p:nvPr/>
        </p:nvSpPr>
        <p:spPr>
          <a:xfrm>
            <a:off x="3119718" y="1774743"/>
            <a:ext cx="5822576" cy="1546681"/>
          </a:xfrm>
          <a:custGeom>
            <a:avLst/>
            <a:gdLst>
              <a:gd name="connsiteX0" fmla="*/ 0 w 5822576"/>
              <a:gd name="connsiteY0" fmla="*/ 1425657 h 1546681"/>
              <a:gd name="connsiteX1" fmla="*/ 887506 w 5822576"/>
              <a:gd name="connsiteY1" fmla="*/ 403681 h 1546681"/>
              <a:gd name="connsiteX2" fmla="*/ 2608729 w 5822576"/>
              <a:gd name="connsiteY2" fmla="*/ 255763 h 1546681"/>
              <a:gd name="connsiteX3" fmla="*/ 3065929 w 5822576"/>
              <a:gd name="connsiteY3" fmla="*/ 1465998 h 1546681"/>
              <a:gd name="connsiteX4" fmla="*/ 3657600 w 5822576"/>
              <a:gd name="connsiteY4" fmla="*/ 255763 h 1546681"/>
              <a:gd name="connsiteX5" fmla="*/ 5204011 w 5822576"/>
              <a:gd name="connsiteY5" fmla="*/ 107845 h 1546681"/>
              <a:gd name="connsiteX6" fmla="*/ 5822576 w 5822576"/>
              <a:gd name="connsiteY6" fmla="*/ 1546681 h 154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576" h="1546681">
                <a:moveTo>
                  <a:pt x="0" y="1425657"/>
                </a:moveTo>
                <a:cubicBezTo>
                  <a:pt x="226359" y="1012160"/>
                  <a:pt x="452718" y="598663"/>
                  <a:pt x="887506" y="403681"/>
                </a:cubicBezTo>
                <a:cubicBezTo>
                  <a:pt x="1322294" y="208699"/>
                  <a:pt x="2245659" y="78710"/>
                  <a:pt x="2608729" y="255763"/>
                </a:cubicBezTo>
                <a:cubicBezTo>
                  <a:pt x="2971799" y="432816"/>
                  <a:pt x="2891117" y="1465998"/>
                  <a:pt x="3065929" y="1465998"/>
                </a:cubicBezTo>
                <a:cubicBezTo>
                  <a:pt x="3240741" y="1465998"/>
                  <a:pt x="3301253" y="482122"/>
                  <a:pt x="3657600" y="255763"/>
                </a:cubicBezTo>
                <a:cubicBezTo>
                  <a:pt x="4013947" y="29404"/>
                  <a:pt x="4843182" y="-107308"/>
                  <a:pt x="5204011" y="107845"/>
                </a:cubicBezTo>
                <a:cubicBezTo>
                  <a:pt x="5564840" y="322998"/>
                  <a:pt x="5693708" y="934839"/>
                  <a:pt x="5822576" y="1546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  <a:stCxn id="31" idx="6"/>
          </p:cNvCxnSpPr>
          <p:nvPr/>
        </p:nvCxnSpPr>
        <p:spPr>
          <a:xfrm flipH="1">
            <a:off x="3119720" y="3321424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ED95D0-4BD4-4D18-AA84-140F164F60A3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Interpolation tells us what the man does during the range of time </a:t>
            </a:r>
            <a:r>
              <a:rPr lang="en-US" sz="2400" b="1" dirty="0"/>
              <a:t>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6BF53-7229-C44D-A6FC-21926569A23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</p:cNvCxnSpPr>
          <p:nvPr/>
        </p:nvCxnSpPr>
        <p:spPr>
          <a:xfrm flipH="1">
            <a:off x="3119720" y="2137198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02547-0480-4AFE-BBEC-403118F848CC}"/>
              </a:ext>
            </a:extLst>
          </p:cNvPr>
          <p:cNvSpPr/>
          <p:nvPr/>
        </p:nvSpPr>
        <p:spPr>
          <a:xfrm>
            <a:off x="3160295" y="977929"/>
            <a:ext cx="5743074" cy="2330904"/>
          </a:xfrm>
          <a:custGeom>
            <a:avLst/>
            <a:gdLst>
              <a:gd name="connsiteX0" fmla="*/ 0 w 5743074"/>
              <a:gd name="connsiteY0" fmla="*/ 1123587 h 2330904"/>
              <a:gd name="connsiteX1" fmla="*/ 625642 w 5743074"/>
              <a:gd name="connsiteY1" fmla="*/ 2134239 h 2330904"/>
              <a:gd name="connsiteX2" fmla="*/ 2390274 w 5743074"/>
              <a:gd name="connsiteY2" fmla="*/ 2246534 h 2330904"/>
              <a:gd name="connsiteX3" fmla="*/ 2983832 w 5743074"/>
              <a:gd name="connsiteY3" fmla="*/ 1171713 h 2330904"/>
              <a:gd name="connsiteX4" fmla="*/ 3818021 w 5743074"/>
              <a:gd name="connsiteY4" fmla="*/ 209187 h 2330904"/>
              <a:gd name="connsiteX5" fmla="*/ 5245768 w 5743074"/>
              <a:gd name="connsiteY5" fmla="*/ 80850 h 2330904"/>
              <a:gd name="connsiteX6" fmla="*/ 5743074 w 5743074"/>
              <a:gd name="connsiteY6" fmla="*/ 1203797 h 233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3074" h="2330904">
                <a:moveTo>
                  <a:pt x="0" y="1123587"/>
                </a:moveTo>
                <a:cubicBezTo>
                  <a:pt x="113631" y="1535334"/>
                  <a:pt x="227263" y="1947081"/>
                  <a:pt x="625642" y="2134239"/>
                </a:cubicBezTo>
                <a:cubicBezTo>
                  <a:pt x="1024021" y="2321397"/>
                  <a:pt x="1997242" y="2406955"/>
                  <a:pt x="2390274" y="2246534"/>
                </a:cubicBezTo>
                <a:cubicBezTo>
                  <a:pt x="2783306" y="2086113"/>
                  <a:pt x="2745874" y="1511271"/>
                  <a:pt x="2983832" y="1171713"/>
                </a:cubicBezTo>
                <a:cubicBezTo>
                  <a:pt x="3221790" y="832155"/>
                  <a:pt x="3441032" y="390997"/>
                  <a:pt x="3818021" y="209187"/>
                </a:cubicBezTo>
                <a:cubicBezTo>
                  <a:pt x="4195010" y="27376"/>
                  <a:pt x="4924926" y="-84918"/>
                  <a:pt x="5245768" y="80850"/>
                </a:cubicBezTo>
                <a:cubicBezTo>
                  <a:pt x="5566610" y="246618"/>
                  <a:pt x="5649495" y="957818"/>
                  <a:pt x="5743074" y="12037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6E27B-8E3B-2945-827D-FBF2F07B4314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This is also possible too.</a:t>
            </a:r>
            <a:endParaRPr lang="en-US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38036-B7CA-D34C-9FF5-580AB858FF6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7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3D78C-3BE8-46B4-BD62-19AD716C33E4}"/>
              </a:ext>
            </a:extLst>
          </p:cNvPr>
          <p:cNvSpPr txBox="1"/>
          <p:nvPr/>
        </p:nvSpPr>
        <p:spPr>
          <a:xfrm>
            <a:off x="2215732" y="109701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None (We start and end in the same place)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03001-870C-4E75-A3D3-6362046B42EC}"/>
              </a:ext>
            </a:extLst>
          </p:cNvPr>
          <p:cNvSpPr txBox="1"/>
          <p:nvPr/>
        </p:nvSpPr>
        <p:spPr>
          <a:xfrm>
            <a:off x="4032194" y="162336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10 mins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366E6-CE77-4569-9310-E9F6CF6D3878}"/>
              </a:ext>
            </a:extLst>
          </p:cNvPr>
          <p:cNvSpPr txBox="1"/>
          <p:nvPr/>
        </p:nvSpPr>
        <p:spPr>
          <a:xfrm>
            <a:off x="3055949" y="216225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sin( 2*pi * t / 10 )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30BB5-82C6-426D-9356-DA4ACCAECB21}"/>
              </a:ext>
            </a:extLst>
          </p:cNvPr>
          <p:cNvCxnSpPr/>
          <p:nvPr/>
        </p:nvCxnSpPr>
        <p:spPr>
          <a:xfrm>
            <a:off x="5261811" y="132737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04BF46-A556-5049-86F6-8361A75D255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865</Words>
  <Application>Microsoft Macintosh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Basic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81</cp:revision>
  <dcterms:created xsi:type="dcterms:W3CDTF">2018-12-16T14:37:10Z</dcterms:created>
  <dcterms:modified xsi:type="dcterms:W3CDTF">2019-01-08T15:34:34Z</dcterms:modified>
</cp:coreProperties>
</file>