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7" r:id="rId4"/>
    <p:sldId id="303" r:id="rId5"/>
    <p:sldId id="328" r:id="rId6"/>
    <p:sldId id="305" r:id="rId7"/>
    <p:sldId id="329" r:id="rId8"/>
    <p:sldId id="307" r:id="rId9"/>
    <p:sldId id="330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2" r:id="rId20"/>
    <p:sldId id="331" r:id="rId21"/>
    <p:sldId id="334" r:id="rId22"/>
    <p:sldId id="333" r:id="rId23"/>
    <p:sldId id="335" r:id="rId24"/>
    <p:sldId id="336" r:id="rId25"/>
    <p:sldId id="337" r:id="rId26"/>
    <p:sldId id="325" r:id="rId27"/>
    <p:sldId id="326" r:id="rId28"/>
    <p:sldId id="340" r:id="rId29"/>
    <p:sldId id="341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6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651FA-0D23-514B-BBF6-1D0A23E47CB2}"/>
              </a:ext>
            </a:extLst>
          </p:cNvPr>
          <p:cNvSpPr txBox="1"/>
          <p:nvPr/>
        </p:nvSpPr>
        <p:spPr>
          <a:xfrm>
            <a:off x="832338" y="1991313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student = new </a:t>
            </a:r>
            <a:r>
              <a:rPr lang="en-US" dirty="0" err="1"/>
              <a:t>CMU_Student</a:t>
            </a:r>
            <a:r>
              <a:rPr lang="en-US" dirty="0"/>
              <a:t>()</a:t>
            </a:r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F5A4D-A393-1146-816F-D3415A72AD42}"/>
              </a:ext>
            </a:extLst>
          </p:cNvPr>
          <p:cNvSpPr/>
          <p:nvPr/>
        </p:nvSpPr>
        <p:spPr>
          <a:xfrm>
            <a:off x="373768" y="3364918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5546B-F6C4-4E47-B31B-52917C5ECE3C}"/>
              </a:ext>
            </a:extLst>
          </p:cNvPr>
          <p:cNvSpPr txBox="1"/>
          <p:nvPr/>
        </p:nvSpPr>
        <p:spPr>
          <a:xfrm>
            <a:off x="832338" y="3491215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student.set_name</a:t>
            </a:r>
            <a:r>
              <a:rPr lang="en-US" dirty="0"/>
              <a:t>(“bob”, “ross”)</a:t>
            </a:r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D84D9-F8E0-F243-9F3B-36D9128224F7}"/>
              </a:ext>
            </a:extLst>
          </p:cNvPr>
          <p:cNvSpPr txBox="1"/>
          <p:nvPr/>
        </p:nvSpPr>
        <p:spPr>
          <a:xfrm>
            <a:off x="409808" y="2943363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</p:spTree>
    <p:extLst>
      <p:ext uri="{BB962C8B-B14F-4D97-AF65-F5344CB8AC3E}">
        <p14:creationId xmlns:p14="http://schemas.microsoft.com/office/powerpoint/2010/main" val="345466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406282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Introduction to </a:t>
            </a:r>
            <a:r>
              <a:rPr lang="en-US" sz="4400" dirty="0" err="1"/>
              <a:t>JQuery</a:t>
            </a:r>
            <a:endParaRPr lang="en-US" sz="4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C4F246-481E-174D-9154-E4EA5511D1D8}"/>
              </a:ext>
            </a:extLst>
          </p:cNvPr>
          <p:cNvSpPr/>
          <p:nvPr/>
        </p:nvSpPr>
        <p:spPr>
          <a:xfrm>
            <a:off x="467552" y="2039816"/>
            <a:ext cx="11202872" cy="24735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EF35C-EF00-4E0D-8D68-5925411CBE0F}"/>
              </a:ext>
            </a:extLst>
          </p:cNvPr>
          <p:cNvSpPr txBox="1"/>
          <p:nvPr/>
        </p:nvSpPr>
        <p:spPr>
          <a:xfrm>
            <a:off x="1471496" y="3137901"/>
            <a:ext cx="9643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 fast and lightweight JavaScript Library that allows for quick and easy HTML element selection, event handling, document traversal,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css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manipulation and animations. An essential part of every web-developer’s toolkit.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974F4-87DD-479A-AB32-998065FD04C3}"/>
              </a:ext>
            </a:extLst>
          </p:cNvPr>
          <p:cNvSpPr txBox="1"/>
          <p:nvPr/>
        </p:nvSpPr>
        <p:spPr>
          <a:xfrm>
            <a:off x="711019" y="2199438"/>
            <a:ext cx="420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/ j • que • </a:t>
            </a:r>
            <a:r>
              <a:rPr lang="en-US" sz="3600" i="1" dirty="0" err="1"/>
              <a:t>ry</a:t>
            </a:r>
            <a:r>
              <a:rPr lang="en-US" sz="3600" i="1" dirty="0"/>
              <a:t> / (noun)</a:t>
            </a:r>
          </a:p>
        </p:txBody>
      </p:sp>
    </p:spTree>
    <p:extLst>
      <p:ext uri="{BB962C8B-B14F-4D97-AF65-F5344CB8AC3E}">
        <p14:creationId xmlns:p14="http://schemas.microsoft.com/office/powerpoint/2010/main" val="280164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88BB73-6CC6-C040-BADA-5C81ED76353D}"/>
              </a:ext>
            </a:extLst>
          </p:cNvPr>
          <p:cNvSpPr/>
          <p:nvPr/>
        </p:nvSpPr>
        <p:spPr>
          <a:xfrm>
            <a:off x="467552" y="3467600"/>
            <a:ext cx="11202872" cy="19223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(Locally)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DA8EB-AFE0-4712-9217-874418176A19}"/>
              </a:ext>
            </a:extLst>
          </p:cNvPr>
          <p:cNvSpPr/>
          <p:nvPr/>
        </p:nvSpPr>
        <p:spPr>
          <a:xfrm>
            <a:off x="4769162" y="2004577"/>
            <a:ext cx="265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https://jquery.com/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8060B-75DE-407C-9D52-2B2725B75977}"/>
              </a:ext>
            </a:extLst>
          </p:cNvPr>
          <p:cNvSpPr/>
          <p:nvPr/>
        </p:nvSpPr>
        <p:spPr>
          <a:xfrm>
            <a:off x="4420604" y="1389471"/>
            <a:ext cx="3350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Download </a:t>
            </a:r>
            <a:r>
              <a:rPr lang="en-US" sz="2400" b="1" dirty="0" err="1"/>
              <a:t>JQuery</a:t>
            </a:r>
            <a:r>
              <a:rPr lang="en-US" sz="2400" b="1" dirty="0"/>
              <a:t> library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467552" y="2977440"/>
            <a:ext cx="5423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Include path to </a:t>
            </a:r>
            <a:r>
              <a:rPr lang="en-US" sz="2000" dirty="0" err="1"/>
              <a:t>JQuery</a:t>
            </a:r>
            <a:r>
              <a:rPr lang="en-US" sz="2000" dirty="0"/>
              <a:t> file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688926" y="3578712"/>
            <a:ext cx="68912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solidFill>
                  <a:schemeClr val="accent2"/>
                </a:solidFill>
              </a:rPr>
              <a:t>/directory/of/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/file/jquery.min.js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6DDD23-8601-9046-BDC6-5FC16A290E61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6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9E2ADE-FF39-3640-94E5-FD25D5803FF4}"/>
              </a:ext>
            </a:extLst>
          </p:cNvPr>
          <p:cNvSpPr/>
          <p:nvPr/>
        </p:nvSpPr>
        <p:spPr>
          <a:xfrm>
            <a:off x="467552" y="2717323"/>
            <a:ext cx="11202872" cy="19223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(Online)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467552" y="2194344"/>
            <a:ext cx="670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Include path to </a:t>
            </a:r>
            <a:r>
              <a:rPr lang="en-US" sz="2000" dirty="0" err="1"/>
              <a:t>JQuery</a:t>
            </a:r>
            <a:r>
              <a:rPr lang="en-US" sz="2000" dirty="0"/>
              <a:t> Online Library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013962" y="2801356"/>
            <a:ext cx="93274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https://ajax.googleapis.com/ajax/libs/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/3.2.1/jquery.min.js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40B0DB-9638-A147-A128-EC9ED370772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8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1262759"/>
            <a:ext cx="1202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Locally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143822" y="2090403"/>
            <a:ext cx="5290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Does not require an internet connection to work.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CB982-299B-4D2E-A70A-84D5B61A7453}"/>
              </a:ext>
            </a:extLst>
          </p:cNvPr>
          <p:cNvSpPr/>
          <p:nvPr/>
        </p:nvSpPr>
        <p:spPr>
          <a:xfrm>
            <a:off x="2143822" y="2729635"/>
            <a:ext cx="7172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Takes up additional space and may require additional loading times</a:t>
            </a:r>
          </a:p>
          <a:p>
            <a:r>
              <a:rPr lang="en-US" sz="2000" dirty="0"/>
              <a:t>If uploaded to a slow server when deployed.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9F882-EDA8-456F-AA7D-04D72C7A0B0F}"/>
              </a:ext>
            </a:extLst>
          </p:cNvPr>
          <p:cNvSpPr/>
          <p:nvPr/>
        </p:nvSpPr>
        <p:spPr>
          <a:xfrm>
            <a:off x="1808313" y="206257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3BD8-23E3-42A3-BAD7-5CCB3B820076}"/>
              </a:ext>
            </a:extLst>
          </p:cNvPr>
          <p:cNvSpPr/>
          <p:nvPr/>
        </p:nvSpPr>
        <p:spPr>
          <a:xfrm>
            <a:off x="1845983" y="269832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C1CBA-3C00-46B3-A88D-A77304691C0D}"/>
              </a:ext>
            </a:extLst>
          </p:cNvPr>
          <p:cNvSpPr/>
          <p:nvPr/>
        </p:nvSpPr>
        <p:spPr>
          <a:xfrm>
            <a:off x="941762" y="3652650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Online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535722-479C-4CBE-A74C-AE06A69108E9}"/>
              </a:ext>
            </a:extLst>
          </p:cNvPr>
          <p:cNvSpPr/>
          <p:nvPr/>
        </p:nvSpPr>
        <p:spPr>
          <a:xfrm>
            <a:off x="2143822" y="4453101"/>
            <a:ext cx="3762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Faster loading, less space required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533B6-23A9-432A-AC0E-9C3A29D165FA}"/>
              </a:ext>
            </a:extLst>
          </p:cNvPr>
          <p:cNvSpPr/>
          <p:nvPr/>
        </p:nvSpPr>
        <p:spPr>
          <a:xfrm>
            <a:off x="2143822" y="5092333"/>
            <a:ext cx="79748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Cannot be used without an internet connection. If this version goes offline,</a:t>
            </a:r>
          </a:p>
          <a:p>
            <a:r>
              <a:rPr lang="en-US" sz="2000" dirty="0"/>
              <a:t>then so do interactions on your site.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6869-BBB3-45CE-8AC4-24F7DB1F60E4}"/>
              </a:ext>
            </a:extLst>
          </p:cNvPr>
          <p:cNvSpPr/>
          <p:nvPr/>
        </p:nvSpPr>
        <p:spPr>
          <a:xfrm>
            <a:off x="1808313" y="444074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96B784-2BCB-481D-80F4-58E6C726B97D}"/>
              </a:ext>
            </a:extLst>
          </p:cNvPr>
          <p:cNvSpPr/>
          <p:nvPr/>
        </p:nvSpPr>
        <p:spPr>
          <a:xfrm>
            <a:off x="1845983" y="5076489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03E8D0-64AA-ED49-B19D-F2021951FA83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9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1045396"/>
            <a:ext cx="2968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1469694" y="1729534"/>
            <a:ext cx="9294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the Online version by default, but always have a local copy installed in case of internet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deploying site, switch to local version.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6EFF4-C991-F84E-A777-AF9CB415639C}"/>
              </a:ext>
            </a:extLst>
          </p:cNvPr>
          <p:cNvSpPr/>
          <p:nvPr/>
        </p:nvSpPr>
        <p:spPr>
          <a:xfrm>
            <a:off x="467552" y="2982519"/>
            <a:ext cx="11202872" cy="319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588654-3F10-5F4A-9790-7CF08AC5552E}"/>
              </a:ext>
            </a:extLst>
          </p:cNvPr>
          <p:cNvSpPr/>
          <p:nvPr/>
        </p:nvSpPr>
        <p:spPr>
          <a:xfrm>
            <a:off x="849839" y="3037374"/>
            <a:ext cx="1037668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https://ajax.googleapis.com/ajax/libs/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/3.2.1/jquery.min.js</a:t>
            </a:r>
            <a:r>
              <a:rPr lang="en-US" dirty="0"/>
              <a:t>"&gt;&lt;/script&gt;</a:t>
            </a:r>
          </a:p>
          <a:p>
            <a:endParaRPr lang="en-US" dirty="0"/>
          </a:p>
          <a:p>
            <a:r>
              <a:rPr lang="en-US" dirty="0"/>
              <a:t>	&lt;script&gt;</a:t>
            </a:r>
          </a:p>
          <a:p>
            <a:r>
              <a:rPr lang="en-US" dirty="0"/>
              <a:t>		</a:t>
            </a:r>
            <a:r>
              <a:rPr lang="en-US" dirty="0" err="1"/>
              <a:t>window.Jquery</a:t>
            </a:r>
            <a:r>
              <a:rPr lang="en-US" dirty="0"/>
              <a:t> || </a:t>
            </a:r>
          </a:p>
          <a:p>
            <a:r>
              <a:rPr lang="en-US" dirty="0"/>
              <a:t>			</a:t>
            </a:r>
            <a:r>
              <a:rPr lang="en-US" dirty="0" err="1"/>
              <a:t>document.write</a:t>
            </a:r>
            <a:r>
              <a:rPr lang="en-US" dirty="0"/>
              <a:t>(&lt;script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solidFill>
                  <a:schemeClr val="accent2"/>
                </a:solidFill>
              </a:rPr>
              <a:t>/directory/of/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/file/</a:t>
            </a:r>
            <a:r>
              <a:rPr lang="en-US" dirty="0" err="1">
                <a:solidFill>
                  <a:schemeClr val="accent2"/>
                </a:solidFill>
              </a:rPr>
              <a:t>jquery.min.js</a:t>
            </a:r>
            <a:r>
              <a:rPr lang="en-US" dirty="0"/>
              <a:t>"&gt;&lt;/script&gt;)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6F5E7C-9D47-A246-B84A-25CEE25CEFC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5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441451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Advanced Interactions: A </a:t>
            </a:r>
            <a:r>
              <a:rPr lang="en-US" sz="4400" dirty="0" err="1"/>
              <a:t>JQuery</a:t>
            </a:r>
            <a:r>
              <a:rPr lang="en-US" sz="4400" dirty="0"/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7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80"/>
            <a:ext cx="11202872" cy="1291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1377712" y="2304739"/>
            <a:ext cx="6013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$(document).ready(function() {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“class/ID”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event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5"/>
                </a:solidFill>
              </a:rPr>
              <a:t>function_to_handle_event</a:t>
            </a:r>
            <a:r>
              <a:rPr lang="en-US" dirty="0">
                <a:solidFill>
                  <a:schemeClr val="accent5"/>
                </a:solidFill>
              </a:rPr>
              <a:t>() {} 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Add everything within a document-ready function so the HTML can load before the JavaScript.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0256D-2315-2943-BAE3-CB0B39F117FD}"/>
              </a:ext>
            </a:extLst>
          </p:cNvPr>
          <p:cNvSpPr/>
          <p:nvPr/>
        </p:nvSpPr>
        <p:spPr>
          <a:xfrm>
            <a:off x="467551" y="3596669"/>
            <a:ext cx="10883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links HTML elements with JavaScript listeners, so these HTML elements must have been created before listeners can be added.</a:t>
            </a:r>
          </a:p>
        </p:txBody>
      </p:sp>
    </p:spTree>
    <p:extLst>
      <p:ext uri="{BB962C8B-B14F-4D97-AF65-F5344CB8AC3E}">
        <p14:creationId xmlns:p14="http://schemas.microsoft.com/office/powerpoint/2010/main" val="276362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6"/>
            <a:ext cx="11202872" cy="621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$(“.class”).hover( function() { }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Hover event: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D84D9-F8E0-F243-9F3B-36D9128224F7}"/>
              </a:ext>
            </a:extLst>
          </p:cNvPr>
          <p:cNvSpPr txBox="1"/>
          <p:nvPr/>
        </p:nvSpPr>
        <p:spPr>
          <a:xfrm>
            <a:off x="409808" y="265977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Click event: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074FF-0E32-3540-B329-9BD4F305D69C}"/>
              </a:ext>
            </a:extLst>
          </p:cNvPr>
          <p:cNvSpPr/>
          <p:nvPr/>
        </p:nvSpPr>
        <p:spPr>
          <a:xfrm>
            <a:off x="409808" y="3233318"/>
            <a:ext cx="11202872" cy="621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$(“.class”).click( function() { } );</a:t>
            </a:r>
          </a:p>
        </p:txBody>
      </p:sp>
    </p:spTree>
    <p:extLst>
      <p:ext uri="{BB962C8B-B14F-4D97-AF65-F5344CB8AC3E}">
        <p14:creationId xmlns:p14="http://schemas.microsoft.com/office/powerpoint/2010/main" val="380705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230436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11202872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Counts the number of times the element is clicked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1377712" y="2312049"/>
            <a:ext cx="51385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  = 0;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 click++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889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Are these the same operation?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hover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function() { </a:t>
            </a:r>
          </a:p>
          <a:p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(“background”, “green”);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009888"/>
            <a:ext cx="39802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.</a:t>
            </a:r>
            <a:r>
              <a:rPr lang="en-US" dirty="0" err="1">
                <a:solidFill>
                  <a:schemeClr val="accent2"/>
                </a:solidFill>
              </a:rPr>
              <a:t>cool-class:hover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chemeClr val="accent1"/>
                </a:solidFill>
              </a:rPr>
              <a:t>background: green; </a:t>
            </a:r>
            <a:r>
              <a:rPr lang="en-US" dirty="0"/>
              <a:t>}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6034-2665-C944-AC92-E1A455739E0D}"/>
              </a:ext>
            </a:extLst>
          </p:cNvPr>
          <p:cNvSpPr/>
          <p:nvPr/>
        </p:nvSpPr>
        <p:spPr>
          <a:xfrm>
            <a:off x="427072" y="484722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Answer: Yes</a:t>
            </a:r>
          </a:p>
        </p:txBody>
      </p:sp>
    </p:spTree>
    <p:extLst>
      <p:ext uri="{BB962C8B-B14F-4D97-AF65-F5344CB8AC3E}">
        <p14:creationId xmlns:p14="http://schemas.microsoft.com/office/powerpoint/2010/main" val="42641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Are these the same operation?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function() { </a:t>
            </a:r>
          </a:p>
          <a:p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(“background”, “green”);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009888"/>
            <a:ext cx="39802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.</a:t>
            </a:r>
            <a:r>
              <a:rPr lang="en-US" dirty="0" err="1">
                <a:solidFill>
                  <a:schemeClr val="accent2"/>
                </a:solidFill>
              </a:rPr>
              <a:t>cool-class:actve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chemeClr val="accent1"/>
                </a:solidFill>
              </a:rPr>
              <a:t>background: green; </a:t>
            </a:r>
            <a:r>
              <a:rPr lang="en-US" dirty="0"/>
              <a:t>}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25BAEC-FAF1-3345-851A-398FC737D3F9}"/>
              </a:ext>
            </a:extLst>
          </p:cNvPr>
          <p:cNvSpPr/>
          <p:nvPr/>
        </p:nvSpPr>
        <p:spPr>
          <a:xfrm>
            <a:off x="427072" y="4847228"/>
            <a:ext cx="108838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Answer: No. </a:t>
            </a:r>
          </a:p>
          <a:p>
            <a:r>
              <a:rPr lang="en-US" sz="2000" dirty="0"/>
              <a:t>Click is enabled once the user clicks.</a:t>
            </a:r>
          </a:p>
          <a:p>
            <a:r>
              <a:rPr lang="en-US" sz="2000" dirty="0"/>
              <a:t>Active is enabled when the user clicks and holds, but reverts back to original properties when released.</a:t>
            </a:r>
          </a:p>
        </p:txBody>
      </p:sp>
    </p:spTree>
    <p:extLst>
      <p:ext uri="{BB962C8B-B14F-4D97-AF65-F5344CB8AC3E}">
        <p14:creationId xmlns:p14="http://schemas.microsoft.com/office/powerpoint/2010/main" val="42925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11278972" cy="27423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also use JavaScript to redirect the flow of interactions.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4" y="2288603"/>
            <a:ext cx="64632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clicks = 0;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dirty="0">
                <a:solidFill>
                  <a:schemeClr val="accent5"/>
                </a:solidFill>
              </a:rPr>
              <a:t>	if( clicks % 2 == 0 )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dirty="0">
                <a:solidFill>
                  <a:schemeClr val="accent5"/>
                </a:solidFill>
              </a:rPr>
              <a:t>	else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“green”); } 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C646-B95B-A14C-8E21-A37798144A7D}"/>
              </a:ext>
            </a:extLst>
          </p:cNvPr>
          <p:cNvSpPr/>
          <p:nvPr/>
        </p:nvSpPr>
        <p:spPr>
          <a:xfrm>
            <a:off x="415349" y="503096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290610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1396117"/>
            <a:ext cx="11278972" cy="3756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4" y="1596941"/>
            <a:ext cx="6463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clicks = 0;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dirty="0">
                <a:solidFill>
                  <a:schemeClr val="accent5"/>
                </a:solidFill>
              </a:rPr>
              <a:t>	if(clicks % 2 == 0) {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(“color”, “green”);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(“font-size”, “35px”); }</a:t>
            </a:r>
          </a:p>
          <a:p>
            <a:r>
              <a:rPr lang="en-US" dirty="0">
                <a:solidFill>
                  <a:schemeClr val="accent5"/>
                </a:solidFill>
              </a:rPr>
              <a:t>	else{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“blue”); 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(“color”, “white”);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(“font-size”, “15px”); } 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C646-B95B-A14C-8E21-A37798144A7D}"/>
              </a:ext>
            </a:extLst>
          </p:cNvPr>
          <p:cNvSpPr/>
          <p:nvPr/>
        </p:nvSpPr>
        <p:spPr>
          <a:xfrm>
            <a:off x="415349" y="533506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seems like a lot. Can we organize it better?</a:t>
            </a:r>
          </a:p>
        </p:txBody>
      </p:sp>
    </p:spTree>
    <p:extLst>
      <p:ext uri="{BB962C8B-B14F-4D97-AF65-F5344CB8AC3E}">
        <p14:creationId xmlns:p14="http://schemas.microsoft.com/office/powerpoint/2010/main" val="190442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3479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Toggles between two classes when event </a:t>
            </a:r>
            <a:r>
              <a:rPr lang="en-US" sz="2000" i="1" dirty="0"/>
              <a:t>click()</a:t>
            </a:r>
            <a:r>
              <a:rPr lang="en-US" sz="2000" dirty="0"/>
              <a:t> is satisfied.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  <a:r>
              <a:rPr lang="en-US" dirty="0">
                <a:solidFill>
                  <a:schemeClr val="accent2"/>
                </a:solidFill>
              </a:rPr>
              <a:t>cool-class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background: blue;</a:t>
            </a:r>
          </a:p>
          <a:p>
            <a:r>
              <a:rPr lang="en-US" dirty="0">
                <a:solidFill>
                  <a:schemeClr val="accent5"/>
                </a:solidFill>
              </a:rPr>
              <a:t>	color: white;</a:t>
            </a:r>
          </a:p>
          <a:p>
            <a:r>
              <a:rPr lang="en-US" dirty="0">
                <a:solidFill>
                  <a:schemeClr val="accent5"/>
                </a:solidFill>
              </a:rPr>
              <a:t>	font-family: 15px;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>
                <a:solidFill>
                  <a:schemeClr val="accent2"/>
                </a:solidFill>
              </a:rPr>
              <a:t>cooler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background: red;</a:t>
            </a:r>
          </a:p>
          <a:p>
            <a:r>
              <a:rPr lang="en-US" dirty="0">
                <a:solidFill>
                  <a:schemeClr val="accent5"/>
                </a:solidFill>
              </a:rPr>
              <a:t>	color: green;</a:t>
            </a:r>
          </a:p>
          <a:p>
            <a:r>
              <a:rPr lang="en-US" dirty="0">
                <a:solidFill>
                  <a:schemeClr val="accent5"/>
                </a:solidFill>
              </a:rPr>
              <a:t>	font-family: 35px;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34952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364406"/>
            <a:ext cx="48476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if(  $(this).</a:t>
            </a:r>
            <a:r>
              <a:rPr lang="en-US" dirty="0" err="1">
                <a:solidFill>
                  <a:schemeClr val="accent5"/>
                </a:solidFill>
              </a:rPr>
              <a:t>hasClass</a:t>
            </a:r>
            <a:r>
              <a:rPr lang="en-US" dirty="0">
                <a:solidFill>
                  <a:schemeClr val="accent5"/>
                </a:solidFill>
              </a:rPr>
              <a:t>("cooler")  )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    		$(this).</a:t>
            </a:r>
            <a:r>
              <a:rPr lang="en-US" dirty="0" err="1">
                <a:solidFill>
                  <a:schemeClr val="accent5"/>
                </a:solidFill>
              </a:rPr>
              <a:t>removeClass</a:t>
            </a:r>
            <a:r>
              <a:rPr lang="en-US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	else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    		$(this).</a:t>
            </a:r>
            <a:r>
              <a:rPr lang="en-US" dirty="0" err="1">
                <a:solidFill>
                  <a:schemeClr val="accent5"/>
                </a:solidFill>
              </a:rPr>
              <a:t>addClass</a:t>
            </a:r>
            <a:r>
              <a:rPr lang="en-US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138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371113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Useful Applications of </a:t>
            </a:r>
            <a:r>
              <a:rPr lang="en-US" sz="4400" dirty="0" err="1"/>
              <a:t>JQuery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521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35A610-96E8-EF46-B850-0F9B6A4150FF}"/>
              </a:ext>
            </a:extLst>
          </p:cNvPr>
          <p:cNvSpPr/>
          <p:nvPr/>
        </p:nvSpPr>
        <p:spPr>
          <a:xfrm>
            <a:off x="654061" y="1549415"/>
            <a:ext cx="10883877" cy="31984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21C9-A5BB-4006-861A-497EECF893B9}"/>
              </a:ext>
            </a:extLst>
          </p:cNvPr>
          <p:cNvSpPr txBox="1"/>
          <p:nvPr/>
        </p:nvSpPr>
        <p:spPr>
          <a:xfrm>
            <a:off x="866273" y="1690854"/>
            <a:ext cx="726707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search for HTML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Adds listeners to classes/IDs to listen for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event handlers (different from CSS handlers)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 animation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Text/JSON parsing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F076E-0D88-5D4B-AFE1-2FE8BD592F18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Applications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A9433A-2021-234E-A134-DD58EFFCE2F4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A3C5F7-5A88-1549-A783-21FA4811CFE6}"/>
              </a:ext>
            </a:extLst>
          </p:cNvPr>
          <p:cNvSpPr/>
          <p:nvPr/>
        </p:nvSpPr>
        <p:spPr>
          <a:xfrm>
            <a:off x="866273" y="4908475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Will cover most of these in future lectures.</a:t>
            </a:r>
          </a:p>
        </p:txBody>
      </p:sp>
    </p:spTree>
    <p:extLst>
      <p:ext uri="{BB962C8B-B14F-4D97-AF65-F5344CB8AC3E}">
        <p14:creationId xmlns:p14="http://schemas.microsoft.com/office/powerpoint/2010/main" val="44605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Links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5"/>
            <a:ext cx="11202872" cy="889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$(“.button”).click(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err="1">
                <a:solidFill>
                  <a:schemeClr val="accent1"/>
                </a:solidFill>
              </a:rPr>
              <a:t>windowlocation.href</a:t>
            </a:r>
            <a:r>
              <a:rPr lang="en-US" dirty="0">
                <a:solidFill>
                  <a:schemeClr val="accent1"/>
                </a:solidFill>
              </a:rPr>
              <a:t> = ‘</a:t>
            </a:r>
            <a:r>
              <a:rPr lang="en-US" dirty="0" err="1">
                <a:solidFill>
                  <a:schemeClr val="accent1"/>
                </a:solidFill>
              </a:rPr>
              <a:t>www.google.com</a:t>
            </a:r>
            <a:r>
              <a:rPr lang="en-US" dirty="0">
                <a:solidFill>
                  <a:schemeClr val="accent1"/>
                </a:solidFill>
              </a:rPr>
              <a:t>’; }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Overwrites current tab: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DA638-7720-8F45-A1D1-E7E67DC4C913}"/>
              </a:ext>
            </a:extLst>
          </p:cNvPr>
          <p:cNvSpPr/>
          <p:nvPr/>
        </p:nvSpPr>
        <p:spPr>
          <a:xfrm>
            <a:off x="373768" y="3450444"/>
            <a:ext cx="11202872" cy="889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$(“.button”).click(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window.open</a:t>
            </a:r>
            <a:r>
              <a:rPr lang="en-US" dirty="0">
                <a:solidFill>
                  <a:schemeClr val="accent1"/>
                </a:solidFill>
              </a:rPr>
              <a:t>(‘</a:t>
            </a:r>
            <a:r>
              <a:rPr lang="en-US" dirty="0" err="1">
                <a:solidFill>
                  <a:schemeClr val="accent1"/>
                </a:solidFill>
              </a:rPr>
              <a:t>www.google.com</a:t>
            </a:r>
            <a:r>
              <a:rPr lang="en-US" dirty="0">
                <a:solidFill>
                  <a:schemeClr val="accent1"/>
                </a:solidFill>
              </a:rPr>
              <a:t>', '_blank’); } 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5D649-5943-C04E-AE65-04D6F7A7B7AC}"/>
              </a:ext>
            </a:extLst>
          </p:cNvPr>
          <p:cNvSpPr txBox="1"/>
          <p:nvPr/>
        </p:nvSpPr>
        <p:spPr>
          <a:xfrm>
            <a:off x="409808" y="302889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Opens a link in a new tab:</a:t>
            </a:r>
          </a:p>
        </p:txBody>
      </p:sp>
    </p:spTree>
    <p:extLst>
      <p:ext uri="{BB962C8B-B14F-4D97-AF65-F5344CB8AC3E}">
        <p14:creationId xmlns:p14="http://schemas.microsoft.com/office/powerpoint/2010/main" val="210524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D470F-9684-FB40-9707-E01DCFD4FD8E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Create a separate </a:t>
            </a:r>
            <a:r>
              <a:rPr lang="en-US" sz="2000" dirty="0" err="1"/>
              <a:t>JQuery</a:t>
            </a:r>
            <a:r>
              <a:rPr lang="en-US" sz="2000" dirty="0"/>
              <a:t> file and link it into your HTML files.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Convert HTML links to </a:t>
            </a:r>
            <a:r>
              <a:rPr lang="en-US" sz="2000" dirty="0" err="1"/>
              <a:t>JQuery</a:t>
            </a:r>
            <a:r>
              <a:rPr lang="en-US" sz="2000" dirty="0"/>
              <a:t> links that open in a new page.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Change CSS properties using </a:t>
            </a:r>
            <a:r>
              <a:rPr lang="en-US" sz="2000" dirty="0" err="1"/>
              <a:t>JQuery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48F90-7555-4849-8178-01595E8263B0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66E93F-B9B4-834D-A867-1AEF42942076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66E61-8C01-B941-93C1-935D6DF4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4066"/>
            <a:ext cx="457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6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389791" y="3105834"/>
            <a:ext cx="341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3B381-BEA9-1A45-82C0-712579D2EDC8}"/>
              </a:ext>
            </a:extLst>
          </p:cNvPr>
          <p:cNvSpPr/>
          <p:nvPr/>
        </p:nvSpPr>
        <p:spPr>
          <a:xfrm>
            <a:off x="883232" y="1982185"/>
            <a:ext cx="10593660" cy="2249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C0CDE-109A-4537-9ABF-FAE10EE9BC61}"/>
              </a:ext>
            </a:extLst>
          </p:cNvPr>
          <p:cNvSpPr txBox="1"/>
          <p:nvPr/>
        </p:nvSpPr>
        <p:spPr>
          <a:xfrm>
            <a:off x="1944609" y="2137610"/>
            <a:ext cx="6421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a</a:t>
            </a:r>
            <a:r>
              <a:rPr lang="en-US" sz="2000" dirty="0"/>
              <a:t>;               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variable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b  </a:t>
            </a:r>
            <a:r>
              <a:rPr lang="en-US" sz="2000" dirty="0"/>
              <a:t>=  </a:t>
            </a:r>
            <a:r>
              <a:rPr lang="en-US" sz="2000" dirty="0">
                <a:solidFill>
                  <a:srgbClr val="FFC000"/>
                </a:solidFill>
              </a:rPr>
              <a:t>"</a:t>
            </a:r>
            <a:r>
              <a:rPr lang="en-US" sz="2000" dirty="0" err="1">
                <a:solidFill>
                  <a:srgbClr val="FFC000"/>
                </a:solidFill>
              </a:rPr>
              <a:t>init</a:t>
            </a:r>
            <a:r>
              <a:rPr lang="en-US" sz="2000" dirty="0">
                <a:solidFill>
                  <a:srgbClr val="FFC000"/>
                </a:solidFill>
              </a:rPr>
              <a:t>"</a:t>
            </a:r>
            <a:r>
              <a:rPr lang="en-US" sz="2000" dirty="0"/>
              <a:t>;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string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c  </a:t>
            </a:r>
            <a:r>
              <a:rPr lang="en-US" sz="2000" dirty="0"/>
              <a:t>=  </a:t>
            </a:r>
            <a:r>
              <a:rPr lang="en-US" sz="2000" dirty="0">
                <a:solidFill>
                  <a:srgbClr val="FFC000"/>
                </a:solidFill>
              </a:rPr>
              <a:t>"Hi" + " " + "Joe"</a:t>
            </a:r>
            <a:r>
              <a:rPr lang="en-US" sz="2000" dirty="0"/>
              <a:t>;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= "Hi Joe"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d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1"/>
                </a:solidFill>
              </a:rPr>
              <a:t>1 + 2 + "3"</a:t>
            </a:r>
            <a:r>
              <a:rPr lang="en-US" sz="2000" dirty="0"/>
              <a:t>;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= "33"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e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1"/>
                </a:solidFill>
              </a:rPr>
              <a:t>[2,3,5,8]</a:t>
            </a:r>
            <a:r>
              <a:rPr lang="en-US" sz="2000" dirty="0"/>
              <a:t>;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array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f 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6"/>
                </a:solidFill>
              </a:rPr>
              <a:t>false</a:t>
            </a:r>
            <a:r>
              <a:rPr lang="en-US" sz="2000" dirty="0"/>
              <a:t>; 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D4880-6F5C-1D4B-9A5F-1429954AF12E}"/>
              </a:ext>
            </a:extLst>
          </p:cNvPr>
          <p:cNvSpPr txBox="1"/>
          <p:nvPr/>
        </p:nvSpPr>
        <p:spPr>
          <a:xfrm>
            <a:off x="848063" y="149490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Types and declarations in </a:t>
            </a:r>
            <a:r>
              <a:rPr lang="en-US" sz="2000" dirty="0" err="1"/>
              <a:t>Javascript</a:t>
            </a:r>
            <a:r>
              <a:rPr lang="en-US" sz="2000" dirty="0"/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1452F3-3B4D-6045-B153-D523B2E8F6F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3B381-BEA9-1A45-82C0-712579D2EDC8}"/>
              </a:ext>
            </a:extLst>
          </p:cNvPr>
          <p:cNvSpPr/>
          <p:nvPr/>
        </p:nvSpPr>
        <p:spPr>
          <a:xfrm>
            <a:off x="883232" y="1982186"/>
            <a:ext cx="10593660" cy="1253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D4880-6F5C-1D4B-9A5F-1429954AF12E}"/>
              </a:ext>
            </a:extLst>
          </p:cNvPr>
          <p:cNvSpPr txBox="1"/>
          <p:nvPr/>
        </p:nvSpPr>
        <p:spPr>
          <a:xfrm>
            <a:off x="848063" y="149490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 are not bounded to types upon declaration.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AF808-0EFE-8346-A3F1-72C0FD5EC4BD}"/>
              </a:ext>
            </a:extLst>
          </p:cNvPr>
          <p:cNvSpPr txBox="1"/>
          <p:nvPr/>
        </p:nvSpPr>
        <p:spPr>
          <a:xfrm>
            <a:off x="1748588" y="2116251"/>
            <a:ext cx="4539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2"/>
                </a:solidFill>
              </a:rPr>
              <a:t>“Look I’m a string!”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/>
                </a:solidFill>
              </a:rPr>
              <a:t>5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2"/>
                </a:solidFill>
              </a:rPr>
              <a:t>“Nope, back to a string again”</a:t>
            </a:r>
            <a:r>
              <a:rPr lang="en-US" sz="2000" dirty="0"/>
              <a:t>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927F47-5CF5-E74A-948D-09D08AB01AD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6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CBC05F-BCA9-8E4E-A2F7-7E842ED4ECB6}"/>
              </a:ext>
            </a:extLst>
          </p:cNvPr>
          <p:cNvSpPr/>
          <p:nvPr/>
        </p:nvSpPr>
        <p:spPr>
          <a:xfrm>
            <a:off x="848063" y="3859915"/>
            <a:ext cx="10593660" cy="21773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9C3C5-D06B-6A46-8661-CB5F4911A2BF}"/>
              </a:ext>
            </a:extLst>
          </p:cNvPr>
          <p:cNvSpPr/>
          <p:nvPr/>
        </p:nvSpPr>
        <p:spPr>
          <a:xfrm>
            <a:off x="883232" y="1645860"/>
            <a:ext cx="10593660" cy="16039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Loops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1591871" y="1695232"/>
            <a:ext cx="3510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var sum = 0;</a:t>
            </a:r>
          </a:p>
          <a:p>
            <a:r>
              <a:rPr lang="nn-NO" dirty="0"/>
              <a:t>for (</a:t>
            </a:r>
            <a:r>
              <a:rPr lang="nn-NO" dirty="0">
                <a:solidFill>
                  <a:schemeClr val="accent1"/>
                </a:solidFill>
              </a:rPr>
              <a:t>var i = 0</a:t>
            </a:r>
            <a:r>
              <a:rPr lang="nn-NO" dirty="0"/>
              <a:t>; </a:t>
            </a:r>
            <a:r>
              <a:rPr lang="nn-NO" dirty="0">
                <a:solidFill>
                  <a:srgbClr val="FFC000"/>
                </a:solidFill>
              </a:rPr>
              <a:t>i &lt; 100</a:t>
            </a:r>
            <a:r>
              <a:rPr lang="nn-NO" dirty="0"/>
              <a:t>; </a:t>
            </a:r>
            <a:r>
              <a:rPr lang="nn-NO" dirty="0">
                <a:solidFill>
                  <a:schemeClr val="accent6"/>
                </a:solidFill>
              </a:rPr>
              <a:t>i++</a:t>
            </a:r>
            <a:r>
              <a:rPr lang="nn-NO" dirty="0"/>
              <a:t>) {</a:t>
            </a:r>
          </a:p>
          <a:p>
            <a:r>
              <a:rPr lang="nn-NO" dirty="0"/>
              <a:t>	sum += i;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console.log(sum)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5BCA7-48E1-4AFB-ABDA-EF59DA0F4339}"/>
              </a:ext>
            </a:extLst>
          </p:cNvPr>
          <p:cNvSpPr txBox="1"/>
          <p:nvPr/>
        </p:nvSpPr>
        <p:spPr>
          <a:xfrm>
            <a:off x="1576817" y="3932903"/>
            <a:ext cx="3253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var sum = 0;</a:t>
            </a:r>
          </a:p>
          <a:p>
            <a:r>
              <a:rPr lang="nn-NO" dirty="0">
                <a:solidFill>
                  <a:schemeClr val="accent1"/>
                </a:solidFill>
              </a:rPr>
              <a:t>var i = 0</a:t>
            </a:r>
            <a:r>
              <a:rPr lang="nn-NO" dirty="0"/>
              <a:t>;</a:t>
            </a:r>
          </a:p>
          <a:p>
            <a:r>
              <a:rPr lang="nn-NO" dirty="0"/>
              <a:t>while (</a:t>
            </a:r>
            <a:r>
              <a:rPr lang="nn-NO" dirty="0">
                <a:solidFill>
                  <a:srgbClr val="FFC000"/>
                </a:solidFill>
              </a:rPr>
              <a:t>i &lt; 100</a:t>
            </a:r>
            <a:r>
              <a:rPr lang="nn-NO" dirty="0"/>
              <a:t>) {</a:t>
            </a:r>
          </a:p>
          <a:p>
            <a:r>
              <a:rPr lang="nn-NO" dirty="0"/>
              <a:t>	sum += i;</a:t>
            </a:r>
          </a:p>
          <a:p>
            <a:r>
              <a:rPr lang="nn-NO" dirty="0"/>
              <a:t>	</a:t>
            </a:r>
            <a:r>
              <a:rPr lang="nn-NO" dirty="0">
                <a:solidFill>
                  <a:schemeClr val="accent6"/>
                </a:solidFill>
              </a:rPr>
              <a:t>i++</a:t>
            </a:r>
            <a:r>
              <a:rPr lang="nn-NO" dirty="0"/>
              <a:t>;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console.log(sum)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8EF87-0235-B64E-8A3C-3FF1374BF098}"/>
              </a:ext>
            </a:extLst>
          </p:cNvPr>
          <p:cNvSpPr txBox="1"/>
          <p:nvPr/>
        </p:nvSpPr>
        <p:spPr>
          <a:xfrm>
            <a:off x="848063" y="1158577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Loops: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B5E2A-A56B-D04A-9789-66810B8C4497}"/>
              </a:ext>
            </a:extLst>
          </p:cNvPr>
          <p:cNvSpPr txBox="1"/>
          <p:nvPr/>
        </p:nvSpPr>
        <p:spPr>
          <a:xfrm>
            <a:off x="812894" y="3372633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While Loops: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74A8C8-8ADA-9C42-A5FC-AB9069B1933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0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99C3C5-D06B-6A46-8661-CB5F4911A2BF}"/>
              </a:ext>
            </a:extLst>
          </p:cNvPr>
          <p:cNvSpPr/>
          <p:nvPr/>
        </p:nvSpPr>
        <p:spPr>
          <a:xfrm>
            <a:off x="1300325" y="1795769"/>
            <a:ext cx="4795675" cy="3418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Conditional Statements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8EF87-0235-B64E-8A3C-3FF1374BF098}"/>
              </a:ext>
            </a:extLst>
          </p:cNvPr>
          <p:cNvSpPr txBox="1"/>
          <p:nvPr/>
        </p:nvSpPr>
        <p:spPr>
          <a:xfrm>
            <a:off x="1265156" y="1308486"/>
            <a:ext cx="47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If/Else Statements: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74A8C8-8ADA-9C42-A5FC-AB9069B1933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8F054C-C79D-5F4A-A1D7-A7032D12569B}"/>
              </a:ext>
            </a:extLst>
          </p:cNvPr>
          <p:cNvSpPr txBox="1"/>
          <p:nvPr/>
        </p:nvSpPr>
        <p:spPr>
          <a:xfrm>
            <a:off x="2037213" y="1978625"/>
            <a:ext cx="375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“Sunday”</a:t>
            </a:r>
            <a:r>
              <a:rPr lang="en-US" dirty="0"/>
              <a:t>) {</a:t>
            </a:r>
          </a:p>
          <a:p>
            <a:r>
              <a:rPr lang="en-US" dirty="0"/>
              <a:t>	sleep(8.64e+7);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“Monday”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“Tuesday”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	</a:t>
            </a:r>
            <a:r>
              <a:rPr lang="en-US" dirty="0" err="1"/>
              <a:t>forget_lunch</a:t>
            </a:r>
            <a:r>
              <a:rPr lang="en-US" dirty="0"/>
              <a:t>();;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0EA5D-A98D-6348-AD24-B28C0FC0B1F4}"/>
              </a:ext>
            </a:extLst>
          </p:cNvPr>
          <p:cNvSpPr/>
          <p:nvPr/>
        </p:nvSpPr>
        <p:spPr>
          <a:xfrm>
            <a:off x="6096000" y="1795769"/>
            <a:ext cx="4795675" cy="3418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2167E-7002-F34E-B485-D0A3D577C849}"/>
              </a:ext>
            </a:extLst>
          </p:cNvPr>
          <p:cNvSpPr txBox="1"/>
          <p:nvPr/>
        </p:nvSpPr>
        <p:spPr>
          <a:xfrm>
            <a:off x="6642045" y="1978625"/>
            <a:ext cx="5175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) {</a:t>
            </a:r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“Sunday”</a:t>
            </a:r>
            <a:r>
              <a:rPr lang="en-US" dirty="0"/>
              <a:t>):</a:t>
            </a:r>
          </a:p>
          <a:p>
            <a:r>
              <a:rPr lang="en-US" dirty="0"/>
              <a:t>		sleep(8.64e+7);</a:t>
            </a:r>
          </a:p>
          <a:p>
            <a:endParaRPr lang="en-US" dirty="0"/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“Monday”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endParaRPr lang="en-US" dirty="0"/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“Tuesday”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		</a:t>
            </a:r>
            <a:r>
              <a:rPr lang="en-US" dirty="0" err="1"/>
              <a:t>forget_lunch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5836D0-BE3D-5640-BB5B-655345650FF2}"/>
              </a:ext>
            </a:extLst>
          </p:cNvPr>
          <p:cNvSpPr txBox="1"/>
          <p:nvPr/>
        </p:nvSpPr>
        <p:spPr>
          <a:xfrm>
            <a:off x="6060831" y="1308486"/>
            <a:ext cx="47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Statements:</a:t>
            </a:r>
          </a:p>
        </p:txBody>
      </p:sp>
    </p:spTree>
    <p:extLst>
      <p:ext uri="{BB962C8B-B14F-4D97-AF65-F5344CB8AC3E}">
        <p14:creationId xmlns:p14="http://schemas.microsoft.com/office/powerpoint/2010/main" val="208604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69428B-751F-1549-8E07-5D4D245A5618}"/>
              </a:ext>
            </a:extLst>
          </p:cNvPr>
          <p:cNvSpPr/>
          <p:nvPr/>
        </p:nvSpPr>
        <p:spPr>
          <a:xfrm>
            <a:off x="373768" y="5199444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BD821-BC71-354D-908A-CCA266A18D60}"/>
              </a:ext>
            </a:extLst>
          </p:cNvPr>
          <p:cNvSpPr/>
          <p:nvPr/>
        </p:nvSpPr>
        <p:spPr>
          <a:xfrm>
            <a:off x="373768" y="1472430"/>
            <a:ext cx="11202872" cy="3255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832338" y="1658556"/>
            <a:ext cx="9289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CMU_Student</a:t>
            </a:r>
            <a:r>
              <a:rPr lang="en-US" dirty="0"/>
              <a:t> =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first_name</a:t>
            </a:r>
            <a:r>
              <a:rPr lang="en-US" dirty="0"/>
              <a:t> = “</a:t>
            </a:r>
            <a:r>
              <a:rPr lang="en-US" dirty="0" err="1"/>
              <a:t>jon</a:t>
            </a:r>
            <a:r>
              <a:rPr lang="en-US" dirty="0"/>
              <a:t>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 ‘doe 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 = 20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/>
              <a:t> = 6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favorite_restaurant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gallo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hobbies</a:t>
            </a:r>
            <a:r>
              <a:rPr lang="en-US" dirty="0"/>
              <a:t> = function() {</a:t>
            </a:r>
          </a:p>
          <a:p>
            <a:r>
              <a:rPr lang="en-US" dirty="0"/>
              <a:t>		return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2"/>
                </a:solidFill>
              </a:rPr>
              <a:t>.first_name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+ “likes ” 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6"/>
                </a:solidFill>
              </a:rPr>
              <a:t>.favorite_restaurant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33537-4F25-489F-8670-3E8C5BF1CAC9}"/>
              </a:ext>
            </a:extLst>
          </p:cNvPr>
          <p:cNvSpPr txBox="1"/>
          <p:nvPr/>
        </p:nvSpPr>
        <p:spPr>
          <a:xfrm>
            <a:off x="832338" y="5325741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student = new </a:t>
            </a:r>
            <a:r>
              <a:rPr lang="en-US" dirty="0" err="1"/>
              <a:t>CMU_Student</a:t>
            </a:r>
            <a:r>
              <a:rPr lang="en-US" dirty="0"/>
              <a:t>()</a:t>
            </a:r>
          </a:p>
          <a:p>
            <a:r>
              <a:rPr lang="en-US" dirty="0"/>
              <a:t>console.log(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B7CFB-AE94-D449-A47E-1B1B981C1240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A37DFD-7D73-5748-9A93-22ABCC466537}"/>
              </a:ext>
            </a:extLst>
          </p:cNvPr>
          <p:cNvSpPr txBox="1"/>
          <p:nvPr/>
        </p:nvSpPr>
        <p:spPr>
          <a:xfrm>
            <a:off x="373768" y="101638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 Declarations: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2DFC3-F348-E14A-A4E7-DFA49DDE7AEF}"/>
              </a:ext>
            </a:extLst>
          </p:cNvPr>
          <p:cNvSpPr txBox="1"/>
          <p:nvPr/>
        </p:nvSpPr>
        <p:spPr>
          <a:xfrm>
            <a:off x="409808" y="4777889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086DA-9DB0-3644-A3CC-DBE9017454A5}"/>
              </a:ext>
            </a:extLst>
          </p:cNvPr>
          <p:cNvSpPr txBox="1"/>
          <p:nvPr/>
        </p:nvSpPr>
        <p:spPr>
          <a:xfrm>
            <a:off x="8903963" y="5448851"/>
            <a:ext cx="236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jon</a:t>
            </a:r>
            <a:r>
              <a:rPr lang="en-US" sz="2000" i="1" dirty="0"/>
              <a:t> doe likes </a:t>
            </a:r>
            <a:r>
              <a:rPr lang="en-US" sz="2000" i="1" dirty="0" err="1"/>
              <a:t>gallo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600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D0BD821-BC71-354D-908A-CCA266A18D60}"/>
              </a:ext>
            </a:extLst>
          </p:cNvPr>
          <p:cNvSpPr/>
          <p:nvPr/>
        </p:nvSpPr>
        <p:spPr>
          <a:xfrm>
            <a:off x="373768" y="1472430"/>
            <a:ext cx="11202872" cy="436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B7CFB-AE94-D449-A47E-1B1B981C1240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A37DFD-7D73-5748-9A93-22ABCC466537}"/>
              </a:ext>
            </a:extLst>
          </p:cNvPr>
          <p:cNvSpPr txBox="1"/>
          <p:nvPr/>
        </p:nvSpPr>
        <p:spPr>
          <a:xfrm>
            <a:off x="373768" y="101638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 Declarations: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D9B4B-A491-DB44-88F6-A9D41B366D32}"/>
              </a:ext>
            </a:extLst>
          </p:cNvPr>
          <p:cNvSpPr txBox="1"/>
          <p:nvPr/>
        </p:nvSpPr>
        <p:spPr>
          <a:xfrm>
            <a:off x="1005779" y="1719372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CMU_Student</a:t>
            </a:r>
            <a:r>
              <a:rPr lang="en-US" dirty="0"/>
              <a:t> =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first_name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jon</a:t>
            </a:r>
            <a:r>
              <a:rPr lang="en-US" dirty="0"/>
              <a:t>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 ‘doe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set_name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function(first, last) {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2"/>
                </a:solidFill>
              </a:rPr>
              <a:t>.first_name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= first;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/>
              <a:t> = last;</a:t>
            </a:r>
            <a:br>
              <a:rPr lang="en-US" dirty="0"/>
            </a:br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 = 20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/>
              <a:t> = 6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favorite_restaurant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gallo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hobbies</a:t>
            </a:r>
            <a:r>
              <a:rPr lang="en-US" dirty="0"/>
              <a:t> = function() {</a:t>
            </a:r>
          </a:p>
          <a:p>
            <a:r>
              <a:rPr lang="en-US" dirty="0"/>
              <a:t>		return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rgbClr val="FF0000"/>
                </a:solidFill>
              </a:rPr>
              <a:t>.set_name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+ “likes ” 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6"/>
                </a:solidFill>
              </a:rPr>
              <a:t>.favorite_restaurant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7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1197</Words>
  <Application>Microsoft Macintosh PowerPoint</Application>
  <PresentationFormat>Widescreen</PresentationFormat>
  <Paragraphs>335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Introduction to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102</cp:revision>
  <dcterms:created xsi:type="dcterms:W3CDTF">2018-12-16T14:37:10Z</dcterms:created>
  <dcterms:modified xsi:type="dcterms:W3CDTF">2019-01-08T15:37:34Z</dcterms:modified>
</cp:coreProperties>
</file>