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16" r:id="rId5"/>
    <p:sldId id="304" r:id="rId6"/>
    <p:sldId id="305" r:id="rId7"/>
    <p:sldId id="306" r:id="rId8"/>
    <p:sldId id="307" r:id="rId9"/>
    <p:sldId id="271" r:id="rId10"/>
    <p:sldId id="288" r:id="rId11"/>
    <p:sldId id="289" r:id="rId12"/>
    <p:sldId id="290" r:id="rId13"/>
    <p:sldId id="308" r:id="rId14"/>
    <p:sldId id="309" r:id="rId15"/>
    <p:sldId id="310" r:id="rId16"/>
    <p:sldId id="293" r:id="rId17"/>
    <p:sldId id="294" r:id="rId18"/>
    <p:sldId id="311" r:id="rId19"/>
    <p:sldId id="312" r:id="rId20"/>
    <p:sldId id="313" r:id="rId21"/>
    <p:sldId id="314" r:id="rId22"/>
    <p:sldId id="317" r:id="rId23"/>
    <p:sldId id="318" r:id="rId24"/>
    <p:sldId id="321" r:id="rId25"/>
    <p:sldId id="320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823A-8BA3-DA4D-9C94-694DD2A11E1A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9630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028" name="Picture 4" descr="Image result for margins vs padding">
            <a:extLst>
              <a:ext uri="{FF2B5EF4-FFF2-40B4-BE49-F238E27FC236}">
                <a16:creationId xmlns:a16="http://schemas.microsoft.com/office/drawing/2014/main" id="{16D39C5B-37F9-45CD-8F2F-0B60AA1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7798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1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01938F-A191-5841-BE6B-1FBDD5A24D56}"/>
              </a:ext>
            </a:extLst>
          </p:cNvPr>
          <p:cNvSpPr/>
          <p:nvPr/>
        </p:nvSpPr>
        <p:spPr>
          <a:xfrm>
            <a:off x="251496" y="1764373"/>
            <a:ext cx="6547890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2050" name="Picture 2" descr="https://i.gyazo.com/e805b2cf402cb8adef2fc22311eee87f.png">
            <a:extLst>
              <a:ext uri="{FF2B5EF4-FFF2-40B4-BE49-F238E27FC236}">
                <a16:creationId xmlns:a16="http://schemas.microsoft.com/office/drawing/2014/main" id="{8F66F9F4-090D-41CB-B0AE-4DBD2633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39" y="1766588"/>
            <a:ext cx="5103307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251495" y="1272483"/>
            <a:ext cx="7263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Text-align horizontally centers, and line-height vertically centers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Centering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1014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Padding expands the active area of the region and copies its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Padding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https://i.gyazo.com/5b956f014a1a13ab67f47c4d5366b932.png">
            <a:extLst>
              <a:ext uri="{FF2B5EF4-FFF2-40B4-BE49-F238E27FC236}">
                <a16:creationId xmlns:a16="http://schemas.microsoft.com/office/drawing/2014/main" id="{E8A8A21B-CB78-1645-8D5B-95D23B7B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50" y="1764373"/>
            <a:ext cx="4201905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88A5D-A365-2749-8F2D-13FB9614B011}"/>
              </a:ext>
            </a:extLst>
          </p:cNvPr>
          <p:cNvSpPr/>
          <p:nvPr/>
        </p:nvSpPr>
        <p:spPr>
          <a:xfrm>
            <a:off x="8201344" y="2443189"/>
            <a:ext cx="2156791" cy="215679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7DA9E-4871-3144-AF0E-1CC6C8409C67}"/>
              </a:ext>
            </a:extLst>
          </p:cNvPr>
          <p:cNvCxnSpPr>
            <a:cxnSpLocks/>
          </p:cNvCxnSpPr>
          <p:nvPr/>
        </p:nvCxnSpPr>
        <p:spPr>
          <a:xfrm>
            <a:off x="9642288" y="4599980"/>
            <a:ext cx="0" cy="63875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80DBC-25F7-AC44-94DC-C69F705C55E1}"/>
              </a:ext>
            </a:extLst>
          </p:cNvPr>
          <p:cNvSpPr txBox="1"/>
          <p:nvPr/>
        </p:nvSpPr>
        <p:spPr>
          <a:xfrm>
            <a:off x="9711320" y="4761888"/>
            <a:ext cx="75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6214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900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Margin expands the region without copying the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2" descr="https://i.gyazo.com/2738ee23a6b2ba2e6f2478ee414d8202.png">
            <a:extLst>
              <a:ext uri="{FF2B5EF4-FFF2-40B4-BE49-F238E27FC236}">
                <a16:creationId xmlns:a16="http://schemas.microsoft.com/office/drawing/2014/main" id="{7B04B8BF-A786-CC44-9EFE-A844B308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56" y="1764373"/>
            <a:ext cx="4126394" cy="40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CACDB-D19D-ED4D-812A-020315AB7152}"/>
              </a:ext>
            </a:extLst>
          </p:cNvPr>
          <p:cNvCxnSpPr>
            <a:cxnSpLocks/>
          </p:cNvCxnSpPr>
          <p:nvPr/>
        </p:nvCxnSpPr>
        <p:spPr>
          <a:xfrm flipH="1">
            <a:off x="7592804" y="3251886"/>
            <a:ext cx="67917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6C722C-03C1-A043-B607-84C5374777BB}"/>
              </a:ext>
            </a:extLst>
          </p:cNvPr>
          <p:cNvSpPr txBox="1"/>
          <p:nvPr/>
        </p:nvSpPr>
        <p:spPr>
          <a:xfrm>
            <a:off x="7636886" y="3352800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14254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does the following code generate?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2499173" y="23365"/>
            <a:ext cx="6883551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Margins, Paddings &amp; Borders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49" y="1764373"/>
            <a:ext cx="6687189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border: 5px solid black;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4" descr="Image result for margins vs padding">
            <a:extLst>
              <a:ext uri="{FF2B5EF4-FFF2-40B4-BE49-F238E27FC236}">
                <a16:creationId xmlns:a16="http://schemas.microsoft.com/office/drawing/2014/main" id="{5D6503B0-6779-0144-85D4-B5A74822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02" y="2672862"/>
            <a:ext cx="4222147" cy="31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86A653-10FA-364E-B1C6-8714C3389CE7}"/>
              </a:ext>
            </a:extLst>
          </p:cNvPr>
          <p:cNvSpPr txBox="1"/>
          <p:nvPr/>
        </p:nvSpPr>
        <p:spPr>
          <a:xfrm>
            <a:off x="7423902" y="2270538"/>
            <a:ext cx="69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4269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59113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665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Default behavior that places blocks at the next available point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B28A2-ACAB-3C40-BEAE-5743519C78CE}"/>
              </a:ext>
            </a:extLst>
          </p:cNvPr>
          <p:cNvSpPr/>
          <p:nvPr/>
        </p:nvSpPr>
        <p:spPr>
          <a:xfrm>
            <a:off x="7596554" y="2063261"/>
            <a:ext cx="1828800" cy="18288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B0FC4-FC10-AB4B-8FE7-172833ADB937}"/>
              </a:ext>
            </a:extLst>
          </p:cNvPr>
          <p:cNvSpPr txBox="1"/>
          <p:nvPr/>
        </p:nvSpPr>
        <p:spPr>
          <a:xfrm>
            <a:off x="8844578" y="4656905"/>
            <a:ext cx="267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this not the next available point?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B7D9EB-FF18-2D46-9439-900CA502A9F2}"/>
              </a:ext>
            </a:extLst>
          </p:cNvPr>
          <p:cNvCxnSpPr/>
          <p:nvPr/>
        </p:nvCxnSpPr>
        <p:spPr>
          <a:xfrm flipH="1" flipV="1">
            <a:off x="8862646" y="4138246"/>
            <a:ext cx="422031" cy="44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E73F1-4FE0-F74C-BCD4-7A87AB1A812A}"/>
              </a:ext>
            </a:extLst>
          </p:cNvPr>
          <p:cNvSpPr txBox="1"/>
          <p:nvPr/>
        </p:nvSpPr>
        <p:spPr>
          <a:xfrm>
            <a:off x="8825135" y="5279370"/>
            <a:ext cx="31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divs</a:t>
            </a:r>
            <a:r>
              <a:rPr lang="en-US" dirty="0"/>
              <a:t> have implied margin-left/right: 100%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0A910-C6E0-8A41-8AA5-61FF4F72B4AA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323538" y="427382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Relative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66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Identifies a reference point so that all transformations will be relative to that point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657058" y="2005748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657058" y="3832689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637DC3-42F4-4743-82F0-9F932B9B20A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218031" y="427382"/>
            <a:ext cx="184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Absolute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418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Shares same reference point as parent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89AD5D-2FD1-6E4C-BDD8-3A0590F0589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16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Fixed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756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 point is top of HTML file. Stays on screen even after scrolling.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9651C-D46B-5F41-BF9F-0A7FC1636AF7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3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29045" y="427382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</a:t>
            </a:r>
          </a:p>
        </p:txBody>
      </p: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15" y="1920310"/>
            <a:ext cx="6739163" cy="43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6" y="1899325"/>
            <a:ext cx="4502890" cy="43607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100px;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00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when onscreen, static when offscreen. Generally used for </a:t>
            </a:r>
            <a:r>
              <a:rPr lang="en-US" sz="2000" dirty="0" err="1"/>
              <a:t>Nav</a:t>
            </a:r>
            <a:r>
              <a:rPr lang="en-US" sz="2000" dirty="0"/>
              <a:t> Bars.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199857" y="2005748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199857" y="3832689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B9733-5DD4-B743-A70C-16CE44C64FE5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7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E62FC-7D51-6C40-B2AE-7DDDD8CCE46F}"/>
              </a:ext>
            </a:extLst>
          </p:cNvPr>
          <p:cNvSpPr txBox="1"/>
          <p:nvPr/>
        </p:nvSpPr>
        <p:spPr>
          <a:xfrm>
            <a:off x="340241" y="2305358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Creating a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47868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350525" y="427382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Types of </a:t>
            </a:r>
            <a:r>
              <a:rPr lang="en-US" sz="3600" dirty="0" err="1"/>
              <a:t>Nav</a:t>
            </a:r>
            <a:r>
              <a:rPr lang="en-US" sz="3600" dirty="0"/>
              <a:t> Bars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81081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purpose of a Navigation Bar is to provide redirection to other pages of the site.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Navigation Bars are generally found at the top of a website and come in two forms: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80410-698D-E542-A652-33EBB91A6193}"/>
              </a:ext>
            </a:extLst>
          </p:cNvPr>
          <p:cNvSpPr txBox="1"/>
          <p:nvPr/>
        </p:nvSpPr>
        <p:spPr>
          <a:xfrm>
            <a:off x="2094735" y="2354002"/>
            <a:ext cx="6260112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Static: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stays at the top and leaves when you scroll.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Sticky/Fixed: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 follows you when you scroll.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14B8AF-DE48-A749-8F56-7BB9F384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46" y="3429000"/>
            <a:ext cx="8057509" cy="26952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1039C2-0534-9C4F-B5BC-F0585A76C58A}"/>
              </a:ext>
            </a:extLst>
          </p:cNvPr>
          <p:cNvSpPr txBox="1"/>
          <p:nvPr/>
        </p:nvSpPr>
        <p:spPr>
          <a:xfrm>
            <a:off x="5495707" y="6002157"/>
            <a:ext cx="1274388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nav_bar.html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5"/>
            <a:ext cx="9859109" cy="44107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760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static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59BD2-C647-554E-811F-27DB5C5E75BA}"/>
              </a:ext>
            </a:extLst>
          </p:cNvPr>
          <p:cNvSpPr txBox="1"/>
          <p:nvPr/>
        </p:nvSpPr>
        <p:spPr>
          <a:xfrm>
            <a:off x="5279919" y="3157301"/>
            <a:ext cx="435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100%x50px Black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For 5 White Text Links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F0FDF-28E9-BD4D-900C-F3CA4A31BEB1}"/>
              </a:ext>
            </a:extLst>
          </p:cNvPr>
          <p:cNvSpPr txBox="1"/>
          <p:nvPr/>
        </p:nvSpPr>
        <p:spPr>
          <a:xfrm>
            <a:off x="5567164" y="3947721"/>
            <a:ext cx="4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number of Links?</a:t>
            </a:r>
          </a:p>
        </p:txBody>
      </p:sp>
    </p:spTree>
    <p:extLst>
      <p:ext uri="{BB962C8B-B14F-4D97-AF65-F5344CB8AC3E}">
        <p14:creationId xmlns:p14="http://schemas.microsoft.com/office/powerpoint/2010/main" val="34380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4678769" y="427382"/>
            <a:ext cx="28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 </a:t>
            </a:r>
            <a:r>
              <a:rPr lang="en-US" sz="3600" dirty="0" err="1"/>
              <a:t>Nav</a:t>
            </a:r>
            <a:r>
              <a:rPr lang="en-US" sz="3600" dirty="0"/>
              <a:t> Bar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CFF23-E7DE-A747-879A-EAB7ECB20683}"/>
              </a:ext>
            </a:extLst>
          </p:cNvPr>
          <p:cNvCxnSpPr>
            <a:cxnSpLocks/>
          </p:cNvCxnSpPr>
          <p:nvPr/>
        </p:nvCxnSpPr>
        <p:spPr>
          <a:xfrm>
            <a:off x="5883355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4E059-F100-8945-8837-F468151296D1}"/>
              </a:ext>
            </a:extLst>
          </p:cNvPr>
          <p:cNvSpPr/>
          <p:nvPr/>
        </p:nvSpPr>
        <p:spPr>
          <a:xfrm>
            <a:off x="1197647" y="1659994"/>
            <a:ext cx="9859109" cy="47706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50px;</a:t>
            </a:r>
          </a:p>
          <a:p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r>
              <a:rPr lang="en-US" dirty="0">
                <a:solidFill>
                  <a:schemeClr val="accent1"/>
                </a:solidFill>
              </a:rPr>
              <a:t>	background: black;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position: sticky;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top: 0;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nav</a:t>
            </a:r>
            <a:r>
              <a:rPr lang="en-US" dirty="0">
                <a:solidFill>
                  <a:schemeClr val="accent2"/>
                </a:solidFill>
              </a:rPr>
              <a:t>-bar &gt; .element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19.5%;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50px;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0;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font-family: Arial;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text-decoration: none;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93F07-259B-6D42-94A8-1177678E343A}"/>
              </a:ext>
            </a:extLst>
          </p:cNvPr>
          <p:cNvSpPr txBox="1"/>
          <p:nvPr/>
        </p:nvSpPr>
        <p:spPr>
          <a:xfrm>
            <a:off x="1135244" y="1272483"/>
            <a:ext cx="2828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Creates a </a:t>
            </a:r>
            <a:r>
              <a:rPr lang="en-US" sz="2000" b="1" dirty="0"/>
              <a:t>Sticky</a:t>
            </a:r>
            <a:r>
              <a:rPr lang="en-US" sz="2000" dirty="0"/>
              <a:t> </a:t>
            </a:r>
            <a:r>
              <a:rPr lang="en-US" sz="2000" dirty="0" err="1"/>
              <a:t>Nav</a:t>
            </a:r>
            <a:r>
              <a:rPr lang="en-US" sz="2000" dirty="0"/>
              <a:t> Bar: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3FC73-7C9D-5A47-B8C9-004ED34811B2}"/>
              </a:ext>
            </a:extLst>
          </p:cNvPr>
          <p:cNvSpPr txBox="1"/>
          <p:nvPr/>
        </p:nvSpPr>
        <p:spPr>
          <a:xfrm>
            <a:off x="7952780" y="6011959"/>
            <a:ext cx="37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provided in </a:t>
            </a:r>
            <a:r>
              <a:rPr lang="en-US" dirty="0" err="1"/>
              <a:t>nav_bar.html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3776EB-A6EE-774B-8F5D-E9DA30F0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4" y="920514"/>
            <a:ext cx="5021152" cy="5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09299-A298-A041-9A59-4F8EB5A08D93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86572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178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Are these the same if applied to a div?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709519"/>
            <a:ext cx="10602438" cy="17417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-an-id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01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have a separate </a:t>
            </a:r>
            <a:r>
              <a:rPr lang="en-US" sz="2000" dirty="0" err="1"/>
              <a:t>style.css</a:t>
            </a:r>
            <a:r>
              <a:rPr lang="en-US" sz="2000" dirty="0"/>
              <a:t> file,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4169910"/>
            <a:ext cx="10602438" cy="21561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="stylesheet” type="text/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style.css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F39DED-B0E4-A14B-971D-B723B70EB731}"/>
              </a:ext>
            </a:extLst>
          </p:cNvPr>
          <p:cNvSpPr txBox="1"/>
          <p:nvPr/>
        </p:nvSpPr>
        <p:spPr>
          <a:xfrm>
            <a:off x="626633" y="3767586"/>
            <a:ext cx="3543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link it to our </a:t>
            </a:r>
            <a:r>
              <a:rPr lang="en-US" sz="2000" dirty="0" err="1"/>
              <a:t>index.html</a:t>
            </a:r>
            <a:r>
              <a:rPr lang="en-US" sz="20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5181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612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integrate the CSS directly into </a:t>
            </a:r>
            <a:r>
              <a:rPr lang="en-US" sz="2000" dirty="0" err="1"/>
              <a:t>index.html</a:t>
            </a:r>
            <a:r>
              <a:rPr lang="en-US" sz="2000" dirty="0"/>
              <a:t> body.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36766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5844336"/>
            <a:ext cx="520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Generally good style to define CSS before HTML.</a:t>
            </a:r>
          </a:p>
        </p:txBody>
      </p:sp>
    </p:spTree>
    <p:extLst>
      <p:ext uri="{BB962C8B-B14F-4D97-AF65-F5344CB8AC3E}">
        <p14:creationId xmlns:p14="http://schemas.microsoft.com/office/powerpoint/2010/main" val="16350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89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even include it directly into the div.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192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style=“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color:blue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width: 100px; height:100px;</a:t>
            </a:r>
            <a:r>
              <a:rPr lang="en-US" dirty="0">
                <a:solidFill>
                  <a:schemeClr val="accent2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4067608"/>
            <a:ext cx="582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Okay to do this a few times, but do not make a </a:t>
            </a:r>
            <a:r>
              <a:rPr lang="en-US" sz="2000" dirty="0" err="1"/>
              <a:t>habbit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51B664-E70B-4BF1-A86B-9DEC80BF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9918"/>
              </p:ext>
            </p:extLst>
          </p:nvPr>
        </p:nvGraphicFramePr>
        <p:xfrm>
          <a:off x="2032000" y="192892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:a16="http://schemas.microsoft.com/office/drawing/2014/main" val="3108374593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2852148628"/>
                    </a:ext>
                  </a:extLst>
                </a:gridCol>
                <a:gridCol w="4534451">
                  <a:extLst>
                    <a:ext uri="{9D8B030D-6E8A-4147-A177-3AD203B41FA5}">
                      <a16:colId xmlns:a16="http://schemas.microsoft.com/office/drawing/2014/main" val="274085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width/height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width &amp; height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element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background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5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5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size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0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italic, bold, or underlined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left, right, or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type of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positional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5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how the positions of nearby </a:t>
                      </a:r>
                      <a:r>
                        <a:rPr lang="en-US" dirty="0" err="1"/>
                        <a:t>divs</a:t>
                      </a:r>
                      <a:r>
                        <a:rPr lang="en-US" dirty="0"/>
                        <a:t> interact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if elements can overflow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opacity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margin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5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padding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time and interpolation of a transition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z-index will display on 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8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880</Words>
  <Application>Microsoft Macintosh PowerPoint</Application>
  <PresentationFormat>Widescreen</PresentationFormat>
  <Paragraphs>356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 to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56</cp:revision>
  <dcterms:created xsi:type="dcterms:W3CDTF">2018-12-16T14:37:10Z</dcterms:created>
  <dcterms:modified xsi:type="dcterms:W3CDTF">2019-01-01T16:45:19Z</dcterms:modified>
</cp:coreProperties>
</file>