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11" r:id="rId5"/>
    <p:sldId id="319" r:id="rId6"/>
    <p:sldId id="320" r:id="rId7"/>
    <p:sldId id="337" r:id="rId8"/>
    <p:sldId id="338" r:id="rId9"/>
    <p:sldId id="323" r:id="rId10"/>
    <p:sldId id="324" r:id="rId11"/>
    <p:sldId id="325" r:id="rId12"/>
    <p:sldId id="326" r:id="rId13"/>
    <p:sldId id="339" r:id="rId14"/>
    <p:sldId id="340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4F5"/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Animations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FB4178-830D-4DB9-B6E7-11E7D928A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1655"/>
              </p:ext>
            </p:extLst>
          </p:nvPr>
        </p:nvGraphicFramePr>
        <p:xfrm>
          <a:off x="3773828" y="312132"/>
          <a:ext cx="5004180" cy="178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836">
                  <a:extLst>
                    <a:ext uri="{9D8B030D-6E8A-4147-A177-3AD203B41FA5}">
                      <a16:colId xmlns:a16="http://schemas.microsoft.com/office/drawing/2014/main" val="2497280780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3295333557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2854478597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688991063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3964642160"/>
                    </a:ext>
                  </a:extLst>
                </a:gridCol>
              </a:tblGrid>
              <a:tr h="35686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2451739763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2837916316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4053743655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4057613219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189028795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A304A3B-BFB1-4448-846D-5D0249AEA865}"/>
              </a:ext>
            </a:extLst>
          </p:cNvPr>
          <p:cNvSpPr/>
          <p:nvPr/>
        </p:nvSpPr>
        <p:spPr>
          <a:xfrm>
            <a:off x="2689006" y="592044"/>
            <a:ext cx="689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top: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9AFDD-C0F4-492C-82FC-67C713E063EA}"/>
              </a:ext>
            </a:extLst>
          </p:cNvPr>
          <p:cNvCxnSpPr>
            <a:cxnSpLocks/>
          </p:cNvCxnSpPr>
          <p:nvPr/>
        </p:nvCxnSpPr>
        <p:spPr>
          <a:xfrm>
            <a:off x="3773828" y="859703"/>
            <a:ext cx="25214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4B4DA3-749F-4D1E-A99E-47E73AD7C4BE}"/>
              </a:ext>
            </a:extLst>
          </p:cNvPr>
          <p:cNvCxnSpPr>
            <a:cxnSpLocks/>
          </p:cNvCxnSpPr>
          <p:nvPr/>
        </p:nvCxnSpPr>
        <p:spPr>
          <a:xfrm>
            <a:off x="6295292" y="1391706"/>
            <a:ext cx="248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87DD9-E5BD-4A34-B400-53625087BEFA}"/>
              </a:ext>
            </a:extLst>
          </p:cNvPr>
          <p:cNvCxnSpPr>
            <a:cxnSpLocks/>
          </p:cNvCxnSpPr>
          <p:nvPr/>
        </p:nvCxnSpPr>
        <p:spPr>
          <a:xfrm>
            <a:off x="3773828" y="1900795"/>
            <a:ext cx="50041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B06B4-291D-4D58-ADA6-069CACFAE052}"/>
              </a:ext>
            </a:extLst>
          </p:cNvPr>
          <p:cNvSpPr/>
          <p:nvPr/>
        </p:nvSpPr>
        <p:spPr>
          <a:xfrm>
            <a:off x="2693494" y="1170939"/>
            <a:ext cx="685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left: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7779F-E327-41C5-9B28-02E8B5374BA8}"/>
              </a:ext>
            </a:extLst>
          </p:cNvPr>
          <p:cNvSpPr/>
          <p:nvPr/>
        </p:nvSpPr>
        <p:spPr>
          <a:xfrm>
            <a:off x="2192170" y="1669961"/>
            <a:ext cx="1221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opacity: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2B41C6-7D3E-FE4C-A58B-0B786CE7B39B}"/>
              </a:ext>
            </a:extLst>
          </p:cNvPr>
          <p:cNvSpPr/>
          <p:nvPr/>
        </p:nvSpPr>
        <p:spPr>
          <a:xfrm>
            <a:off x="755699" y="2941887"/>
            <a:ext cx="10568791" cy="27977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“.mystery”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({‘top’: ‘200px’,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                     ‘left’: ‘200px’,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    ‘opacity’: ‘0});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({‘transition’: ‘top 2.5s linear 0s,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	        left 2.5s linear 2.5s,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	        opacity 1s linear 0s’});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FCBE3F-76AA-5143-8EED-C97FD89B2207}"/>
              </a:ext>
            </a:extLst>
          </p:cNvPr>
          <p:cNvSpPr txBox="1"/>
          <p:nvPr/>
        </p:nvSpPr>
        <p:spPr>
          <a:xfrm>
            <a:off x="755700" y="2475296"/>
            <a:ext cx="889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simulate concurrent animations in </a:t>
            </a:r>
            <a:r>
              <a:rPr lang="en-US" sz="2000" dirty="0" err="1"/>
              <a:t>JQuery</a:t>
            </a:r>
            <a:r>
              <a:rPr lang="en-US" sz="2000" dirty="0"/>
              <a:t> by using delays.</a:t>
            </a:r>
          </a:p>
        </p:txBody>
      </p:sp>
    </p:spTree>
    <p:extLst>
      <p:ext uri="{BB962C8B-B14F-4D97-AF65-F5344CB8AC3E}">
        <p14:creationId xmlns:p14="http://schemas.microsoft.com/office/powerpoint/2010/main" val="215161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8AC83-1F86-46E4-959D-E01F801E7C96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Recap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Transitions in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Function Callbacks</a:t>
            </a:r>
          </a:p>
        </p:txBody>
      </p:sp>
    </p:spTree>
    <p:extLst>
      <p:ext uri="{BB962C8B-B14F-4D97-AF65-F5344CB8AC3E}">
        <p14:creationId xmlns:p14="http://schemas.microsoft.com/office/powerpoint/2010/main" val="81837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905342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Animations can have callback functions that are called once the animation completes.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855AD-33BC-E24A-89DB-96815415E58C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Function Callbacks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4025BD-A44D-F045-BF7F-18B55AB4AEF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DCF4E-C0DF-D643-8FA1-93E137265164}"/>
              </a:ext>
            </a:extLst>
          </p:cNvPr>
          <p:cNvSpPr/>
          <p:nvPr/>
        </p:nvSpPr>
        <p:spPr>
          <a:xfrm>
            <a:off x="755699" y="2381067"/>
            <a:ext cx="10568791" cy="94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properties, time, callback ); } 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18A5-2975-5A4A-BD97-39E5B404644F}"/>
              </a:ext>
            </a:extLst>
          </p:cNvPr>
          <p:cNvSpPr txBox="1"/>
          <p:nvPr/>
        </p:nvSpPr>
        <p:spPr>
          <a:xfrm>
            <a:off x="755701" y="3862987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 yes, naturally, dumb things like these are allowed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D6A33E-63BC-E44F-A2F5-BD605B5D78A4}"/>
              </a:ext>
            </a:extLst>
          </p:cNvPr>
          <p:cNvSpPr/>
          <p:nvPr/>
        </p:nvSpPr>
        <p:spPr>
          <a:xfrm>
            <a:off x="755699" y="4338712"/>
            <a:ext cx="10568791" cy="94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" dirty="0" err="1">
                <a:solidFill>
                  <a:schemeClr val="accent1"/>
                </a:solidFill>
              </a:rPr>
              <a:t>function</a:t>
            </a:r>
            <a:r>
              <a:rPr lang="fr" dirty="0">
                <a:solidFill>
                  <a:schemeClr val="accent1"/>
                </a:solidFill>
              </a:rPr>
              <a:t> </a:t>
            </a:r>
            <a:r>
              <a:rPr lang="fr" dirty="0" err="1">
                <a:solidFill>
                  <a:schemeClr val="accent1"/>
                </a:solidFill>
              </a:rPr>
              <a:t>infinite_recursion</a:t>
            </a:r>
            <a:r>
              <a:rPr lang="fr" dirty="0">
                <a:solidFill>
                  <a:schemeClr val="accent1"/>
                </a:solidFill>
              </a:rPr>
              <a:t>() {</a:t>
            </a:r>
          </a:p>
          <a:p>
            <a:pPr lvl="1"/>
            <a:r>
              <a:rPr lang="fr" dirty="0">
                <a:solidFill>
                  <a:schemeClr val="accent1"/>
                </a:solidFill>
              </a:rPr>
              <a:t>	$(“.</a:t>
            </a:r>
            <a:r>
              <a:rPr lang="fr" dirty="0" err="1">
                <a:solidFill>
                  <a:schemeClr val="accent1"/>
                </a:solidFill>
              </a:rPr>
              <a:t>element</a:t>
            </a:r>
            <a:r>
              <a:rPr lang="fr" dirty="0">
                <a:solidFill>
                  <a:schemeClr val="accent1"/>
                </a:solidFill>
              </a:rPr>
              <a:t>”).</a:t>
            </a:r>
            <a:r>
              <a:rPr lang="fr" dirty="0" err="1">
                <a:solidFill>
                  <a:schemeClr val="accent1"/>
                </a:solidFill>
              </a:rPr>
              <a:t>animate</a:t>
            </a:r>
            <a:r>
              <a:rPr lang="fr" dirty="0">
                <a:solidFill>
                  <a:schemeClr val="accent1"/>
                </a:solidFill>
              </a:rPr>
              <a:t>( {</a:t>
            </a:r>
            <a:r>
              <a:rPr lang="fr" dirty="0" err="1">
                <a:solidFill>
                  <a:schemeClr val="accent1"/>
                </a:solidFill>
              </a:rPr>
              <a:t>left</a:t>
            </a:r>
            <a:r>
              <a:rPr lang="fr" dirty="0">
                <a:solidFill>
                  <a:schemeClr val="accent1"/>
                </a:solidFill>
              </a:rPr>
              <a:t>: +=10px}, 1000 , </a:t>
            </a:r>
            <a:r>
              <a:rPr lang="fr" dirty="0" err="1">
                <a:solidFill>
                  <a:schemeClr val="accent1"/>
                </a:solidFill>
              </a:rPr>
              <a:t>infinite_recursion</a:t>
            </a:r>
            <a:r>
              <a:rPr lang="fr" dirty="0">
                <a:solidFill>
                  <a:schemeClr val="accent1"/>
                </a:solidFill>
              </a:rPr>
              <a:t> ); }</a:t>
            </a:r>
          </a:p>
        </p:txBody>
      </p:sp>
    </p:spTree>
    <p:extLst>
      <p:ext uri="{BB962C8B-B14F-4D97-AF65-F5344CB8AC3E}">
        <p14:creationId xmlns:p14="http://schemas.microsoft.com/office/powerpoint/2010/main" val="297148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905342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Callbacks are useful for resetting properties of an animation.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855AD-33BC-E24A-89DB-96815415E58C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Function Callbacks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4025BD-A44D-F045-BF7F-18B55AB4AEF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DCF4E-C0DF-D643-8FA1-93E137265164}"/>
              </a:ext>
            </a:extLst>
          </p:cNvPr>
          <p:cNvSpPr/>
          <p:nvPr/>
        </p:nvSpPr>
        <p:spPr>
          <a:xfrm>
            <a:off x="755699" y="2381067"/>
            <a:ext cx="10568791" cy="14063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	$(this).animate( {left: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}, 1s) } 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18A5-2975-5A4A-BD97-39E5B404644F}"/>
              </a:ext>
            </a:extLst>
          </p:cNvPr>
          <p:cNvSpPr txBox="1"/>
          <p:nvPr/>
        </p:nvSpPr>
        <p:spPr>
          <a:xfrm>
            <a:off x="755701" y="3946826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do not need to know the initial value of the ‘left’ parameter to reset it.</a:t>
            </a:r>
          </a:p>
        </p:txBody>
      </p:sp>
    </p:spTree>
    <p:extLst>
      <p:ext uri="{BB962C8B-B14F-4D97-AF65-F5344CB8AC3E}">
        <p14:creationId xmlns:p14="http://schemas.microsoft.com/office/powerpoint/2010/main" val="282076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905342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will this execute?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855AD-33BC-E24A-89DB-96815415E58C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Function Callbacks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4025BD-A44D-F045-BF7F-18B55AB4AEF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DCF4E-C0DF-D643-8FA1-93E137265164}"/>
              </a:ext>
            </a:extLst>
          </p:cNvPr>
          <p:cNvSpPr/>
          <p:nvPr/>
        </p:nvSpPr>
        <p:spPr>
          <a:xfrm>
            <a:off x="755699" y="2381067"/>
            <a:ext cx="10568791" cy="26950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414973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6290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1981201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F7C6D27-95A5-A045-9F5C-64001E010CF5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531809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82581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2391509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C58DB2-0D37-EE48-AFE8-292FCC300711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D1AE4-5020-4EC9-B097-4490DC053B96}"/>
              </a:ext>
            </a:extLst>
          </p:cNvPr>
          <p:cNvSpPr/>
          <p:nvPr/>
        </p:nvSpPr>
        <p:spPr>
          <a:xfrm>
            <a:off x="5613534" y="3223846"/>
            <a:ext cx="6074374" cy="351693"/>
          </a:xfrm>
          <a:prstGeom prst="rect">
            <a:avLst/>
          </a:prstGeom>
          <a:solidFill>
            <a:srgbClr val="A0D4F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43926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2731479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307B13-F527-1448-9EA0-B167E09A9EC6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6203E5-76FE-7C4C-85CB-F533B34539D4}"/>
              </a:ext>
            </a:extLst>
          </p:cNvPr>
          <p:cNvSpPr/>
          <p:nvPr/>
        </p:nvSpPr>
        <p:spPr>
          <a:xfrm>
            <a:off x="5636980" y="3501548"/>
            <a:ext cx="3624251" cy="351693"/>
          </a:xfrm>
          <a:prstGeom prst="rect">
            <a:avLst/>
          </a:prstGeom>
          <a:solidFill>
            <a:srgbClr val="A0D4F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99140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3118340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E716E3-6B9E-4C4F-B6C3-6F23BA96F054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4397B4-BD5D-0E46-BCFE-D0712AE41098}"/>
              </a:ext>
            </a:extLst>
          </p:cNvPr>
          <p:cNvSpPr/>
          <p:nvPr/>
        </p:nvSpPr>
        <p:spPr>
          <a:xfrm>
            <a:off x="5636980" y="1875693"/>
            <a:ext cx="3436682" cy="351693"/>
          </a:xfrm>
          <a:prstGeom prst="rect">
            <a:avLst/>
          </a:prstGeom>
          <a:solidFill>
            <a:srgbClr val="A0D4F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9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40019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3118340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B0669-EB63-D245-A96C-886C89F3CA7D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72214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11113205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Animations: Recap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Advanced Animations: A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Function Callbacks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4372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3118340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66CBA-19DD-8449-BC0F-4EABCB10033C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816352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5943-DBC7-4FF2-B5A3-9DE94226F7F9}"/>
              </a:ext>
            </a:extLst>
          </p:cNvPr>
          <p:cNvSpPr/>
          <p:nvPr/>
        </p:nvSpPr>
        <p:spPr>
          <a:xfrm>
            <a:off x="985830" y="804915"/>
            <a:ext cx="7067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To Use </a:t>
            </a:r>
            <a:r>
              <a:rPr lang="en-US" sz="2800" dirty="0" err="1"/>
              <a:t>JQuery</a:t>
            </a:r>
            <a:r>
              <a:rPr lang="en-US" sz="2800" dirty="0"/>
              <a:t> Animate Tag?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BDE0F-8512-4D33-A62B-57FB1D1205CA}"/>
              </a:ext>
            </a:extLst>
          </p:cNvPr>
          <p:cNvSpPr/>
          <p:nvPr/>
        </p:nvSpPr>
        <p:spPr>
          <a:xfrm>
            <a:off x="985828" y="1328135"/>
            <a:ext cx="102203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flexible for programming-based animations.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store variables and </a:t>
            </a:r>
            <a:r>
              <a:rPr lang="en-US" sz="2400" dirty="0" err="1"/>
              <a:t>peform</a:t>
            </a:r>
            <a:r>
              <a:rPr lang="en-US" sz="2400" dirty="0"/>
              <a:t> operations with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Easier to store Callback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Sometimes can lead to unexpected execution order if not used properly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598453-4A4F-4BC1-9AEF-1377B030E060}"/>
              </a:ext>
            </a:extLst>
          </p:cNvPr>
          <p:cNvSpPr/>
          <p:nvPr/>
        </p:nvSpPr>
        <p:spPr>
          <a:xfrm>
            <a:off x="985830" y="3537962"/>
            <a:ext cx="7067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To Use CSS Tag?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242FA2-704D-410B-9767-A819C62B3AA6}"/>
              </a:ext>
            </a:extLst>
          </p:cNvPr>
          <p:cNvSpPr/>
          <p:nvPr/>
        </p:nvSpPr>
        <p:spPr>
          <a:xfrm>
            <a:off x="985829" y="4061182"/>
            <a:ext cx="88029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multiple independent animations.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two animations share the same time and interpolation, they can be in the same animation tag.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Else, they must be in different animation tags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30268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608636" y="3105834"/>
            <a:ext cx="297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835407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1909011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103524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473839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5EBB6-6466-4753-9D8C-61FF95546019}"/>
              </a:ext>
            </a:extLst>
          </p:cNvPr>
          <p:cNvSpPr txBox="1"/>
          <p:nvPr/>
        </p:nvSpPr>
        <p:spPr>
          <a:xfrm>
            <a:off x="5873022" y="223767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Δ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78CEB-AC9C-4D04-8DBC-1A28CCBEEF38}"/>
              </a:ext>
            </a:extLst>
          </p:cNvPr>
          <p:cNvCxnSpPr/>
          <p:nvPr/>
        </p:nvCxnSpPr>
        <p:spPr>
          <a:xfrm>
            <a:off x="6513095" y="2566737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1FD249-5D85-494A-8B66-FA5B29159AB7}"/>
              </a:ext>
            </a:extLst>
          </p:cNvPr>
          <p:cNvCxnSpPr>
            <a:cxnSpLocks/>
          </p:cNvCxnSpPr>
          <p:nvPr/>
        </p:nvCxnSpPr>
        <p:spPr>
          <a:xfrm flipH="1">
            <a:off x="882316" y="2560839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882316" y="3389902"/>
            <a:ext cx="997626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 Properties define an animation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Interpolation (I)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two animation cycles share the same 3 properties,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9D534A-7CE5-3148-8EFD-9C260DD2850A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280D2-ADF9-2B4E-9A1A-3E7971A30732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3A459-A400-BF4D-A6CC-04C669D99145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C301E-DB3C-EC4C-8892-44CB67A6CDE4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14702-DABE-6746-B30A-8B7936643BDE}"/>
              </a:ext>
            </a:extLst>
          </p:cNvPr>
          <p:cNvSpPr txBox="1"/>
          <p:nvPr/>
        </p:nvSpPr>
        <p:spPr>
          <a:xfrm>
            <a:off x="2663998" y="325423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width += 50%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432FC4-7C2A-4740-B2AE-92D23BC0EB4A}"/>
              </a:ext>
            </a:extLst>
          </p:cNvPr>
          <p:cNvSpPr txBox="1"/>
          <p:nvPr/>
        </p:nvSpPr>
        <p:spPr>
          <a:xfrm>
            <a:off x="4480460" y="378058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2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67EE2-B658-7A4F-AB55-1BC34B8C40B0}"/>
              </a:ext>
            </a:extLst>
          </p:cNvPr>
          <p:cNvSpPr txBox="1"/>
          <p:nvPr/>
        </p:nvSpPr>
        <p:spPr>
          <a:xfrm>
            <a:off x="3504215" y="431947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(50 / 2) (%/sec)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BC2AA0-A7CA-5C4C-82B9-333A6BB036DF}"/>
              </a:ext>
            </a:extLst>
          </p:cNvPr>
          <p:cNvCxnSpPr/>
          <p:nvPr/>
        </p:nvCxnSpPr>
        <p:spPr>
          <a:xfrm>
            <a:off x="5710077" y="348459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E52020-322A-764A-9262-1775D232E22E}"/>
              </a:ext>
            </a:extLst>
          </p:cNvPr>
          <p:cNvSpPr txBox="1"/>
          <p:nvPr/>
        </p:nvSpPr>
        <p:spPr>
          <a:xfrm>
            <a:off x="675524" y="5233295"/>
            <a:ext cx="971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hover, the width increases linearly by 50% over 2 seconds with a  1 second delay.</a:t>
            </a:r>
          </a:p>
          <a:p>
            <a:r>
              <a:rPr lang="en-US" dirty="0"/>
              <a:t>When we </a:t>
            </a:r>
            <a:r>
              <a:rPr lang="en-US" dirty="0" err="1"/>
              <a:t>unhover</a:t>
            </a:r>
            <a:r>
              <a:rPr lang="en-US" dirty="0"/>
              <a:t>, the width decreases linearly by 50% over 2 seconds with a  1 second delay.</a:t>
            </a: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502E0-2254-A64D-8DBE-DBBDD5F48604}"/>
              </a:ext>
            </a:extLst>
          </p:cNvPr>
          <p:cNvSpPr/>
          <p:nvPr/>
        </p:nvSpPr>
        <p:spPr>
          <a:xfrm>
            <a:off x="675524" y="1249595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F1F96F-561C-844B-B276-5B0E69BFDE92}"/>
              </a:ext>
            </a:extLst>
          </p:cNvPr>
          <p:cNvSpPr/>
          <p:nvPr/>
        </p:nvSpPr>
        <p:spPr>
          <a:xfrm>
            <a:off x="5730956" y="1249595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transition-property:</a:t>
            </a:r>
            <a:r>
              <a:rPr lang="en-US" dirty="0">
                <a:solidFill>
                  <a:schemeClr val="accent1"/>
                </a:solidFill>
              </a:rPr>
              <a:t> width;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transition-duration:</a:t>
            </a:r>
            <a:r>
              <a:rPr lang="en-US" dirty="0">
                <a:solidFill>
                  <a:schemeClr val="accent1"/>
                </a:solidFill>
              </a:rPr>
              <a:t> 2s;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transition-timing-function: </a:t>
            </a:r>
            <a:r>
              <a:rPr lang="en-US" dirty="0">
                <a:solidFill>
                  <a:schemeClr val="accent1"/>
                </a:solidFill>
              </a:rPr>
              <a:t>linear;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transition-delay: </a:t>
            </a:r>
            <a:r>
              <a:rPr lang="en-US" dirty="0">
                <a:solidFill>
                  <a:schemeClr val="accent1"/>
                </a:solidFill>
              </a:rPr>
              <a:t>1s;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3E38E8-F8AA-C848-A9FB-03CCF2BBEE9E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F6517E-AF71-0A4D-A378-B95D2FC91A16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1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8AC83-1F86-46E4-959D-E01F801E7C96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Recap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Transitions in </a:t>
            </a:r>
            <a:r>
              <a:rPr lang="en-US" sz="4400" dirty="0" err="1"/>
              <a:t>JQuery</a:t>
            </a:r>
            <a:endParaRPr lang="en-US" sz="4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Function Callbacks</a:t>
            </a:r>
          </a:p>
        </p:txBody>
      </p:sp>
    </p:spTree>
    <p:extLst>
      <p:ext uri="{BB962C8B-B14F-4D97-AF65-F5344CB8AC3E}">
        <p14:creationId xmlns:p14="http://schemas.microsoft.com/office/powerpoint/2010/main" val="213728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333463"/>
            <a:ext cx="712475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Animations are queued by events in </a:t>
            </a:r>
            <a:r>
              <a:rPr lang="en-US" sz="2000" dirty="0" err="1"/>
              <a:t>JQuery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070AB-1E9C-452C-821E-2D97FEAA3CD0}"/>
              </a:ext>
            </a:extLst>
          </p:cNvPr>
          <p:cNvSpPr txBox="1"/>
          <p:nvPr/>
        </p:nvSpPr>
        <p:spPr>
          <a:xfrm>
            <a:off x="755700" y="2290070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element moves down 200px in 5 seconds when clicked.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098D5-52B3-4A26-B674-40FF8399AA5E}"/>
              </a:ext>
            </a:extLst>
          </p:cNvPr>
          <p:cNvSpPr txBox="1"/>
          <p:nvPr/>
        </p:nvSpPr>
        <p:spPr>
          <a:xfrm>
            <a:off x="755700" y="3983943"/>
            <a:ext cx="105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Moves down 200px for every click. Increments value of top rather than setting it to a constant.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AB39E-2C76-BA40-B385-7EB9B6248917}"/>
              </a:ext>
            </a:extLst>
          </p:cNvPr>
          <p:cNvSpPr/>
          <p:nvPr/>
        </p:nvSpPr>
        <p:spPr>
          <a:xfrm>
            <a:off x="755699" y="2716092"/>
            <a:ext cx="10568791" cy="948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$(this).animate({top: ‘200px’}, 5000);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730DF-BCB8-3A4D-BFA2-FBA63F6C7FBA}"/>
              </a:ext>
            </a:extLst>
          </p:cNvPr>
          <p:cNvSpPr/>
          <p:nvPr/>
        </p:nvSpPr>
        <p:spPr>
          <a:xfrm>
            <a:off x="755699" y="4386267"/>
            <a:ext cx="10568791" cy="948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$(this).animate({top: ‘+=200px’}, 5000);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311E2-7B4F-B44D-A0A9-D7D58CE8AB1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Animation Events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5BFC1-463A-3440-8C5E-A192EBFE101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1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070AB-1E9C-452C-821E-2D97FEAA3CD0}"/>
              </a:ext>
            </a:extLst>
          </p:cNvPr>
          <p:cNvSpPr txBox="1"/>
          <p:nvPr/>
        </p:nvSpPr>
        <p:spPr>
          <a:xfrm>
            <a:off x="755700" y="1864050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set a sequence of animations.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AB39E-2C76-BA40-B385-7EB9B6248917}"/>
              </a:ext>
            </a:extLst>
          </p:cNvPr>
          <p:cNvSpPr/>
          <p:nvPr/>
        </p:nvSpPr>
        <p:spPr>
          <a:xfrm>
            <a:off x="755699" y="2290071"/>
            <a:ext cx="10568791" cy="15393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“.mystery”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$(this).animate({top: ‘200px’}, 5000);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$(this).animate({left: ‘200px’}, 5000);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$(this).animate({opacity: ‘0’}, 5000);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311E2-7B4F-B44D-A0A9-D7D58CE8AB1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Animation Events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5BFC1-463A-3440-8C5E-A192EBFE101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E2D7F3-0AAF-D142-BC07-34CBBE47B586}"/>
              </a:ext>
            </a:extLst>
          </p:cNvPr>
          <p:cNvSpPr txBox="1"/>
          <p:nvPr/>
        </p:nvSpPr>
        <p:spPr>
          <a:xfrm>
            <a:off x="755699" y="4022471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does the above do?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AF57F0-8D78-DB48-B3AD-E839937A7E9E}"/>
              </a:ext>
            </a:extLst>
          </p:cNvPr>
          <p:cNvSpPr txBox="1"/>
          <p:nvPr/>
        </p:nvSpPr>
        <p:spPr>
          <a:xfrm>
            <a:off x="755700" y="4822673"/>
            <a:ext cx="10662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Answer: A </a:t>
            </a:r>
            <a:r>
              <a:rPr lang="en-US" sz="2000" i="1" dirty="0"/>
              <a:t>mystery</a:t>
            </a:r>
            <a:r>
              <a:rPr lang="en-US" sz="2000" dirty="0"/>
              <a:t> object would move down 200px for 5s, then right 200px for 5s, and fade out in 5s, </a:t>
            </a:r>
          </a:p>
          <a:p>
            <a:r>
              <a:rPr lang="en-US" sz="2000" dirty="0"/>
              <a:t>all sequentially.</a:t>
            </a:r>
          </a:p>
        </p:txBody>
      </p:sp>
    </p:spTree>
    <p:extLst>
      <p:ext uri="{BB962C8B-B14F-4D97-AF65-F5344CB8AC3E}">
        <p14:creationId xmlns:p14="http://schemas.microsoft.com/office/powerpoint/2010/main" val="53646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070AB-1E9C-452C-821E-2D97FEAA3CD0}"/>
              </a:ext>
            </a:extLst>
          </p:cNvPr>
          <p:cNvSpPr txBox="1"/>
          <p:nvPr/>
        </p:nvSpPr>
        <p:spPr>
          <a:xfrm>
            <a:off x="755700" y="1864050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make animations occur simultaneously: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AB39E-2C76-BA40-B385-7EB9B6248917}"/>
              </a:ext>
            </a:extLst>
          </p:cNvPr>
          <p:cNvSpPr/>
          <p:nvPr/>
        </p:nvSpPr>
        <p:spPr>
          <a:xfrm>
            <a:off x="755699" y="2290071"/>
            <a:ext cx="10568791" cy="15393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“.mystery”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$(this).animate({top: ‘200px’,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	   left: ‘200px’,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	   opacity: ‘0’}, 5000); } 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311E2-7B4F-B44D-A0A9-D7D58CE8AB1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Animation Events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5BFC1-463A-3440-8C5E-A192EBFE101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1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4A67073-9BE8-42C2-972A-76EF828CA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75924"/>
              </p:ext>
            </p:extLst>
          </p:nvPr>
        </p:nvGraphicFramePr>
        <p:xfrm>
          <a:off x="2368062" y="1385446"/>
          <a:ext cx="7124755" cy="254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51">
                  <a:extLst>
                    <a:ext uri="{9D8B030D-6E8A-4147-A177-3AD203B41FA5}">
                      <a16:colId xmlns:a16="http://schemas.microsoft.com/office/drawing/2014/main" val="2497280780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3295333557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2854478597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688991063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3964642160"/>
                    </a:ext>
                  </a:extLst>
                </a:gridCol>
              </a:tblGrid>
              <a:tr h="508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39763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16316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43655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13219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2879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68A5E5-3728-467B-9603-0380E2409053}"/>
              </a:ext>
            </a:extLst>
          </p:cNvPr>
          <p:cNvSpPr/>
          <p:nvPr/>
        </p:nvSpPr>
        <p:spPr>
          <a:xfrm>
            <a:off x="1283240" y="1931360"/>
            <a:ext cx="689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top: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C3663-A1DF-42C0-883E-C1D015988E0D}"/>
              </a:ext>
            </a:extLst>
          </p:cNvPr>
          <p:cNvSpPr txBox="1"/>
          <p:nvPr/>
        </p:nvSpPr>
        <p:spPr>
          <a:xfrm>
            <a:off x="2368062" y="4428729"/>
            <a:ext cx="712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is not very good at delaying animations for specific times. We usually default to CSS for these animations.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AF5279-4443-44A8-8BD8-D6E313EF58BE}"/>
              </a:ext>
            </a:extLst>
          </p:cNvPr>
          <p:cNvCxnSpPr>
            <a:cxnSpLocks/>
          </p:cNvCxnSpPr>
          <p:nvPr/>
        </p:nvCxnSpPr>
        <p:spPr>
          <a:xfrm>
            <a:off x="2368062" y="2188663"/>
            <a:ext cx="35638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BF3FE4-95ED-4A1B-A43D-1E9EB96AFEA3}"/>
              </a:ext>
            </a:extLst>
          </p:cNvPr>
          <p:cNvCxnSpPr>
            <a:cxnSpLocks/>
          </p:cNvCxnSpPr>
          <p:nvPr/>
        </p:nvCxnSpPr>
        <p:spPr>
          <a:xfrm>
            <a:off x="5931877" y="2938940"/>
            <a:ext cx="35638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EB068C-05F9-4D9F-A854-C1E5B220879E}"/>
              </a:ext>
            </a:extLst>
          </p:cNvPr>
          <p:cNvCxnSpPr>
            <a:cxnSpLocks/>
          </p:cNvCxnSpPr>
          <p:nvPr/>
        </p:nvCxnSpPr>
        <p:spPr>
          <a:xfrm>
            <a:off x="2368062" y="3695078"/>
            <a:ext cx="71276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36B495D-0A8A-48DA-A2CF-A6030B54FD69}"/>
              </a:ext>
            </a:extLst>
          </p:cNvPr>
          <p:cNvSpPr/>
          <p:nvPr/>
        </p:nvSpPr>
        <p:spPr>
          <a:xfrm>
            <a:off x="1287728" y="2708106"/>
            <a:ext cx="6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left: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ED82D2-1E9C-4992-9517-91F233F6F525}"/>
              </a:ext>
            </a:extLst>
          </p:cNvPr>
          <p:cNvSpPr/>
          <p:nvPr/>
        </p:nvSpPr>
        <p:spPr>
          <a:xfrm>
            <a:off x="786404" y="3464245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opacity: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68C53-A04E-B04A-8892-00680082D14F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Animation Events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FDD829-64BB-A043-B18F-EB0BF20AE0D6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4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808</Words>
  <Application>Microsoft Macintosh PowerPoint</Application>
  <PresentationFormat>Widescreen</PresentationFormat>
  <Paragraphs>212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Advanced Animations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91</cp:revision>
  <dcterms:created xsi:type="dcterms:W3CDTF">2018-12-16T14:37:10Z</dcterms:created>
  <dcterms:modified xsi:type="dcterms:W3CDTF">2019-01-01T15:53:00Z</dcterms:modified>
</cp:coreProperties>
</file>