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7" r:id="rId12"/>
    <p:sldId id="329" r:id="rId13"/>
    <p:sldId id="330" r:id="rId14"/>
    <p:sldId id="328" r:id="rId15"/>
    <p:sldId id="323" r:id="rId16"/>
    <p:sldId id="324" r:id="rId17"/>
    <p:sldId id="325" r:id="rId18"/>
    <p:sldId id="326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4"/>
            <a:ext cx="10792047" cy="38116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class=great-grandparent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class=grandparent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rgbClr val="00B050"/>
                </a:solidFill>
              </a:rPr>
              <a:t>class=me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class=child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class=sibling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rgbClr val="00B050"/>
                </a:solidFill>
              </a:rPr>
              <a:t>class=me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&lt;!--IMPOSTER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--&gt;</a:t>
            </a:r>
            <a:r>
              <a:rPr lang="en-US" dirty="0"/>
              <a:t>			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class=nephew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5490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many different ways are there to select ‘</a:t>
            </a:r>
            <a:r>
              <a:rPr lang="en-US" sz="2000" b="1" dirty="0"/>
              <a:t>me</a:t>
            </a:r>
            <a:r>
              <a:rPr lang="en-US" sz="2000" dirty="0"/>
              <a:t>’ ?</a:t>
            </a:r>
          </a:p>
        </p:txBody>
      </p:sp>
    </p:spTree>
    <p:extLst>
      <p:ext uri="{BB962C8B-B14F-4D97-AF65-F5344CB8AC3E}">
        <p14:creationId xmlns:p14="http://schemas.microsoft.com/office/powerpoint/2010/main" val="370163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989139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Class Hierarchy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CSS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Basic Interactions: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266113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Declaring Variables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F5D978-E36A-BA4F-9A45-F97C174FAB31}"/>
              </a:ext>
            </a:extLst>
          </p:cNvPr>
          <p:cNvSpPr/>
          <p:nvPr/>
        </p:nvSpPr>
        <p:spPr>
          <a:xfrm>
            <a:off x="675523" y="1773064"/>
            <a:ext cx="10792047" cy="10030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:root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accent1"/>
                </a:solidFill>
              </a:rPr>
              <a:t>	           --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-name: </a:t>
            </a:r>
            <a:r>
              <a:rPr lang="en-US" i="1" dirty="0">
                <a:solidFill>
                  <a:schemeClr val="accent1"/>
                </a:solidFill>
              </a:rPr>
              <a:t>property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59F62-0FBF-1B47-9D3A-0A7683D8480D}"/>
              </a:ext>
            </a:extLst>
          </p:cNvPr>
          <p:cNvSpPr txBox="1"/>
          <p:nvPr/>
        </p:nvSpPr>
        <p:spPr>
          <a:xfrm>
            <a:off x="614911" y="1273243"/>
            <a:ext cx="381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Declare variables in the :root class: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1EB77-3598-0948-A6DF-25F53678FBBF}"/>
              </a:ext>
            </a:extLst>
          </p:cNvPr>
          <p:cNvSpPr/>
          <p:nvPr/>
        </p:nvSpPr>
        <p:spPr>
          <a:xfrm>
            <a:off x="675523" y="3535488"/>
            <a:ext cx="10792047" cy="10030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.cool-variable-class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accent1"/>
                </a:solidFill>
              </a:rPr>
              <a:t>	           color</a:t>
            </a:r>
            <a:r>
              <a:rPr lang="en-US" i="1" dirty="0">
                <a:solidFill>
                  <a:schemeClr val="accent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--</a:t>
            </a:r>
            <a:r>
              <a:rPr lang="en-US" i="1" dirty="0" err="1">
                <a:solidFill>
                  <a:schemeClr val="accent1"/>
                </a:solidFill>
              </a:rPr>
              <a:t>var</a:t>
            </a:r>
            <a:r>
              <a:rPr lang="en-US" i="1" dirty="0">
                <a:solidFill>
                  <a:schemeClr val="accent1"/>
                </a:solidFill>
              </a:rPr>
              <a:t>-name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F7E61-4F8C-1047-BF75-3D508414B270}"/>
              </a:ext>
            </a:extLst>
          </p:cNvPr>
          <p:cNvSpPr txBox="1"/>
          <p:nvPr/>
        </p:nvSpPr>
        <p:spPr>
          <a:xfrm>
            <a:off x="614911" y="3035667"/>
            <a:ext cx="34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 variables in main </a:t>
            </a:r>
            <a:r>
              <a:rPr lang="en-US" sz="2000" dirty="0" err="1"/>
              <a:t>css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0421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Variables Usage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F5D978-E36A-BA4F-9A45-F97C174FAB31}"/>
              </a:ext>
            </a:extLst>
          </p:cNvPr>
          <p:cNvSpPr/>
          <p:nvPr/>
        </p:nvSpPr>
        <p:spPr>
          <a:xfrm>
            <a:off x="675523" y="1773064"/>
            <a:ext cx="10792047" cy="10030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:root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accent1"/>
                </a:solidFill>
              </a:rPr>
              <a:t>	           --grey: #7a7a7a;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59F62-0FBF-1B47-9D3A-0A7683D8480D}"/>
              </a:ext>
            </a:extLst>
          </p:cNvPr>
          <p:cNvSpPr txBox="1"/>
          <p:nvPr/>
        </p:nvSpPr>
        <p:spPr>
          <a:xfrm>
            <a:off x="614911" y="1273243"/>
            <a:ext cx="3955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we declare a variable initially: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1EB77-3598-0948-A6DF-25F53678FBBF}"/>
              </a:ext>
            </a:extLst>
          </p:cNvPr>
          <p:cNvSpPr/>
          <p:nvPr/>
        </p:nvSpPr>
        <p:spPr>
          <a:xfrm>
            <a:off x="675523" y="3429981"/>
            <a:ext cx="10792047" cy="2173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.cool-variable-class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accent1"/>
                </a:solidFill>
              </a:rPr>
              <a:t>	           color</a:t>
            </a:r>
            <a:r>
              <a:rPr lang="en-US" i="1" dirty="0">
                <a:solidFill>
                  <a:schemeClr val="accent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(--grey);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	.cool-variable-class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accent1"/>
                </a:solidFill>
              </a:rPr>
              <a:t>	           background-color</a:t>
            </a:r>
            <a:r>
              <a:rPr lang="en-US" i="1" dirty="0">
                <a:solidFill>
                  <a:schemeClr val="accent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(--grey);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F7E61-4F8C-1047-BF75-3D508414B270}"/>
              </a:ext>
            </a:extLst>
          </p:cNvPr>
          <p:cNvSpPr txBox="1"/>
          <p:nvPr/>
        </p:nvSpPr>
        <p:spPr>
          <a:xfrm>
            <a:off x="614911" y="2930160"/>
            <a:ext cx="602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use it in multiple classes for multiple properties.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54EF5-AF4F-F94A-A2A2-66F664E41E61}"/>
              </a:ext>
            </a:extLst>
          </p:cNvPr>
          <p:cNvSpPr txBox="1"/>
          <p:nvPr/>
        </p:nvSpPr>
        <p:spPr>
          <a:xfrm>
            <a:off x="614911" y="5784883"/>
            <a:ext cx="556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*we will learn how to reassign variables later with </a:t>
            </a:r>
            <a:r>
              <a:rPr lang="en-US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989139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Class Hierarchy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CSS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Basic Interactions: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101690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Basic Interactions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5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</a:t>
            </a:r>
            <a:r>
              <a:rPr lang="en-US" dirty="0" err="1">
                <a:solidFill>
                  <a:schemeClr val="accent1"/>
                </a:solidFill>
              </a:rPr>
              <a:t>element:hover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4802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Activated when cursor </a:t>
            </a:r>
            <a:r>
              <a:rPr lang="en-US" sz="2000" b="1" dirty="0"/>
              <a:t>hovers</a:t>
            </a:r>
            <a:r>
              <a:rPr lang="en-US" sz="2000" dirty="0"/>
              <a:t> over element.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E3551-DA9E-4245-9347-A4832722605A}"/>
              </a:ext>
            </a:extLst>
          </p:cNvPr>
          <p:cNvSpPr txBox="1"/>
          <p:nvPr/>
        </p:nvSpPr>
        <p:spPr>
          <a:xfrm>
            <a:off x="614911" y="2519483"/>
            <a:ext cx="5386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Activated when cursor </a:t>
            </a:r>
            <a:r>
              <a:rPr lang="en-US" sz="2000" b="1" dirty="0"/>
              <a:t>clicks (and holds)</a:t>
            </a:r>
            <a:r>
              <a:rPr lang="en-US" sz="2000" dirty="0"/>
              <a:t> element.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41E864-8DC3-3146-A8EA-3B0E1AEB6DB8}"/>
              </a:ext>
            </a:extLst>
          </p:cNvPr>
          <p:cNvSpPr/>
          <p:nvPr/>
        </p:nvSpPr>
        <p:spPr>
          <a:xfrm>
            <a:off x="675523" y="308301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</a:t>
            </a:r>
            <a:r>
              <a:rPr lang="en-US" dirty="0" err="1">
                <a:solidFill>
                  <a:schemeClr val="accent1"/>
                </a:solidFill>
              </a:rPr>
              <a:t>element:active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468CD-E946-CF45-B2A3-25F216A713CE}"/>
              </a:ext>
            </a:extLst>
          </p:cNvPr>
          <p:cNvSpPr txBox="1"/>
          <p:nvPr/>
        </p:nvSpPr>
        <p:spPr>
          <a:xfrm>
            <a:off x="639364" y="3876941"/>
            <a:ext cx="8101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both cases, properties will be reset when user un-hovers or releases click.</a:t>
            </a:r>
          </a:p>
        </p:txBody>
      </p:sp>
    </p:spTree>
    <p:extLst>
      <p:ext uri="{BB962C8B-B14F-4D97-AF65-F5344CB8AC3E}">
        <p14:creationId xmlns:p14="http://schemas.microsoft.com/office/powerpoint/2010/main" val="419316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Interactions By Class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5055432" cy="20440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click-me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color: white;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text-align: center;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line-height: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4" y="4644000"/>
            <a:ext cx="5055432" cy="7809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class=click-me</a:t>
            </a:r>
            <a:r>
              <a:rPr lang="en-US" dirty="0">
                <a:solidFill>
                  <a:schemeClr val="tx1"/>
                </a:solidFill>
              </a:rPr>
              <a:t>&gt; Click me!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4109698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7B36C-C3A4-8D4D-8975-89227792B1A6}"/>
              </a:ext>
            </a:extLst>
          </p:cNvPr>
          <p:cNvSpPr/>
          <p:nvPr/>
        </p:nvSpPr>
        <p:spPr>
          <a:xfrm>
            <a:off x="5730956" y="1739695"/>
            <a:ext cx="5325800" cy="20440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click-me:active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click-me:active</a:t>
            </a:r>
            <a:r>
              <a:rPr lang="en-US" dirty="0">
                <a:solidFill>
                  <a:schemeClr val="accent2"/>
                </a:solidFill>
              </a:rPr>
              <a:t>::before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content: “I am clicked”;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2" descr="https://i.gyazo.com/76f8f39c105e1a6f550f228989685e53.png">
            <a:extLst>
              <a:ext uri="{FF2B5EF4-FFF2-40B4-BE49-F238E27FC236}">
                <a16:creationId xmlns:a16="http://schemas.microsoft.com/office/drawing/2014/main" id="{060F1D13-BC43-E548-BC14-0B7D1592C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01" y="4226784"/>
            <a:ext cx="1425296" cy="1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i.gyazo.com/360760cf18f8d1e10b2d69942f4735ce.png">
            <a:extLst>
              <a:ext uri="{FF2B5EF4-FFF2-40B4-BE49-F238E27FC236}">
                <a16:creationId xmlns:a16="http://schemas.microsoft.com/office/drawing/2014/main" id="{4445DF42-BDB2-E345-A4DD-55F901E82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180" y="4225001"/>
            <a:ext cx="1364099" cy="1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7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Interactions By Tag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5055432" cy="11310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black;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46810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3" y="4131125"/>
            <a:ext cx="10380755" cy="7809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href</a:t>
            </a:r>
            <a:r>
              <a:rPr lang="en-US" dirty="0">
                <a:solidFill>
                  <a:srgbClr val="00B050"/>
                </a:solidFill>
              </a:rPr>
              <a:t>=‘http://</a:t>
            </a:r>
            <a:r>
              <a:rPr lang="en-US" dirty="0" err="1">
                <a:solidFill>
                  <a:srgbClr val="00B050"/>
                </a:solidFill>
              </a:rPr>
              <a:t>www.poptropica.com</a:t>
            </a:r>
            <a:r>
              <a:rPr lang="en-US" dirty="0">
                <a:solidFill>
                  <a:srgbClr val="00B050"/>
                </a:solidFill>
              </a:rPr>
              <a:t>/’ </a:t>
            </a:r>
            <a:r>
              <a:rPr lang="en-US" dirty="0">
                <a:solidFill>
                  <a:schemeClr val="tx1"/>
                </a:solidFill>
              </a:rPr>
              <a:t>&gt; Some Fun Games 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46810" y="3596823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7B36C-C3A4-8D4D-8975-89227792B1A6}"/>
              </a:ext>
            </a:extLst>
          </p:cNvPr>
          <p:cNvSpPr/>
          <p:nvPr/>
        </p:nvSpPr>
        <p:spPr>
          <a:xfrm>
            <a:off x="5730956" y="1739696"/>
            <a:ext cx="5325800" cy="11310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 err="1">
                <a:solidFill>
                  <a:schemeClr val="accent2"/>
                </a:solidFill>
              </a:rPr>
              <a:t>a:hover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yellow;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text-style: underline;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6063B-7145-FA40-BEA9-9681894B68B8}"/>
              </a:ext>
            </a:extLst>
          </p:cNvPr>
          <p:cNvSpPr txBox="1"/>
          <p:nvPr/>
        </p:nvSpPr>
        <p:spPr>
          <a:xfrm>
            <a:off x="614911" y="3004985"/>
            <a:ext cx="298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*Notice how we don’t use a . or 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4680E-33ED-2F4C-B4C9-9E038B3338C4}"/>
              </a:ext>
            </a:extLst>
          </p:cNvPr>
          <p:cNvSpPr txBox="1"/>
          <p:nvPr/>
        </p:nvSpPr>
        <p:spPr>
          <a:xfrm>
            <a:off x="675523" y="5167831"/>
            <a:ext cx="838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Affects every &lt;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&gt; tag</a:t>
            </a:r>
          </a:p>
        </p:txBody>
      </p:sp>
    </p:spTree>
    <p:extLst>
      <p:ext uri="{BB962C8B-B14F-4D97-AF65-F5344CB8AC3E}">
        <p14:creationId xmlns:p14="http://schemas.microsoft.com/office/powerpoint/2010/main" val="40400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750DBF-3559-2942-8700-833866D9B60E}"/>
              </a:ext>
            </a:extLst>
          </p:cNvPr>
          <p:cNvSpPr txBox="1"/>
          <p:nvPr/>
        </p:nvSpPr>
        <p:spPr>
          <a:xfrm>
            <a:off x="536954" y="1318963"/>
            <a:ext cx="1057939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Reorganize HTML structure to encase similar content into the same parenting </a:t>
            </a:r>
            <a:r>
              <a:rPr lang="en-US" sz="2000" dirty="0" err="1"/>
              <a:t>divs.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Add </a:t>
            </a:r>
            <a:r>
              <a:rPr lang="en-US" sz="2000" b="1" dirty="0"/>
              <a:t>hover</a:t>
            </a:r>
            <a:r>
              <a:rPr lang="en-US" sz="2000" dirty="0"/>
              <a:t> and </a:t>
            </a:r>
            <a:r>
              <a:rPr lang="en-US" sz="2000" b="1" dirty="0"/>
              <a:t>active</a:t>
            </a:r>
            <a:r>
              <a:rPr lang="en-US" sz="2000" dirty="0"/>
              <a:t> interactions to elements.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39FDB-4724-4D49-A692-A8831DB49664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2E4B9-29A4-874F-88C7-6CBF6E0A362C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8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989139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Class Hierarchy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CSS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Basic Interactions: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684C7E-80AF-8F49-9B38-83C75DDD2438}"/>
              </a:ext>
            </a:extLst>
          </p:cNvPr>
          <p:cNvSpPr/>
          <p:nvPr/>
        </p:nvSpPr>
        <p:spPr>
          <a:xfrm>
            <a:off x="5730956" y="1739697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4" y="4326506"/>
            <a:ext cx="5055432" cy="1106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 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class=child 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3754507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pic>
        <p:nvPicPr>
          <p:cNvPr id="20" name="Picture 2" descr="https://i.gyazo.com/74f77b8ac8ea5a67c14dbab5a81f5f0b.png">
            <a:extLst>
              <a:ext uri="{FF2B5EF4-FFF2-40B4-BE49-F238E27FC236}">
                <a16:creationId xmlns:a16="http://schemas.microsoft.com/office/drawing/2014/main" id="{8EB35F47-7CD4-3942-8D22-F338ABFA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337" y="3664539"/>
            <a:ext cx="2467807" cy="26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684C7E-80AF-8F49-9B38-83C75DDD2438}"/>
              </a:ext>
            </a:extLst>
          </p:cNvPr>
          <p:cNvSpPr/>
          <p:nvPr/>
        </p:nvSpPr>
        <p:spPr>
          <a:xfrm>
            <a:off x="5730956" y="1739697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4" y="4326506"/>
            <a:ext cx="5055432" cy="1106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 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class=child 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3754507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pic>
        <p:nvPicPr>
          <p:cNvPr id="20" name="Picture 2" descr="https://i.gyazo.com/74f77b8ac8ea5a67c14dbab5a81f5f0b.png">
            <a:extLst>
              <a:ext uri="{FF2B5EF4-FFF2-40B4-BE49-F238E27FC236}">
                <a16:creationId xmlns:a16="http://schemas.microsoft.com/office/drawing/2014/main" id="{8EB35F47-7CD4-3942-8D22-F338ABFA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337" y="3664539"/>
            <a:ext cx="2467807" cy="26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7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7"/>
            <a:ext cx="10605620" cy="13122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parent1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parent2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647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assign the same properties to multiple classes &amp; IDs.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3228945"/>
            <a:ext cx="801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‘</a:t>
            </a:r>
            <a:r>
              <a:rPr lang="en-US" sz="2000" i="1" dirty="0"/>
              <a:t>parent &gt; child</a:t>
            </a:r>
            <a:r>
              <a:rPr lang="en-US" sz="2000" dirty="0"/>
              <a:t>’ allows us to reference a class or ID by the immediate parent.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B4476-A771-7A42-88D2-7748E7474D8D}"/>
              </a:ext>
            </a:extLst>
          </p:cNvPr>
          <p:cNvSpPr/>
          <p:nvPr/>
        </p:nvSpPr>
        <p:spPr>
          <a:xfrm>
            <a:off x="675524" y="3769509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parent1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15A99-4359-3843-8CDA-9F906D8AF9A6}"/>
              </a:ext>
            </a:extLst>
          </p:cNvPr>
          <p:cNvSpPr/>
          <p:nvPr/>
        </p:nvSpPr>
        <p:spPr>
          <a:xfrm>
            <a:off x="5730956" y="3769510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parent2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green;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4870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338740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parent1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parent2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4" y="4326506"/>
            <a:ext cx="5055432" cy="18664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class=child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class=parent2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class=child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3754507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7B36C-C3A4-8D4D-8975-89227792B1A6}"/>
              </a:ext>
            </a:extLst>
          </p:cNvPr>
          <p:cNvSpPr/>
          <p:nvPr/>
        </p:nvSpPr>
        <p:spPr>
          <a:xfrm>
            <a:off x="4062926" y="1739695"/>
            <a:ext cx="338740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parent1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F0C250-A40C-1643-BA6C-BA814770A97C}"/>
              </a:ext>
            </a:extLst>
          </p:cNvPr>
          <p:cNvSpPr/>
          <p:nvPr/>
        </p:nvSpPr>
        <p:spPr>
          <a:xfrm>
            <a:off x="7450328" y="1739695"/>
            <a:ext cx="338740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parent2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green;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pic>
        <p:nvPicPr>
          <p:cNvPr id="21" name="Picture 2" descr="https://i.gyazo.com/46002103035778b2058e1388e2465324.png">
            <a:extLst>
              <a:ext uri="{FF2B5EF4-FFF2-40B4-BE49-F238E27FC236}">
                <a16:creationId xmlns:a16="http://schemas.microsoft.com/office/drawing/2014/main" id="{3E1C0DCB-F842-9D45-9B02-F711683C4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613" y="3762444"/>
            <a:ext cx="1124831" cy="264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5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&gt; .child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658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class ‘</a:t>
            </a:r>
            <a:r>
              <a:rPr lang="en-US" sz="2000" i="1" dirty="0"/>
              <a:t>child</a:t>
            </a:r>
            <a:r>
              <a:rPr lang="en-US" sz="2000" dirty="0"/>
              <a:t>’ as an </a:t>
            </a:r>
            <a:r>
              <a:rPr lang="en-US" sz="2000" b="1" dirty="0"/>
              <a:t>immediate</a:t>
            </a:r>
            <a:r>
              <a:rPr lang="en-US" sz="2000" dirty="0"/>
              <a:t> descendant 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E3551-DA9E-4245-9347-A4832722605A}"/>
              </a:ext>
            </a:extLst>
          </p:cNvPr>
          <p:cNvSpPr txBox="1"/>
          <p:nvPr/>
        </p:nvSpPr>
        <p:spPr>
          <a:xfrm>
            <a:off x="614911" y="2519483"/>
            <a:ext cx="5503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class ‘</a:t>
            </a:r>
            <a:r>
              <a:rPr lang="en-US" sz="2000" i="1" dirty="0"/>
              <a:t>child</a:t>
            </a:r>
            <a:r>
              <a:rPr lang="en-US" sz="2000" dirty="0"/>
              <a:t>’ as </a:t>
            </a:r>
            <a:r>
              <a:rPr lang="en-US" sz="2000" b="1" dirty="0"/>
              <a:t>any</a:t>
            </a:r>
            <a:r>
              <a:rPr lang="en-US" sz="2000" dirty="0"/>
              <a:t> descendant 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41E864-8DC3-3146-A8EA-3B0E1AEB6DB8}"/>
              </a:ext>
            </a:extLst>
          </p:cNvPr>
          <p:cNvSpPr/>
          <p:nvPr/>
        </p:nvSpPr>
        <p:spPr>
          <a:xfrm>
            <a:off x="675523" y="308301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.child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714B5E-C823-5048-ACDA-AECDD07C7B98}"/>
              </a:ext>
            </a:extLst>
          </p:cNvPr>
          <p:cNvSpPr/>
          <p:nvPr/>
        </p:nvSpPr>
        <p:spPr>
          <a:xfrm>
            <a:off x="699976" y="4376763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&gt; *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468CD-E946-CF45-B2A3-25F216A713CE}"/>
              </a:ext>
            </a:extLst>
          </p:cNvPr>
          <p:cNvSpPr txBox="1"/>
          <p:nvPr/>
        </p:nvSpPr>
        <p:spPr>
          <a:xfrm>
            <a:off x="639364" y="3876941"/>
            <a:ext cx="52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</a:t>
            </a:r>
            <a:r>
              <a:rPr lang="en-US" sz="2000" b="1" dirty="0"/>
              <a:t>any</a:t>
            </a:r>
            <a:r>
              <a:rPr lang="en-US" sz="2000" dirty="0"/>
              <a:t> </a:t>
            </a:r>
            <a:r>
              <a:rPr lang="en-US" sz="2000" b="1" dirty="0"/>
              <a:t>immediate </a:t>
            </a:r>
            <a:r>
              <a:rPr lang="en-US" sz="2000" dirty="0"/>
              <a:t>descendant 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A9EBD-4AB6-EA46-8956-4CE889FC5CE6}"/>
              </a:ext>
            </a:extLst>
          </p:cNvPr>
          <p:cNvSpPr txBox="1"/>
          <p:nvPr/>
        </p:nvSpPr>
        <p:spPr>
          <a:xfrm>
            <a:off x="639364" y="5123181"/>
            <a:ext cx="3999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</a:t>
            </a:r>
            <a:r>
              <a:rPr lang="en-US" sz="2000" b="1" dirty="0"/>
              <a:t>any</a:t>
            </a:r>
            <a:r>
              <a:rPr lang="en-US" sz="2000" dirty="0"/>
              <a:t> descendant 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FC119-DA19-E64E-A796-E650E418E4AA}"/>
              </a:ext>
            </a:extLst>
          </p:cNvPr>
          <p:cNvSpPr/>
          <p:nvPr/>
        </p:nvSpPr>
        <p:spPr>
          <a:xfrm>
            <a:off x="699976" y="5686716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*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5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5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+ .child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7057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class ‘</a:t>
            </a:r>
            <a:r>
              <a:rPr lang="en-US" sz="2000" i="1" dirty="0"/>
              <a:t>child</a:t>
            </a:r>
            <a:r>
              <a:rPr lang="en-US" sz="2000" dirty="0"/>
              <a:t>’ </a:t>
            </a:r>
            <a:r>
              <a:rPr lang="en-US" sz="2000" b="1" dirty="0"/>
              <a:t>immediately after </a:t>
            </a:r>
            <a:r>
              <a:rPr lang="en-US" sz="2000" dirty="0"/>
              <a:t>(not inside) class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E3551-DA9E-4245-9347-A4832722605A}"/>
              </a:ext>
            </a:extLst>
          </p:cNvPr>
          <p:cNvSpPr txBox="1"/>
          <p:nvPr/>
        </p:nvSpPr>
        <p:spPr>
          <a:xfrm>
            <a:off x="614911" y="2519483"/>
            <a:ext cx="7244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class ‘</a:t>
            </a:r>
            <a:r>
              <a:rPr lang="en-US" sz="2000" i="1" dirty="0"/>
              <a:t>child</a:t>
            </a:r>
            <a:r>
              <a:rPr lang="en-US" sz="2000" dirty="0"/>
              <a:t>’ </a:t>
            </a:r>
            <a:r>
              <a:rPr lang="en-US" sz="2000" b="1" dirty="0"/>
              <a:t>immediately before </a:t>
            </a:r>
            <a:r>
              <a:rPr lang="en-US" sz="2000" dirty="0"/>
              <a:t>(not inside) class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41E864-8DC3-3146-A8EA-3B0E1AEB6DB8}"/>
              </a:ext>
            </a:extLst>
          </p:cNvPr>
          <p:cNvSpPr/>
          <p:nvPr/>
        </p:nvSpPr>
        <p:spPr>
          <a:xfrm>
            <a:off x="675523" y="308301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~ .child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714B5E-C823-5048-ACDA-AECDD07C7B98}"/>
              </a:ext>
            </a:extLst>
          </p:cNvPr>
          <p:cNvSpPr/>
          <p:nvPr/>
        </p:nvSpPr>
        <p:spPr>
          <a:xfrm>
            <a:off x="699976" y="4376763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</a:t>
            </a:r>
            <a:r>
              <a:rPr lang="en-US" dirty="0" err="1">
                <a:solidFill>
                  <a:schemeClr val="accent1"/>
                </a:solidFill>
              </a:rPr>
              <a:t>parent:first-child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468CD-E946-CF45-B2A3-25F216A713CE}"/>
              </a:ext>
            </a:extLst>
          </p:cNvPr>
          <p:cNvSpPr txBox="1"/>
          <p:nvPr/>
        </p:nvSpPr>
        <p:spPr>
          <a:xfrm>
            <a:off x="639364" y="3876941"/>
            <a:ext cx="3333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</a:t>
            </a:r>
            <a:r>
              <a:rPr lang="en-US" sz="2000" b="1" dirty="0"/>
              <a:t>first child </a:t>
            </a:r>
            <a:r>
              <a:rPr lang="en-US" sz="2000" dirty="0"/>
              <a:t>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A9EBD-4AB6-EA46-8956-4CE889FC5CE6}"/>
              </a:ext>
            </a:extLst>
          </p:cNvPr>
          <p:cNvSpPr txBox="1"/>
          <p:nvPr/>
        </p:nvSpPr>
        <p:spPr>
          <a:xfrm>
            <a:off x="639364" y="5123181"/>
            <a:ext cx="3290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</a:t>
            </a:r>
            <a:r>
              <a:rPr lang="en-US" sz="2000" b="1" dirty="0"/>
              <a:t>last child </a:t>
            </a:r>
            <a:r>
              <a:rPr lang="en-US" sz="2000" dirty="0"/>
              <a:t>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FC119-DA19-E64E-A796-E650E418E4AA}"/>
              </a:ext>
            </a:extLst>
          </p:cNvPr>
          <p:cNvSpPr/>
          <p:nvPr/>
        </p:nvSpPr>
        <p:spPr>
          <a:xfrm>
            <a:off x="699976" y="5686716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</a:t>
            </a:r>
            <a:r>
              <a:rPr lang="en-US" dirty="0" err="1">
                <a:solidFill>
                  <a:schemeClr val="accent1"/>
                </a:solidFill>
              </a:rPr>
              <a:t>parent:last-child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6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4"/>
            <a:ext cx="10792047" cy="38116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class=great-grandparent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class=grandparent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rgbClr val="00B050"/>
                </a:solidFill>
              </a:rPr>
              <a:t>class=me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class=child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class=sibling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class=niece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/>
              <a:t> 					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class=nephew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5490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many different ways are there to select ‘</a:t>
            </a:r>
            <a:r>
              <a:rPr lang="en-US" sz="2000" b="1" dirty="0"/>
              <a:t>me</a:t>
            </a:r>
            <a:r>
              <a:rPr lang="en-US" sz="2000" dirty="0"/>
              <a:t>’ ?</a:t>
            </a:r>
          </a:p>
        </p:txBody>
      </p:sp>
    </p:spTree>
    <p:extLst>
      <p:ext uri="{BB962C8B-B14F-4D97-AF65-F5344CB8AC3E}">
        <p14:creationId xmlns:p14="http://schemas.microsoft.com/office/powerpoint/2010/main" val="317643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707</Words>
  <Application>Microsoft Macintosh PowerPoint</Application>
  <PresentationFormat>Widescreen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Interactive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61</cp:revision>
  <dcterms:created xsi:type="dcterms:W3CDTF">2018-12-16T14:37:10Z</dcterms:created>
  <dcterms:modified xsi:type="dcterms:W3CDTF">2019-01-12T18:53:04Z</dcterms:modified>
</cp:coreProperties>
</file>