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316" r:id="rId5"/>
    <p:sldId id="304" r:id="rId6"/>
    <p:sldId id="305" r:id="rId7"/>
    <p:sldId id="306" r:id="rId8"/>
    <p:sldId id="307" r:id="rId9"/>
    <p:sldId id="271" r:id="rId10"/>
    <p:sldId id="288" r:id="rId11"/>
    <p:sldId id="289" r:id="rId12"/>
    <p:sldId id="290" r:id="rId13"/>
    <p:sldId id="308" r:id="rId14"/>
    <p:sldId id="309" r:id="rId15"/>
    <p:sldId id="310" r:id="rId16"/>
    <p:sldId id="293" r:id="rId17"/>
    <p:sldId id="294" r:id="rId18"/>
    <p:sldId id="311" r:id="rId19"/>
    <p:sldId id="312" r:id="rId20"/>
    <p:sldId id="313" r:id="rId21"/>
    <p:sldId id="314" r:id="rId22"/>
    <p:sldId id="317" r:id="rId23"/>
    <p:sldId id="318" r:id="rId24"/>
    <p:sldId id="321" r:id="rId25"/>
    <p:sldId id="320" r:id="rId26"/>
    <p:sldId id="322" r:id="rId27"/>
    <p:sldId id="30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dadfar" initials="o" lastIdx="1" clrIdx="0">
    <p:extLst>
      <p:ext uri="{19B8F6BF-5375-455C-9EA6-DF929625EA0E}">
        <p15:presenceInfo xmlns:p15="http://schemas.microsoft.com/office/powerpoint/2012/main" userId="odadf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3B3"/>
    <a:srgbClr val="D8A4A4"/>
    <a:srgbClr val="E0B6B6"/>
    <a:srgbClr val="CA8484"/>
    <a:srgbClr val="B5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EC70-3347-4B5E-9091-FCA87E6E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A8270-D4C8-4C3D-A3DD-8FF2E809C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28E52-D515-44B6-A2AE-5944CA78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2383B-442B-4AE3-8D69-1273DB32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CC764-BC37-43DB-B154-1947080E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F223-EE5F-4283-9F1B-677E54BC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38207-DFBF-43B9-ACA4-E1FEB0F17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50419-97BC-48A8-AEC5-42B6FC11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DEDA-4815-446A-B215-0C8C7B46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1F94-3428-4282-BA67-801854DB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833BC-4B86-4BDB-9C42-8A7130EF8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93ABA-9251-4F08-B111-9B7763D39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8DDA-AB51-4213-814C-7D297CF7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0CEAD-2FCA-447F-A7F3-802DA5BD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19EDD-060A-44FA-9246-F550C92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3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A477-7627-42FC-B05F-DC76203D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FA4C-A951-4715-B035-1B0A05AD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33978-526A-4690-8358-AE6C76C4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7FFA-4CC9-40BA-86CB-5BAD7D4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AC71-539F-4B0E-B5B9-1BFE27D9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8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29F5-0AD6-457E-966E-5917357D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48EE3-B34E-47A6-8488-76B6662A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E4799-BF29-41A0-B712-88EC0980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8576-F4DD-4D9F-AD20-A72AFC5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DD41-7353-4466-8477-E993FB88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1EAC-5CFD-4C28-89F6-AC8595CA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6B49-BC5C-432E-9104-DB1C31159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EC610-0FE8-443C-80B7-3D5BF4945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5778-0300-4450-A0CC-510971C0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D0586-4368-4ABE-8AF5-D832468B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85010-E29C-4944-96A1-CCCDBA2A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2FDE-D6DC-404E-9649-280B77E2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FD5A4-9FC0-46D5-992D-27D928A64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5B702-D841-4C48-941E-3A7740915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9421F-4109-443F-B123-F0600576E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5331A-63D7-47D3-9ABA-333F4C812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AD45E-88B0-42BD-9B8A-758DBF0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B8D6E-E318-4E1C-B7F2-58F7D113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74B66-8744-4F0E-AD24-188C1177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4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23BB-F3AF-4967-A700-77D2BE16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3B13A-0147-4295-9D85-C844FC41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C8D0F-758C-415F-B3F6-C2B786FA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F88D7-3106-4F31-B74F-B8F9C4CE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8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E6DEA-7CB1-47D4-AC0C-CA08B138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B581E-1619-4C87-8913-A4D111E4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36E53-6997-489A-9F88-917E7EB2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F530-66C7-4336-949B-1ADCF991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D1CA-49C1-4292-B3AC-AC4D8545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CED2D-74D5-4FD7-8AA7-DF787978D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880D3-9489-4596-90E2-C436C174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21D6-4883-4035-9470-E4A17F7C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20DD-1475-4218-9EC8-A8C6FC4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D243-2835-4FC7-B624-BA1E86D3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D2CC8-1BB2-46E9-968C-AFB3760C3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4E351-238D-4190-B9EB-AF35AF3E7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32971-3E11-4891-BD1F-370A6A0C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A43D5-DE3A-4D2F-9351-61B071F6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B5C52-B264-4DF3-B943-9DECE206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6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3421C-2AC9-4C32-BCF9-FDA27313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1C921-B95C-423B-95F4-01E08E59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646A-38BE-42E8-ADFF-9772BD9DA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57CC-207A-4D73-9A20-C856A5068D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A4F4-64CC-4CC7-82A1-AE409EE2D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F932-850B-4B5E-8076-49B38C13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0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58D3-5B89-44CD-BFB9-2743BAB90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CSS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</p:spTree>
    <p:extLst>
      <p:ext uri="{BB962C8B-B14F-4D97-AF65-F5344CB8AC3E}">
        <p14:creationId xmlns:p14="http://schemas.microsoft.com/office/powerpoint/2010/main" val="18158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E5823A-8BA3-DA4D-9C94-694DD2A11E1A}"/>
              </a:ext>
            </a:extLst>
          </p:cNvPr>
          <p:cNvSpPr txBox="1"/>
          <p:nvPr/>
        </p:nvSpPr>
        <p:spPr>
          <a:xfrm>
            <a:off x="340241" y="2305358"/>
            <a:ext cx="9976267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Introduction to the CSS Workflow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Margins vs Padding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The Position Parameter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Creating a Navigation Bar</a:t>
            </a:r>
          </a:p>
        </p:txBody>
      </p:sp>
    </p:spTree>
    <p:extLst>
      <p:ext uri="{BB962C8B-B14F-4D97-AF65-F5344CB8AC3E}">
        <p14:creationId xmlns:p14="http://schemas.microsoft.com/office/powerpoint/2010/main" val="296307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pic>
        <p:nvPicPr>
          <p:cNvPr id="1028" name="Picture 4" descr="Image result for margins vs padding">
            <a:extLst>
              <a:ext uri="{FF2B5EF4-FFF2-40B4-BE49-F238E27FC236}">
                <a16:creationId xmlns:a16="http://schemas.microsoft.com/office/drawing/2014/main" id="{16D39C5B-37F9-45CD-8F2F-0B60AA1E0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767798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611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C01938F-A191-5841-BE6B-1FBDD5A24D56}"/>
              </a:ext>
            </a:extLst>
          </p:cNvPr>
          <p:cNvSpPr/>
          <p:nvPr/>
        </p:nvSpPr>
        <p:spPr>
          <a:xfrm>
            <a:off x="251496" y="1764373"/>
            <a:ext cx="6547890" cy="40750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space-</a:t>
            </a:r>
            <a:r>
              <a:rPr lang="en-US" dirty="0" err="1">
                <a:solidFill>
                  <a:schemeClr val="accent2"/>
                </a:solidFill>
              </a:rPr>
              <a:t>hogger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            	</a:t>
            </a:r>
            <a:r>
              <a:rPr lang="en-US" dirty="0">
                <a:solidFill>
                  <a:schemeClr val="accent1"/>
                </a:solidFill>
              </a:rPr>
              <a:t>background-color: blue;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color: white;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</a:t>
            </a:r>
            <a:r>
              <a:rPr lang="en-US" dirty="0">
                <a:solidFill>
                  <a:schemeClr val="accent1"/>
                </a:solidFill>
                <a:highlight>
                  <a:srgbClr val="00FFFF"/>
                </a:highlight>
              </a:rPr>
              <a:t>text-align: center;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</a:t>
            </a:r>
            <a:r>
              <a:rPr lang="en-US" dirty="0">
                <a:solidFill>
                  <a:schemeClr val="accent1"/>
                </a:solidFill>
                <a:highlight>
                  <a:srgbClr val="00FFFF"/>
                </a:highlight>
              </a:rPr>
              <a:t>line-height: 200px;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width: 200px;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height: 200px; 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	&lt;/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class=space-</a:t>
            </a:r>
            <a:r>
              <a:rPr lang="en-US" dirty="0" err="1">
                <a:solidFill>
                  <a:schemeClr val="accent2"/>
                </a:solidFill>
              </a:rPr>
              <a:t>hogger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All this space to myself!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pic>
        <p:nvPicPr>
          <p:cNvPr id="2050" name="Picture 2" descr="https://i.gyazo.com/e805b2cf402cb8adef2fc22311eee87f.png">
            <a:extLst>
              <a:ext uri="{FF2B5EF4-FFF2-40B4-BE49-F238E27FC236}">
                <a16:creationId xmlns:a16="http://schemas.microsoft.com/office/drawing/2014/main" id="{8F66F9F4-090D-41CB-B0AE-4DBD26334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239" y="1766588"/>
            <a:ext cx="5103307" cy="407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FC3493-959A-9347-8759-90692ED791B6}"/>
              </a:ext>
            </a:extLst>
          </p:cNvPr>
          <p:cNvSpPr txBox="1"/>
          <p:nvPr/>
        </p:nvSpPr>
        <p:spPr>
          <a:xfrm>
            <a:off x="251495" y="1272483"/>
            <a:ext cx="7263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Text-align horizontally centers, and line-height vertically centers text.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E7889-1550-E249-9780-56B8A7FC78D8}"/>
              </a:ext>
            </a:extLst>
          </p:cNvPr>
          <p:cNvSpPr txBox="1"/>
          <p:nvPr/>
        </p:nvSpPr>
        <p:spPr>
          <a:xfrm>
            <a:off x="3198295" y="10633"/>
            <a:ext cx="5579092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Centering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0A33EA-AB57-964F-B601-64766A5DCCF1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579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C3493-959A-9347-8759-90692ED791B6}"/>
              </a:ext>
            </a:extLst>
          </p:cNvPr>
          <p:cNvSpPr txBox="1"/>
          <p:nvPr/>
        </p:nvSpPr>
        <p:spPr>
          <a:xfrm>
            <a:off x="545950" y="1272483"/>
            <a:ext cx="10149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Padding expands the active area of the region and copies its properties to the expanded regions.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E7889-1550-E249-9780-56B8A7FC78D8}"/>
              </a:ext>
            </a:extLst>
          </p:cNvPr>
          <p:cNvSpPr txBox="1"/>
          <p:nvPr/>
        </p:nvSpPr>
        <p:spPr>
          <a:xfrm>
            <a:off x="3198295" y="10633"/>
            <a:ext cx="5579092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Padding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0A33EA-AB57-964F-B601-64766A5DCCF1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2" descr="https://i.gyazo.com/5b956f014a1a13ab67f47c4d5366b932.png">
            <a:extLst>
              <a:ext uri="{FF2B5EF4-FFF2-40B4-BE49-F238E27FC236}">
                <a16:creationId xmlns:a16="http://schemas.microsoft.com/office/drawing/2014/main" id="{E8A8A21B-CB78-1645-8D5B-95D23B7BD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150" y="1764373"/>
            <a:ext cx="4201905" cy="407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8437563-A61B-CB42-B09D-3A67FE832B4A}"/>
              </a:ext>
            </a:extLst>
          </p:cNvPr>
          <p:cNvSpPr/>
          <p:nvPr/>
        </p:nvSpPr>
        <p:spPr>
          <a:xfrm>
            <a:off x="545950" y="1764373"/>
            <a:ext cx="6792696" cy="40750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space-</a:t>
            </a:r>
            <a:r>
              <a:rPr lang="en-US" dirty="0" err="1">
                <a:solidFill>
                  <a:schemeClr val="accent2"/>
                </a:solidFill>
              </a:rPr>
              <a:t>hogger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            	</a:t>
            </a:r>
            <a:r>
              <a:rPr lang="en-US" dirty="0">
                <a:solidFill>
                  <a:schemeClr val="accent1"/>
                </a:solidFill>
              </a:rPr>
              <a:t>background-color: blue;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color: white;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text-align: center;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line-height: 200px;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width: 200px;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height: 200px;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  <a:highlight>
                  <a:srgbClr val="00FFFF"/>
                </a:highlight>
              </a:rPr>
              <a:t>padding: 100px;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	&lt;/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class=space-</a:t>
            </a:r>
            <a:r>
              <a:rPr lang="en-US" dirty="0" err="1">
                <a:solidFill>
                  <a:schemeClr val="accent2"/>
                </a:solidFill>
              </a:rPr>
              <a:t>hogger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All this space to myself!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A88A5D-A365-2749-8F2D-13FB9614B011}"/>
              </a:ext>
            </a:extLst>
          </p:cNvPr>
          <p:cNvSpPr/>
          <p:nvPr/>
        </p:nvSpPr>
        <p:spPr>
          <a:xfrm>
            <a:off x="8201344" y="2443189"/>
            <a:ext cx="2156791" cy="2156791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7DA9E-4871-3144-AF0E-1CC6C8409C67}"/>
              </a:ext>
            </a:extLst>
          </p:cNvPr>
          <p:cNvCxnSpPr>
            <a:cxnSpLocks/>
          </p:cNvCxnSpPr>
          <p:nvPr/>
        </p:nvCxnSpPr>
        <p:spPr>
          <a:xfrm>
            <a:off x="9642288" y="4599980"/>
            <a:ext cx="0" cy="638759"/>
          </a:xfrm>
          <a:prstGeom prst="line">
            <a:avLst/>
          </a:prstGeom>
          <a:ln>
            <a:solidFill>
              <a:schemeClr val="bg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980DBC-25F7-AC44-94DC-C69F705C55E1}"/>
              </a:ext>
            </a:extLst>
          </p:cNvPr>
          <p:cNvSpPr txBox="1"/>
          <p:nvPr/>
        </p:nvSpPr>
        <p:spPr>
          <a:xfrm>
            <a:off x="9711320" y="4761888"/>
            <a:ext cx="752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100px</a:t>
            </a:r>
          </a:p>
        </p:txBody>
      </p:sp>
    </p:spTree>
    <p:extLst>
      <p:ext uri="{BB962C8B-B14F-4D97-AF65-F5344CB8AC3E}">
        <p14:creationId xmlns:p14="http://schemas.microsoft.com/office/powerpoint/2010/main" val="362145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C3493-959A-9347-8759-90692ED791B6}"/>
              </a:ext>
            </a:extLst>
          </p:cNvPr>
          <p:cNvSpPr txBox="1"/>
          <p:nvPr/>
        </p:nvSpPr>
        <p:spPr>
          <a:xfrm>
            <a:off x="545950" y="1272483"/>
            <a:ext cx="9004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Margin expands the region without copying the properties to the expanded regions.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E7889-1550-E249-9780-56B8A7FC78D8}"/>
              </a:ext>
            </a:extLst>
          </p:cNvPr>
          <p:cNvSpPr txBox="1"/>
          <p:nvPr/>
        </p:nvSpPr>
        <p:spPr>
          <a:xfrm>
            <a:off x="3198295" y="10633"/>
            <a:ext cx="5579092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Margin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0A33EA-AB57-964F-B601-64766A5DCCF1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8437563-A61B-CB42-B09D-3A67FE832B4A}"/>
              </a:ext>
            </a:extLst>
          </p:cNvPr>
          <p:cNvSpPr/>
          <p:nvPr/>
        </p:nvSpPr>
        <p:spPr>
          <a:xfrm>
            <a:off x="545950" y="1764373"/>
            <a:ext cx="6792696" cy="40750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space-</a:t>
            </a:r>
            <a:r>
              <a:rPr lang="en-US" dirty="0" err="1">
                <a:solidFill>
                  <a:schemeClr val="accent2"/>
                </a:solidFill>
              </a:rPr>
              <a:t>hogger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            	</a:t>
            </a:r>
            <a:r>
              <a:rPr lang="en-US" dirty="0">
                <a:solidFill>
                  <a:schemeClr val="accent1"/>
                </a:solidFill>
              </a:rPr>
              <a:t>background-color: blue;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color: white;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text-align: center;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line-height: 200px;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width: 200px;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height: 200px;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  <a:highlight>
                  <a:srgbClr val="00FFFF"/>
                </a:highlight>
              </a:rPr>
              <a:t>margin: 100px;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	&lt;/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class=space-</a:t>
            </a:r>
            <a:r>
              <a:rPr lang="en-US" dirty="0" err="1">
                <a:solidFill>
                  <a:schemeClr val="accent2"/>
                </a:solidFill>
              </a:rPr>
              <a:t>hogger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All this space to myself!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16" name="Picture 2" descr="https://i.gyazo.com/2738ee23a6b2ba2e6f2478ee414d8202.png">
            <a:extLst>
              <a:ext uri="{FF2B5EF4-FFF2-40B4-BE49-F238E27FC236}">
                <a16:creationId xmlns:a16="http://schemas.microsoft.com/office/drawing/2014/main" id="{7B04B8BF-A786-CC44-9EFE-A844B308A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656" y="1764373"/>
            <a:ext cx="4126394" cy="40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BCACDB-D19D-ED4D-812A-020315AB7152}"/>
              </a:ext>
            </a:extLst>
          </p:cNvPr>
          <p:cNvCxnSpPr>
            <a:cxnSpLocks/>
          </p:cNvCxnSpPr>
          <p:nvPr/>
        </p:nvCxnSpPr>
        <p:spPr>
          <a:xfrm flipH="1">
            <a:off x="7592804" y="3251886"/>
            <a:ext cx="679174" cy="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6C722C-03C1-A043-B607-84C5374777BB}"/>
              </a:ext>
            </a:extLst>
          </p:cNvPr>
          <p:cNvSpPr txBox="1"/>
          <p:nvPr/>
        </p:nvSpPr>
        <p:spPr>
          <a:xfrm>
            <a:off x="7636886" y="3352800"/>
            <a:ext cx="628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100px</a:t>
            </a:r>
          </a:p>
        </p:txBody>
      </p:sp>
    </p:spTree>
    <p:extLst>
      <p:ext uri="{BB962C8B-B14F-4D97-AF65-F5344CB8AC3E}">
        <p14:creationId xmlns:p14="http://schemas.microsoft.com/office/powerpoint/2010/main" val="142545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C3493-959A-9347-8759-90692ED791B6}"/>
              </a:ext>
            </a:extLst>
          </p:cNvPr>
          <p:cNvSpPr txBox="1"/>
          <p:nvPr/>
        </p:nvSpPr>
        <p:spPr>
          <a:xfrm>
            <a:off x="545950" y="1272483"/>
            <a:ext cx="4397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does the following code generate?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E7889-1550-E249-9780-56B8A7FC78D8}"/>
              </a:ext>
            </a:extLst>
          </p:cNvPr>
          <p:cNvSpPr txBox="1"/>
          <p:nvPr/>
        </p:nvSpPr>
        <p:spPr>
          <a:xfrm>
            <a:off x="2499173" y="23365"/>
            <a:ext cx="6883551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Margins, Paddings &amp; Borders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0A33EA-AB57-964F-B601-64766A5DCCF1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8437563-A61B-CB42-B09D-3A67FE832B4A}"/>
              </a:ext>
            </a:extLst>
          </p:cNvPr>
          <p:cNvSpPr/>
          <p:nvPr/>
        </p:nvSpPr>
        <p:spPr>
          <a:xfrm>
            <a:off x="545949" y="1764373"/>
            <a:ext cx="6687189" cy="40750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space-</a:t>
            </a:r>
            <a:r>
              <a:rPr lang="en-US" dirty="0" err="1">
                <a:solidFill>
                  <a:schemeClr val="accent2"/>
                </a:solidFill>
              </a:rPr>
              <a:t>hogger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            	</a:t>
            </a:r>
            <a:r>
              <a:rPr lang="en-US" dirty="0">
                <a:solidFill>
                  <a:schemeClr val="accent1"/>
                </a:solidFill>
              </a:rPr>
              <a:t>background-color: blue;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color: white;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text-align: center;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line-height: 200px;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width: 200px;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height: 200px;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  <a:highlight>
                  <a:srgbClr val="00FFFF"/>
                </a:highlight>
              </a:rPr>
              <a:t>padding: 100px;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  <a:highlight>
                  <a:srgbClr val="00FFFF"/>
                </a:highlight>
              </a:rPr>
              <a:t>margin: 100px;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  <a:highlight>
                  <a:srgbClr val="00FFFF"/>
                </a:highlight>
              </a:rPr>
              <a:t>border: 5px solid black;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	&lt;/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class=space-</a:t>
            </a:r>
            <a:r>
              <a:rPr lang="en-US" dirty="0" err="1">
                <a:solidFill>
                  <a:schemeClr val="accent2"/>
                </a:solidFill>
              </a:rPr>
              <a:t>hogger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All this space to myself!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16" name="Picture 4" descr="Image result for margins vs padding">
            <a:extLst>
              <a:ext uri="{FF2B5EF4-FFF2-40B4-BE49-F238E27FC236}">
                <a16:creationId xmlns:a16="http://schemas.microsoft.com/office/drawing/2014/main" id="{5D6503B0-6779-0144-85D4-B5A74822C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902" y="2672862"/>
            <a:ext cx="4222147" cy="316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886A653-10FA-364E-B1C6-8714C3389CE7}"/>
              </a:ext>
            </a:extLst>
          </p:cNvPr>
          <p:cNvSpPr txBox="1"/>
          <p:nvPr/>
        </p:nvSpPr>
        <p:spPr>
          <a:xfrm>
            <a:off x="7423902" y="2270538"/>
            <a:ext cx="692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Hint:</a:t>
            </a:r>
          </a:p>
        </p:txBody>
      </p:sp>
    </p:spTree>
    <p:extLst>
      <p:ext uri="{BB962C8B-B14F-4D97-AF65-F5344CB8AC3E}">
        <p14:creationId xmlns:p14="http://schemas.microsoft.com/office/powerpoint/2010/main" val="426919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E62FC-7D51-6C40-B2AE-7DDDD8CCE46F}"/>
              </a:ext>
            </a:extLst>
          </p:cNvPr>
          <p:cNvSpPr txBox="1"/>
          <p:nvPr/>
        </p:nvSpPr>
        <p:spPr>
          <a:xfrm>
            <a:off x="340241" y="2305358"/>
            <a:ext cx="9976267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Introduction to the CSS Workflow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Margins vs Padding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The Position Parameter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Creating a Navigation Bar</a:t>
            </a:r>
          </a:p>
        </p:txBody>
      </p:sp>
    </p:spTree>
    <p:extLst>
      <p:ext uri="{BB962C8B-B14F-4D97-AF65-F5344CB8AC3E}">
        <p14:creationId xmlns:p14="http://schemas.microsoft.com/office/powerpoint/2010/main" val="2591134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FA19E-F278-40DB-A84D-24FEAA0626E9}"/>
              </a:ext>
            </a:extLst>
          </p:cNvPr>
          <p:cNvSpPr txBox="1"/>
          <p:nvPr/>
        </p:nvSpPr>
        <p:spPr>
          <a:xfrm>
            <a:off x="5487660" y="427382"/>
            <a:ext cx="1216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Static</a:t>
            </a:r>
          </a:p>
        </p:txBody>
      </p:sp>
      <p:pic>
        <p:nvPicPr>
          <p:cNvPr id="1026" name="Picture 2" descr="https://i.gyazo.com/69fd8bd98372639082f07cd501deaf6d.png">
            <a:extLst>
              <a:ext uri="{FF2B5EF4-FFF2-40B4-BE49-F238E27FC236}">
                <a16:creationId xmlns:a16="http://schemas.microsoft.com/office/drawing/2014/main" id="{E5F965FE-ACF2-40BB-9D50-0A10B5CF0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515" y="1920311"/>
            <a:ext cx="6297233" cy="405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4EC5305-5327-5942-B065-6B377377E59F}"/>
              </a:ext>
            </a:extLst>
          </p:cNvPr>
          <p:cNvSpPr/>
          <p:nvPr/>
        </p:nvSpPr>
        <p:spPr>
          <a:xfrm>
            <a:off x="432525" y="1899326"/>
            <a:ext cx="4971813" cy="40552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background-color: orange;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position: static;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blue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background-color: blue;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position: static;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99B1C5-0C23-2A43-91DE-9C33D3A59617}"/>
              </a:ext>
            </a:extLst>
          </p:cNvPr>
          <p:cNvSpPr txBox="1"/>
          <p:nvPr/>
        </p:nvSpPr>
        <p:spPr>
          <a:xfrm>
            <a:off x="432525" y="1386045"/>
            <a:ext cx="6655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Default behavior that places blocks at the next available point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DB28A2-ACAB-3C40-BEAE-5743519C78CE}"/>
              </a:ext>
            </a:extLst>
          </p:cNvPr>
          <p:cNvSpPr/>
          <p:nvPr/>
        </p:nvSpPr>
        <p:spPr>
          <a:xfrm>
            <a:off x="7596554" y="2063261"/>
            <a:ext cx="1828800" cy="1828800"/>
          </a:xfrm>
          <a:prstGeom prst="rect">
            <a:avLst/>
          </a:prstGeom>
          <a:noFill/>
          <a:ln w="285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9B0FC4-FC10-AB4B-8FE7-172833ADB937}"/>
              </a:ext>
            </a:extLst>
          </p:cNvPr>
          <p:cNvSpPr txBox="1"/>
          <p:nvPr/>
        </p:nvSpPr>
        <p:spPr>
          <a:xfrm>
            <a:off x="8844578" y="4656905"/>
            <a:ext cx="267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is this not the next available point?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B7D9EB-FF18-2D46-9439-900CA502A9F2}"/>
              </a:ext>
            </a:extLst>
          </p:cNvPr>
          <p:cNvCxnSpPr/>
          <p:nvPr/>
        </p:nvCxnSpPr>
        <p:spPr>
          <a:xfrm flipH="1" flipV="1">
            <a:off x="8862646" y="4138246"/>
            <a:ext cx="422031" cy="441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19E73F1-4FE0-F74C-BCD4-7A87AB1A812A}"/>
              </a:ext>
            </a:extLst>
          </p:cNvPr>
          <p:cNvSpPr txBox="1"/>
          <p:nvPr/>
        </p:nvSpPr>
        <p:spPr>
          <a:xfrm>
            <a:off x="8825135" y="5279370"/>
            <a:ext cx="3118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</a:t>
            </a:r>
            <a:r>
              <a:rPr lang="en-US" dirty="0" err="1"/>
              <a:t>divs</a:t>
            </a:r>
            <a:r>
              <a:rPr lang="en-US" dirty="0"/>
              <a:t> have implied margin-left/right: 100%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F0A910-C6E0-8A41-8AA5-61FF4F72B4AA}"/>
              </a:ext>
            </a:extLst>
          </p:cNvPr>
          <p:cNvCxnSpPr>
            <a:cxnSpLocks/>
          </p:cNvCxnSpPr>
          <p:nvPr/>
        </p:nvCxnSpPr>
        <p:spPr>
          <a:xfrm>
            <a:off x="5883355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10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FA19E-F278-40DB-A84D-24FEAA0626E9}"/>
              </a:ext>
            </a:extLst>
          </p:cNvPr>
          <p:cNvSpPr txBox="1"/>
          <p:nvPr/>
        </p:nvSpPr>
        <p:spPr>
          <a:xfrm>
            <a:off x="5323538" y="427382"/>
            <a:ext cx="1671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Relative</a:t>
            </a:r>
          </a:p>
        </p:txBody>
      </p:sp>
      <p:pic>
        <p:nvPicPr>
          <p:cNvPr id="1026" name="Picture 2" descr="https://i.gyazo.com/69fd8bd98372639082f07cd501deaf6d.png">
            <a:extLst>
              <a:ext uri="{FF2B5EF4-FFF2-40B4-BE49-F238E27FC236}">
                <a16:creationId xmlns:a16="http://schemas.microsoft.com/office/drawing/2014/main" id="{E5F965FE-ACF2-40BB-9D50-0A10B5CF0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515" y="1920311"/>
            <a:ext cx="6297233" cy="405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4EC5305-5327-5942-B065-6B377377E59F}"/>
              </a:ext>
            </a:extLst>
          </p:cNvPr>
          <p:cNvSpPr/>
          <p:nvPr/>
        </p:nvSpPr>
        <p:spPr>
          <a:xfrm>
            <a:off x="432525" y="1899326"/>
            <a:ext cx="4971813" cy="40552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background-color: orange;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position: relative;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blue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background-color: blue;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position: relative;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99B1C5-0C23-2A43-91DE-9C33D3A59617}"/>
              </a:ext>
            </a:extLst>
          </p:cNvPr>
          <p:cNvSpPr txBox="1"/>
          <p:nvPr/>
        </p:nvSpPr>
        <p:spPr>
          <a:xfrm>
            <a:off x="432525" y="1386045"/>
            <a:ext cx="8667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Identifies a reference point so that all transformations will be relative to that point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521519-B8B1-EA4E-A5D3-B3BCF573A1A4}"/>
              </a:ext>
            </a:extLst>
          </p:cNvPr>
          <p:cNvSpPr/>
          <p:nvPr/>
        </p:nvSpPr>
        <p:spPr>
          <a:xfrm>
            <a:off x="5657058" y="2005748"/>
            <a:ext cx="198368" cy="171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91F7E0-4F65-734C-8906-DF19BF1EA17C}"/>
              </a:ext>
            </a:extLst>
          </p:cNvPr>
          <p:cNvSpPr/>
          <p:nvPr/>
        </p:nvSpPr>
        <p:spPr>
          <a:xfrm>
            <a:off x="5657058" y="3832689"/>
            <a:ext cx="198368" cy="171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637DC3-42F4-4743-82F0-9F932B9B20A7}"/>
              </a:ext>
            </a:extLst>
          </p:cNvPr>
          <p:cNvCxnSpPr>
            <a:cxnSpLocks/>
          </p:cNvCxnSpPr>
          <p:nvPr/>
        </p:nvCxnSpPr>
        <p:spPr>
          <a:xfrm>
            <a:off x="5883355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s://i.gyazo.com/91d49fd30b7a7f7ba3f0af221cc358d3.png">
            <a:extLst>
              <a:ext uri="{FF2B5EF4-FFF2-40B4-BE49-F238E27FC236}">
                <a16:creationId xmlns:a16="http://schemas.microsoft.com/office/drawing/2014/main" id="{41AF3554-1E9B-C94B-8B80-621B1BC58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057" y="1899326"/>
            <a:ext cx="5854301" cy="405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FA19E-F278-40DB-A84D-24FEAA0626E9}"/>
              </a:ext>
            </a:extLst>
          </p:cNvPr>
          <p:cNvSpPr txBox="1"/>
          <p:nvPr/>
        </p:nvSpPr>
        <p:spPr>
          <a:xfrm>
            <a:off x="5218031" y="427382"/>
            <a:ext cx="1843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Absolute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EC5305-5327-5942-B065-6B377377E59F}"/>
              </a:ext>
            </a:extLst>
          </p:cNvPr>
          <p:cNvSpPr/>
          <p:nvPr/>
        </p:nvSpPr>
        <p:spPr>
          <a:xfrm>
            <a:off x="432525" y="1899326"/>
            <a:ext cx="4971813" cy="40552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background-color: orange;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position: absolute;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blue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background-color: blue;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position: absolute;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99B1C5-0C23-2A43-91DE-9C33D3A59617}"/>
              </a:ext>
            </a:extLst>
          </p:cNvPr>
          <p:cNvSpPr txBox="1"/>
          <p:nvPr/>
        </p:nvSpPr>
        <p:spPr>
          <a:xfrm>
            <a:off x="432525" y="1386045"/>
            <a:ext cx="4186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Shares same reference point as parent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521519-B8B1-EA4E-A5D3-B3BCF573A1A4}"/>
              </a:ext>
            </a:extLst>
          </p:cNvPr>
          <p:cNvSpPr/>
          <p:nvPr/>
        </p:nvSpPr>
        <p:spPr>
          <a:xfrm>
            <a:off x="5715673" y="1958856"/>
            <a:ext cx="198368" cy="171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5FA834-1071-0B48-8F42-BDC22FD0ABD3}"/>
              </a:ext>
            </a:extLst>
          </p:cNvPr>
          <p:cNvSpPr txBox="1"/>
          <p:nvPr/>
        </p:nvSpPr>
        <p:spPr>
          <a:xfrm>
            <a:off x="5692227" y="3600106"/>
            <a:ext cx="2050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(blue overlaps orange)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89AD5D-2FD1-6E4C-BDD8-3A0590F05895}"/>
              </a:ext>
            </a:extLst>
          </p:cNvPr>
          <p:cNvCxnSpPr>
            <a:cxnSpLocks/>
          </p:cNvCxnSpPr>
          <p:nvPr/>
        </p:nvCxnSpPr>
        <p:spPr>
          <a:xfrm>
            <a:off x="5883355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59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305358"/>
            <a:ext cx="9976267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Introduction to the CSS Workflow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Margins vs Padding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The Position Parameter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Creating a Navigation Bar</a:t>
            </a:r>
          </a:p>
        </p:txBody>
      </p:sp>
    </p:spTree>
    <p:extLst>
      <p:ext uri="{BB962C8B-B14F-4D97-AF65-F5344CB8AC3E}">
        <p14:creationId xmlns:p14="http://schemas.microsoft.com/office/powerpoint/2010/main" val="1644525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s://i.gyazo.com/91d49fd30b7a7f7ba3f0af221cc358d3.png">
            <a:extLst>
              <a:ext uri="{FF2B5EF4-FFF2-40B4-BE49-F238E27FC236}">
                <a16:creationId xmlns:a16="http://schemas.microsoft.com/office/drawing/2014/main" id="{41AF3554-1E9B-C94B-8B80-621B1BC58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057" y="1899326"/>
            <a:ext cx="5854301" cy="405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FA19E-F278-40DB-A84D-24FEAA0626E9}"/>
              </a:ext>
            </a:extLst>
          </p:cNvPr>
          <p:cNvSpPr txBox="1"/>
          <p:nvPr/>
        </p:nvSpPr>
        <p:spPr>
          <a:xfrm>
            <a:off x="5487660" y="427382"/>
            <a:ext cx="1161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Fixed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EC5305-5327-5942-B065-6B377377E59F}"/>
              </a:ext>
            </a:extLst>
          </p:cNvPr>
          <p:cNvSpPr/>
          <p:nvPr/>
        </p:nvSpPr>
        <p:spPr>
          <a:xfrm>
            <a:off x="432525" y="1899326"/>
            <a:ext cx="4971813" cy="40552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background-color: orange;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position: fixed;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blue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background-color: blue;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position: fixed;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99B1C5-0C23-2A43-91DE-9C33D3A59617}"/>
              </a:ext>
            </a:extLst>
          </p:cNvPr>
          <p:cNvSpPr txBox="1"/>
          <p:nvPr/>
        </p:nvSpPr>
        <p:spPr>
          <a:xfrm>
            <a:off x="432525" y="1386045"/>
            <a:ext cx="7560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Reference point is top of HTML file. Stays on screen even after scrolling.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521519-B8B1-EA4E-A5D3-B3BCF573A1A4}"/>
              </a:ext>
            </a:extLst>
          </p:cNvPr>
          <p:cNvSpPr/>
          <p:nvPr/>
        </p:nvSpPr>
        <p:spPr>
          <a:xfrm>
            <a:off x="5715673" y="1958856"/>
            <a:ext cx="198368" cy="171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5FA834-1071-0B48-8F42-BDC22FD0ABD3}"/>
              </a:ext>
            </a:extLst>
          </p:cNvPr>
          <p:cNvSpPr txBox="1"/>
          <p:nvPr/>
        </p:nvSpPr>
        <p:spPr>
          <a:xfrm>
            <a:off x="5692227" y="3600106"/>
            <a:ext cx="2050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(blue overlaps orange)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19651C-D46B-5F41-BF9F-0A7FC1636AF7}"/>
              </a:ext>
            </a:extLst>
          </p:cNvPr>
          <p:cNvCxnSpPr>
            <a:cxnSpLocks/>
          </p:cNvCxnSpPr>
          <p:nvPr/>
        </p:nvCxnSpPr>
        <p:spPr>
          <a:xfrm>
            <a:off x="5883355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530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FA19E-F278-40DB-A84D-24FEAA0626E9}"/>
              </a:ext>
            </a:extLst>
          </p:cNvPr>
          <p:cNvSpPr txBox="1"/>
          <p:nvPr/>
        </p:nvSpPr>
        <p:spPr>
          <a:xfrm>
            <a:off x="5429045" y="427382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Sticky</a:t>
            </a:r>
          </a:p>
        </p:txBody>
      </p:sp>
      <p:pic>
        <p:nvPicPr>
          <p:cNvPr id="1026" name="Picture 2" descr="https://i.gyazo.com/69fd8bd98372639082f07cd501deaf6d.png">
            <a:extLst>
              <a:ext uri="{FF2B5EF4-FFF2-40B4-BE49-F238E27FC236}">
                <a16:creationId xmlns:a16="http://schemas.microsoft.com/office/drawing/2014/main" id="{E5F965FE-ACF2-40BB-9D50-0A10B5CF0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315" y="1920310"/>
            <a:ext cx="6739163" cy="433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4EC5305-5327-5942-B065-6B377377E59F}"/>
              </a:ext>
            </a:extLst>
          </p:cNvPr>
          <p:cNvSpPr/>
          <p:nvPr/>
        </p:nvSpPr>
        <p:spPr>
          <a:xfrm>
            <a:off x="432526" y="1899325"/>
            <a:ext cx="4502890" cy="436079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background-color: orange;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position: sticky;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top: 0px;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blue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background-color: blue;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position: sticky;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top: 100px;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99B1C5-0C23-2A43-91DE-9C33D3A59617}"/>
              </a:ext>
            </a:extLst>
          </p:cNvPr>
          <p:cNvSpPr txBox="1"/>
          <p:nvPr/>
        </p:nvSpPr>
        <p:spPr>
          <a:xfrm>
            <a:off x="432525" y="1386045"/>
            <a:ext cx="8008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Relative when onscreen, static when offscreen. Generally used for </a:t>
            </a:r>
            <a:r>
              <a:rPr lang="en-US" sz="2000" dirty="0" err="1"/>
              <a:t>Nav</a:t>
            </a:r>
            <a:r>
              <a:rPr lang="en-US" sz="2000" dirty="0"/>
              <a:t> Bars.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521519-B8B1-EA4E-A5D3-B3BCF573A1A4}"/>
              </a:ext>
            </a:extLst>
          </p:cNvPr>
          <p:cNvSpPr/>
          <p:nvPr/>
        </p:nvSpPr>
        <p:spPr>
          <a:xfrm>
            <a:off x="5199857" y="2005748"/>
            <a:ext cx="212289" cy="18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91F7E0-4F65-734C-8906-DF19BF1EA17C}"/>
              </a:ext>
            </a:extLst>
          </p:cNvPr>
          <p:cNvSpPr/>
          <p:nvPr/>
        </p:nvSpPr>
        <p:spPr>
          <a:xfrm>
            <a:off x="5199857" y="3832689"/>
            <a:ext cx="212289" cy="18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4B9733-5DD4-B743-A70C-16CE44C64FE5}"/>
              </a:ext>
            </a:extLst>
          </p:cNvPr>
          <p:cNvCxnSpPr>
            <a:cxnSpLocks/>
          </p:cNvCxnSpPr>
          <p:nvPr/>
        </p:nvCxnSpPr>
        <p:spPr>
          <a:xfrm>
            <a:off x="5883355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078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E62FC-7D51-6C40-B2AE-7DDDD8CCE46F}"/>
              </a:ext>
            </a:extLst>
          </p:cNvPr>
          <p:cNvSpPr txBox="1"/>
          <p:nvPr/>
        </p:nvSpPr>
        <p:spPr>
          <a:xfrm>
            <a:off x="340241" y="2305358"/>
            <a:ext cx="9976267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Introduction to the CSS Workflow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Margins vs Padding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The Position Parameter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Creating a Navigation Bar</a:t>
            </a:r>
          </a:p>
        </p:txBody>
      </p:sp>
    </p:spTree>
    <p:extLst>
      <p:ext uri="{BB962C8B-B14F-4D97-AF65-F5344CB8AC3E}">
        <p14:creationId xmlns:p14="http://schemas.microsoft.com/office/powerpoint/2010/main" val="2478682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FA19E-F278-40DB-A84D-24FEAA0626E9}"/>
              </a:ext>
            </a:extLst>
          </p:cNvPr>
          <p:cNvSpPr txBox="1"/>
          <p:nvPr/>
        </p:nvSpPr>
        <p:spPr>
          <a:xfrm>
            <a:off x="4350525" y="427382"/>
            <a:ext cx="3472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Types of </a:t>
            </a:r>
            <a:r>
              <a:rPr lang="en-US" sz="3600" dirty="0" err="1"/>
              <a:t>Nav</a:t>
            </a:r>
            <a:r>
              <a:rPr lang="en-US" sz="3600" dirty="0"/>
              <a:t> Bars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99B1C5-0C23-2A43-91DE-9C33D3A59617}"/>
              </a:ext>
            </a:extLst>
          </p:cNvPr>
          <p:cNvSpPr txBox="1"/>
          <p:nvPr/>
        </p:nvSpPr>
        <p:spPr>
          <a:xfrm>
            <a:off x="432525" y="1386045"/>
            <a:ext cx="8810810" cy="96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purpose of a Navigation Bar is to provide redirection to other pages of the site.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Navigation Bars are generally found at the top of a website and come in two forms: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280410-698D-E542-A652-33EBB91A6193}"/>
              </a:ext>
            </a:extLst>
          </p:cNvPr>
          <p:cNvSpPr txBox="1"/>
          <p:nvPr/>
        </p:nvSpPr>
        <p:spPr>
          <a:xfrm>
            <a:off x="2094735" y="2354002"/>
            <a:ext cx="6260112" cy="96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Static:</a:t>
            </a:r>
            <a:r>
              <a:rPr lang="en-US" sz="2000" dirty="0"/>
              <a:t> </a:t>
            </a:r>
            <a:r>
              <a:rPr lang="en-US" sz="2000" dirty="0" err="1"/>
              <a:t>Nav</a:t>
            </a:r>
            <a:r>
              <a:rPr lang="en-US" sz="2000" dirty="0"/>
              <a:t> Bar stays at the top and leaves when you scroll.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Sticky/Fixed:</a:t>
            </a:r>
            <a:r>
              <a:rPr lang="en-US" sz="2000" dirty="0"/>
              <a:t> </a:t>
            </a:r>
            <a:r>
              <a:rPr lang="en-US" sz="2000" dirty="0" err="1"/>
              <a:t>Nav</a:t>
            </a:r>
            <a:r>
              <a:rPr lang="en-US" sz="2000" dirty="0"/>
              <a:t> Bar follows you when you scroll.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DCFF23-E7DE-A747-879A-EAB7ECB20683}"/>
              </a:ext>
            </a:extLst>
          </p:cNvPr>
          <p:cNvCxnSpPr>
            <a:cxnSpLocks/>
          </p:cNvCxnSpPr>
          <p:nvPr/>
        </p:nvCxnSpPr>
        <p:spPr>
          <a:xfrm>
            <a:off x="5883355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014B8AF-DE48-A749-8F56-7BB9F384E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846" y="3429000"/>
            <a:ext cx="8057509" cy="26952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11039C2-0534-9C4F-B5BC-F0585A76C58A}"/>
              </a:ext>
            </a:extLst>
          </p:cNvPr>
          <p:cNvSpPr txBox="1"/>
          <p:nvPr/>
        </p:nvSpPr>
        <p:spPr>
          <a:xfrm>
            <a:off x="5495707" y="6002157"/>
            <a:ext cx="1274388" cy="423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nav_bar.html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809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FA19E-F278-40DB-A84D-24FEAA0626E9}"/>
              </a:ext>
            </a:extLst>
          </p:cNvPr>
          <p:cNvSpPr txBox="1"/>
          <p:nvPr/>
        </p:nvSpPr>
        <p:spPr>
          <a:xfrm>
            <a:off x="4678769" y="427382"/>
            <a:ext cx="2778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Static </a:t>
            </a:r>
            <a:r>
              <a:rPr lang="en-US" sz="3600" dirty="0" err="1"/>
              <a:t>Nav</a:t>
            </a:r>
            <a:r>
              <a:rPr lang="en-US" sz="3600" dirty="0"/>
              <a:t> Bar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DCFF23-E7DE-A747-879A-EAB7ECB20683}"/>
              </a:ext>
            </a:extLst>
          </p:cNvPr>
          <p:cNvCxnSpPr>
            <a:cxnSpLocks/>
          </p:cNvCxnSpPr>
          <p:nvPr/>
        </p:nvCxnSpPr>
        <p:spPr>
          <a:xfrm>
            <a:off x="5883355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784E059-F100-8945-8837-F468151296D1}"/>
              </a:ext>
            </a:extLst>
          </p:cNvPr>
          <p:cNvSpPr/>
          <p:nvPr/>
        </p:nvSpPr>
        <p:spPr>
          <a:xfrm>
            <a:off x="1197647" y="1659995"/>
            <a:ext cx="9859109" cy="44107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nav</a:t>
            </a:r>
            <a:r>
              <a:rPr lang="en-US" dirty="0">
                <a:solidFill>
                  <a:schemeClr val="accent2"/>
                </a:solidFill>
              </a:rPr>
              <a:t>-bar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100%;</a:t>
            </a:r>
          </a:p>
          <a:p>
            <a:r>
              <a:rPr lang="en-US" dirty="0">
                <a:solidFill>
                  <a:schemeClr val="accent1"/>
                </a:solidFill>
              </a:rPr>
              <a:t>	height: 50px;</a:t>
            </a:r>
          </a:p>
          <a:p>
            <a:r>
              <a:rPr lang="en-US" dirty="0">
                <a:solidFill>
                  <a:schemeClr val="accent1"/>
                </a:solidFill>
              </a:rPr>
              <a:t>	margin: 0;</a:t>
            </a:r>
          </a:p>
          <a:p>
            <a:r>
              <a:rPr lang="en-US" dirty="0">
                <a:solidFill>
                  <a:schemeClr val="accent1"/>
                </a:solidFill>
              </a:rPr>
              <a:t>	background: black;</a:t>
            </a:r>
            <a:r>
              <a:rPr lang="en-US" dirty="0">
                <a:solidFill>
                  <a:schemeClr val="tx1"/>
                </a:solidFill>
              </a:rPr>
              <a:t> 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nav</a:t>
            </a:r>
            <a:r>
              <a:rPr lang="en-US" dirty="0">
                <a:solidFill>
                  <a:schemeClr val="accent2"/>
                </a:solidFill>
              </a:rPr>
              <a:t>-bar &gt; .element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19.5%;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line-height: 50px;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text-align: center;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color: white;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display: inline-block;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margin: 0;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font-family: Arial;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text-decoration: none;</a:t>
            </a:r>
            <a:r>
              <a:rPr lang="en-US" dirty="0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B93F07-259B-6D42-94A8-1177678E343A}"/>
              </a:ext>
            </a:extLst>
          </p:cNvPr>
          <p:cNvSpPr txBox="1"/>
          <p:nvPr/>
        </p:nvSpPr>
        <p:spPr>
          <a:xfrm>
            <a:off x="1135244" y="1272483"/>
            <a:ext cx="2760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Creates a </a:t>
            </a:r>
            <a:r>
              <a:rPr lang="en-US" sz="2000" b="1" dirty="0"/>
              <a:t>static</a:t>
            </a:r>
            <a:r>
              <a:rPr lang="en-US" sz="2000" dirty="0"/>
              <a:t> </a:t>
            </a:r>
            <a:r>
              <a:rPr lang="en-US" sz="2000" dirty="0" err="1"/>
              <a:t>Nav</a:t>
            </a:r>
            <a:r>
              <a:rPr lang="en-US" sz="2000" dirty="0"/>
              <a:t> Bar: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F59BD2-C647-554E-811F-27DB5C5E75BA}"/>
              </a:ext>
            </a:extLst>
          </p:cNvPr>
          <p:cNvSpPr txBox="1"/>
          <p:nvPr/>
        </p:nvSpPr>
        <p:spPr>
          <a:xfrm>
            <a:off x="5279919" y="3157301"/>
            <a:ext cx="4354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100%x50px Black </a:t>
            </a:r>
            <a:r>
              <a:rPr lang="en-US" dirty="0" err="1"/>
              <a:t>Nav</a:t>
            </a:r>
            <a:r>
              <a:rPr lang="en-US" dirty="0"/>
              <a:t>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Space For 5 White Text Links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2F0FDF-28E9-BD4D-900C-F3CA4A31BEB1}"/>
              </a:ext>
            </a:extLst>
          </p:cNvPr>
          <p:cNvSpPr txBox="1"/>
          <p:nvPr/>
        </p:nvSpPr>
        <p:spPr>
          <a:xfrm>
            <a:off x="5567164" y="3947721"/>
            <a:ext cx="435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increase number of Links?</a:t>
            </a:r>
          </a:p>
        </p:txBody>
      </p:sp>
    </p:spTree>
    <p:extLst>
      <p:ext uri="{BB962C8B-B14F-4D97-AF65-F5344CB8AC3E}">
        <p14:creationId xmlns:p14="http://schemas.microsoft.com/office/powerpoint/2010/main" val="343804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FA19E-F278-40DB-A84D-24FEAA0626E9}"/>
              </a:ext>
            </a:extLst>
          </p:cNvPr>
          <p:cNvSpPr txBox="1"/>
          <p:nvPr/>
        </p:nvSpPr>
        <p:spPr>
          <a:xfrm>
            <a:off x="4678769" y="427382"/>
            <a:ext cx="283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Sticky </a:t>
            </a:r>
            <a:r>
              <a:rPr lang="en-US" sz="3600" dirty="0" err="1"/>
              <a:t>Nav</a:t>
            </a:r>
            <a:r>
              <a:rPr lang="en-US" sz="3600" dirty="0"/>
              <a:t> Bar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DCFF23-E7DE-A747-879A-EAB7ECB20683}"/>
              </a:ext>
            </a:extLst>
          </p:cNvPr>
          <p:cNvCxnSpPr>
            <a:cxnSpLocks/>
          </p:cNvCxnSpPr>
          <p:nvPr/>
        </p:nvCxnSpPr>
        <p:spPr>
          <a:xfrm>
            <a:off x="5883355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784E059-F100-8945-8837-F468151296D1}"/>
              </a:ext>
            </a:extLst>
          </p:cNvPr>
          <p:cNvSpPr/>
          <p:nvPr/>
        </p:nvSpPr>
        <p:spPr>
          <a:xfrm>
            <a:off x="1197647" y="1659994"/>
            <a:ext cx="9859109" cy="47706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nav</a:t>
            </a:r>
            <a:r>
              <a:rPr lang="en-US" dirty="0">
                <a:solidFill>
                  <a:schemeClr val="accent2"/>
                </a:solidFill>
              </a:rPr>
              <a:t>-bar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100%;</a:t>
            </a:r>
          </a:p>
          <a:p>
            <a:r>
              <a:rPr lang="en-US" dirty="0">
                <a:solidFill>
                  <a:schemeClr val="accent1"/>
                </a:solidFill>
              </a:rPr>
              <a:t>	height: 50px;</a:t>
            </a:r>
          </a:p>
          <a:p>
            <a:r>
              <a:rPr lang="en-US" dirty="0">
                <a:solidFill>
                  <a:schemeClr val="accent1"/>
                </a:solidFill>
              </a:rPr>
              <a:t>	margin: 0;</a:t>
            </a:r>
          </a:p>
          <a:p>
            <a:r>
              <a:rPr lang="en-US" dirty="0">
                <a:solidFill>
                  <a:schemeClr val="accent1"/>
                </a:solidFill>
              </a:rPr>
              <a:t>	background: black;</a:t>
            </a:r>
          </a:p>
          <a:p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position: sticky;</a:t>
            </a:r>
          </a:p>
          <a:p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top: 0;</a:t>
            </a:r>
            <a:r>
              <a:rPr lang="en-US" dirty="0">
                <a:solidFill>
                  <a:schemeClr val="tx1"/>
                </a:solidFill>
              </a:rPr>
              <a:t> 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nav</a:t>
            </a:r>
            <a:r>
              <a:rPr lang="en-US" dirty="0">
                <a:solidFill>
                  <a:schemeClr val="accent2"/>
                </a:solidFill>
              </a:rPr>
              <a:t>-bar &gt; .element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19.5%;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line-height: 50px;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text-align: center;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color: white;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display: inline-block;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margin: 0;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font-family: Arial;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text-decoration: none;</a:t>
            </a:r>
            <a:r>
              <a:rPr lang="en-US" dirty="0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B93F07-259B-6D42-94A8-1177678E343A}"/>
              </a:ext>
            </a:extLst>
          </p:cNvPr>
          <p:cNvSpPr txBox="1"/>
          <p:nvPr/>
        </p:nvSpPr>
        <p:spPr>
          <a:xfrm>
            <a:off x="1135244" y="1272483"/>
            <a:ext cx="2828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Creates a </a:t>
            </a:r>
            <a:r>
              <a:rPr lang="en-US" sz="2000" b="1" dirty="0"/>
              <a:t>Sticky</a:t>
            </a:r>
            <a:r>
              <a:rPr lang="en-US" sz="2000" dirty="0"/>
              <a:t> </a:t>
            </a:r>
            <a:r>
              <a:rPr lang="en-US" sz="2000" dirty="0" err="1"/>
              <a:t>Nav</a:t>
            </a:r>
            <a:r>
              <a:rPr lang="en-US" sz="2000" dirty="0"/>
              <a:t> Bar: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43FC73-7C9D-5A47-B8C9-004ED34811B2}"/>
              </a:ext>
            </a:extLst>
          </p:cNvPr>
          <p:cNvSpPr txBox="1"/>
          <p:nvPr/>
        </p:nvSpPr>
        <p:spPr>
          <a:xfrm>
            <a:off x="7952780" y="6011959"/>
            <a:ext cx="377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provided in </a:t>
            </a:r>
            <a:r>
              <a:rPr lang="en-US" dirty="0" err="1"/>
              <a:t>nav_bar.html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8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612FD2-E8C7-9640-B455-7F97D80E86C4}"/>
              </a:ext>
            </a:extLst>
          </p:cNvPr>
          <p:cNvSpPr txBox="1"/>
          <p:nvPr/>
        </p:nvSpPr>
        <p:spPr>
          <a:xfrm>
            <a:off x="536954" y="1318963"/>
            <a:ext cx="10579395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Use position, margin, and padding parameters to organize content.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Create a </a:t>
            </a:r>
            <a:r>
              <a:rPr lang="en-US" sz="2000" dirty="0" err="1"/>
              <a:t>Nav</a:t>
            </a:r>
            <a:r>
              <a:rPr lang="en-US" sz="2000" dirty="0"/>
              <a:t> Bar at the top of the page (sticky or </a:t>
            </a:r>
            <a:r>
              <a:rPr lang="en-US" sz="2000"/>
              <a:t>static).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197382-2036-A04C-B165-C13A19BAE4A4}"/>
              </a:ext>
            </a:extLst>
          </p:cNvPr>
          <p:cNvSpPr txBox="1"/>
          <p:nvPr/>
        </p:nvSpPr>
        <p:spPr>
          <a:xfrm>
            <a:off x="3703675" y="9526"/>
            <a:ext cx="4784649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Homework Ideas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EEE1E8-3A93-DE47-8029-EF2FA51405E1}"/>
              </a:ext>
            </a:extLst>
          </p:cNvPr>
          <p:cNvCxnSpPr>
            <a:cxnSpLocks/>
          </p:cNvCxnSpPr>
          <p:nvPr/>
        </p:nvCxnSpPr>
        <p:spPr>
          <a:xfrm>
            <a:off x="595560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2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E96AE-E09B-40E0-8966-5104069C1F43}"/>
              </a:ext>
            </a:extLst>
          </p:cNvPr>
          <p:cNvSpPr txBox="1"/>
          <p:nvPr/>
        </p:nvSpPr>
        <p:spPr>
          <a:xfrm>
            <a:off x="4934031" y="3105834"/>
            <a:ext cx="2323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42801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13776EB-A6EE-774B-8F5D-E9DA30F06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424" y="920514"/>
            <a:ext cx="5021152" cy="501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2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064CBC-C523-4E46-9E7C-E4B2CE431440}"/>
              </a:ext>
            </a:extLst>
          </p:cNvPr>
          <p:cNvSpPr/>
          <p:nvPr/>
        </p:nvSpPr>
        <p:spPr>
          <a:xfrm>
            <a:off x="614911" y="1963832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class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property: value;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BE917C-083D-7744-9781-6E9102B096DB}"/>
              </a:ext>
            </a:extLst>
          </p:cNvPr>
          <p:cNvSpPr txBox="1"/>
          <p:nvPr/>
        </p:nvSpPr>
        <p:spPr>
          <a:xfrm>
            <a:off x="614911" y="1494834"/>
            <a:ext cx="2921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class in CSS is defined as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262338-CD09-9849-8E73-CB23C10A9192}"/>
              </a:ext>
            </a:extLst>
          </p:cNvPr>
          <p:cNvSpPr/>
          <p:nvPr/>
        </p:nvSpPr>
        <p:spPr>
          <a:xfrm>
            <a:off x="614911" y="3889166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#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id-name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property: value;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209299-A298-A041-9A59-4F8EB5A08D93}"/>
              </a:ext>
            </a:extLst>
          </p:cNvPr>
          <p:cNvSpPr txBox="1"/>
          <p:nvPr/>
        </p:nvSpPr>
        <p:spPr>
          <a:xfrm>
            <a:off x="614911" y="3420168"/>
            <a:ext cx="2784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 ID in CSS is defined 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D804AD-DF06-2845-91B1-25B56E9F0454}"/>
              </a:ext>
            </a:extLst>
          </p:cNvPr>
          <p:cNvSpPr txBox="1"/>
          <p:nvPr/>
        </p:nvSpPr>
        <p:spPr>
          <a:xfrm>
            <a:off x="3186572" y="10633"/>
            <a:ext cx="5579092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Classes &amp; IDs (Review)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526FF-E13B-154D-AB91-D471963AA5BB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11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064CBC-C523-4E46-9E7C-E4B2CE431440}"/>
              </a:ext>
            </a:extLst>
          </p:cNvPr>
          <p:cNvSpPr/>
          <p:nvPr/>
        </p:nvSpPr>
        <p:spPr>
          <a:xfrm>
            <a:off x="614911" y="1963831"/>
            <a:ext cx="10602438" cy="16536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im</a:t>
            </a:r>
            <a:r>
              <a:rPr lang="en-US" dirty="0">
                <a:solidFill>
                  <a:schemeClr val="accent2"/>
                </a:solidFill>
              </a:rPr>
              <a:t>-a-class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color: blue;</a:t>
            </a:r>
          </a:p>
          <a:p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BE917C-083D-7744-9781-6E9102B096DB}"/>
              </a:ext>
            </a:extLst>
          </p:cNvPr>
          <p:cNvSpPr txBox="1"/>
          <p:nvPr/>
        </p:nvSpPr>
        <p:spPr>
          <a:xfrm>
            <a:off x="614911" y="1494834"/>
            <a:ext cx="4178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Are these the same if applied to a div?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262338-CD09-9849-8E73-CB23C10A9192}"/>
              </a:ext>
            </a:extLst>
          </p:cNvPr>
          <p:cNvSpPr/>
          <p:nvPr/>
        </p:nvSpPr>
        <p:spPr>
          <a:xfrm>
            <a:off x="614911" y="3709519"/>
            <a:ext cx="10602438" cy="17417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#</a:t>
            </a:r>
            <a:r>
              <a:rPr lang="en-US" dirty="0" err="1">
                <a:solidFill>
                  <a:schemeClr val="accent2"/>
                </a:solidFill>
              </a:rPr>
              <a:t>im</a:t>
            </a:r>
            <a:r>
              <a:rPr lang="en-US" dirty="0">
                <a:solidFill>
                  <a:schemeClr val="accent2"/>
                </a:solidFill>
              </a:rPr>
              <a:t>-an-id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color: blue;</a:t>
            </a:r>
          </a:p>
          <a:p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D804AD-DF06-2845-91B1-25B56E9F0454}"/>
              </a:ext>
            </a:extLst>
          </p:cNvPr>
          <p:cNvSpPr txBox="1"/>
          <p:nvPr/>
        </p:nvSpPr>
        <p:spPr>
          <a:xfrm>
            <a:off x="3198295" y="10633"/>
            <a:ext cx="5579092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Classes &amp; IDs (Review)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526FF-E13B-154D-AB91-D471963AA5BB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8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064CBC-C523-4E46-9E7C-E4B2CE431440}"/>
              </a:ext>
            </a:extLst>
          </p:cNvPr>
          <p:cNvSpPr/>
          <p:nvPr/>
        </p:nvSpPr>
        <p:spPr>
          <a:xfrm>
            <a:off x="614911" y="1963831"/>
            <a:ext cx="10602438" cy="16536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im</a:t>
            </a:r>
            <a:r>
              <a:rPr lang="en-US" dirty="0">
                <a:solidFill>
                  <a:schemeClr val="accent2"/>
                </a:solidFill>
              </a:rPr>
              <a:t>-a-class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color: blue;</a:t>
            </a:r>
          </a:p>
          <a:p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BE917C-083D-7744-9781-6E9102B096DB}"/>
              </a:ext>
            </a:extLst>
          </p:cNvPr>
          <p:cNvSpPr txBox="1"/>
          <p:nvPr/>
        </p:nvSpPr>
        <p:spPr>
          <a:xfrm>
            <a:off x="614911" y="1494834"/>
            <a:ext cx="4018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can have a separate </a:t>
            </a:r>
            <a:r>
              <a:rPr lang="en-US" sz="2000" dirty="0" err="1"/>
              <a:t>style.css</a:t>
            </a:r>
            <a:r>
              <a:rPr lang="en-US" sz="2000" dirty="0"/>
              <a:t> file,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262338-CD09-9849-8E73-CB23C10A9192}"/>
              </a:ext>
            </a:extLst>
          </p:cNvPr>
          <p:cNvSpPr/>
          <p:nvPr/>
        </p:nvSpPr>
        <p:spPr>
          <a:xfrm>
            <a:off x="614911" y="4169910"/>
            <a:ext cx="10602438" cy="215619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&lt;head&gt;</a:t>
            </a:r>
          </a:p>
          <a:p>
            <a:pPr lvl="1"/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link</a:t>
            </a:r>
            <a:r>
              <a:rPr lang="en-US" dirty="0"/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rel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="stylesheet” type="text/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style.css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&lt;/head&gt;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&lt;body&gt;</a:t>
            </a:r>
          </a:p>
          <a:p>
            <a:pPr lvl="1"/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</a:t>
            </a:r>
            <a:r>
              <a:rPr lang="en-US" dirty="0" err="1">
                <a:solidFill>
                  <a:schemeClr val="accent2"/>
                </a:solidFill>
              </a:rPr>
              <a:t>im</a:t>
            </a:r>
            <a:r>
              <a:rPr lang="en-US" dirty="0">
                <a:solidFill>
                  <a:schemeClr val="accent2"/>
                </a:solidFill>
              </a:rPr>
              <a:t>-a-class</a:t>
            </a:r>
            <a:r>
              <a:rPr lang="en-US" dirty="0">
                <a:solidFill>
                  <a:schemeClr val="tx1"/>
                </a:solidFill>
              </a:rPr>
              <a:t>&gt; 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&lt;/body&gt;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D804AD-DF06-2845-91B1-25B56E9F0454}"/>
              </a:ext>
            </a:extLst>
          </p:cNvPr>
          <p:cNvSpPr txBox="1"/>
          <p:nvPr/>
        </p:nvSpPr>
        <p:spPr>
          <a:xfrm>
            <a:off x="3198295" y="10633"/>
            <a:ext cx="5579092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Adding CSS to HTML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526FF-E13B-154D-AB91-D471963AA5BB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F39DED-B0E4-A14B-971D-B723B70EB731}"/>
              </a:ext>
            </a:extLst>
          </p:cNvPr>
          <p:cNvSpPr txBox="1"/>
          <p:nvPr/>
        </p:nvSpPr>
        <p:spPr>
          <a:xfrm>
            <a:off x="626633" y="3767586"/>
            <a:ext cx="3543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link it to our </a:t>
            </a:r>
            <a:r>
              <a:rPr lang="en-US" sz="2000" dirty="0" err="1"/>
              <a:t>index.html</a:t>
            </a:r>
            <a:r>
              <a:rPr lang="en-US" sz="2000" dirty="0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351815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BE917C-083D-7744-9781-6E9102B096DB}"/>
              </a:ext>
            </a:extLst>
          </p:cNvPr>
          <p:cNvSpPr txBox="1"/>
          <p:nvPr/>
        </p:nvSpPr>
        <p:spPr>
          <a:xfrm>
            <a:off x="614911" y="1494834"/>
            <a:ext cx="6121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 we can integrate the CSS directly into </a:t>
            </a:r>
            <a:r>
              <a:rPr lang="en-US" sz="2000" dirty="0" err="1"/>
              <a:t>index.html</a:t>
            </a:r>
            <a:r>
              <a:rPr lang="en-US" sz="2000" dirty="0"/>
              <a:t> body.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262338-CD09-9849-8E73-CB23C10A9192}"/>
              </a:ext>
            </a:extLst>
          </p:cNvPr>
          <p:cNvSpPr/>
          <p:nvPr/>
        </p:nvSpPr>
        <p:spPr>
          <a:xfrm>
            <a:off x="614911" y="2016695"/>
            <a:ext cx="10602438" cy="36766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&lt;head&gt;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&lt;/head&gt;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&lt;body&gt;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style </a:t>
            </a:r>
            <a:r>
              <a:rPr lang="en-US" dirty="0">
                <a:solidFill>
                  <a:srgbClr val="00B050"/>
                </a:solidFill>
              </a:rPr>
              <a:t>type=‘text/</a:t>
            </a:r>
            <a:r>
              <a:rPr lang="en-US" dirty="0" err="1">
                <a:solidFill>
                  <a:srgbClr val="00B050"/>
                </a:solidFill>
              </a:rPr>
              <a:t>css</a:t>
            </a:r>
            <a:r>
              <a:rPr lang="en-US" dirty="0">
                <a:solidFill>
                  <a:srgbClr val="00B050"/>
                </a:solidFill>
              </a:rPr>
              <a:t>’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im</a:t>
            </a:r>
            <a:r>
              <a:rPr lang="en-US" dirty="0">
                <a:solidFill>
                  <a:schemeClr val="accent2"/>
                </a:solidFill>
              </a:rPr>
              <a:t>-a-class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color: blue;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&lt;/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</a:t>
            </a:r>
            <a:r>
              <a:rPr lang="en-US" dirty="0" err="1">
                <a:solidFill>
                  <a:schemeClr val="accent2"/>
                </a:solidFill>
              </a:rPr>
              <a:t>im</a:t>
            </a:r>
            <a:r>
              <a:rPr lang="en-US" dirty="0">
                <a:solidFill>
                  <a:schemeClr val="accent2"/>
                </a:solidFill>
              </a:rPr>
              <a:t>-a-class</a:t>
            </a:r>
            <a:r>
              <a:rPr lang="en-US" dirty="0">
                <a:solidFill>
                  <a:schemeClr val="tx1"/>
                </a:solidFill>
              </a:rPr>
              <a:t>&gt; 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&lt;/body&gt;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D804AD-DF06-2845-91B1-25B56E9F0454}"/>
              </a:ext>
            </a:extLst>
          </p:cNvPr>
          <p:cNvSpPr txBox="1"/>
          <p:nvPr/>
        </p:nvSpPr>
        <p:spPr>
          <a:xfrm>
            <a:off x="3198295" y="10633"/>
            <a:ext cx="5579092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Adding CSS to HTML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526FF-E13B-154D-AB91-D471963AA5BB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A5BA40-3078-8D45-A28D-1A91D7ACD0FF}"/>
              </a:ext>
            </a:extLst>
          </p:cNvPr>
          <p:cNvSpPr txBox="1"/>
          <p:nvPr/>
        </p:nvSpPr>
        <p:spPr>
          <a:xfrm>
            <a:off x="606604" y="5844336"/>
            <a:ext cx="5206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Generally good style to define CSS before HTML.</a:t>
            </a:r>
          </a:p>
        </p:txBody>
      </p:sp>
    </p:spTree>
    <p:extLst>
      <p:ext uri="{BB962C8B-B14F-4D97-AF65-F5344CB8AC3E}">
        <p14:creationId xmlns:p14="http://schemas.microsoft.com/office/powerpoint/2010/main" val="163501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BE917C-083D-7744-9781-6E9102B096DB}"/>
              </a:ext>
            </a:extLst>
          </p:cNvPr>
          <p:cNvSpPr txBox="1"/>
          <p:nvPr/>
        </p:nvSpPr>
        <p:spPr>
          <a:xfrm>
            <a:off x="614911" y="1494834"/>
            <a:ext cx="4893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 we can even include it directly into the div.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262338-CD09-9849-8E73-CB23C10A9192}"/>
              </a:ext>
            </a:extLst>
          </p:cNvPr>
          <p:cNvSpPr/>
          <p:nvPr/>
        </p:nvSpPr>
        <p:spPr>
          <a:xfrm>
            <a:off x="614911" y="2016695"/>
            <a:ext cx="10602438" cy="192225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&lt;head&gt;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&lt;/head&gt;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&lt;body&gt;</a:t>
            </a:r>
          </a:p>
          <a:p>
            <a:pPr lvl="1"/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style=“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color:blue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; width: 100px; height:100px;</a:t>
            </a:r>
            <a:r>
              <a:rPr lang="en-US" dirty="0">
                <a:solidFill>
                  <a:schemeClr val="accent2"/>
                </a:solidFill>
              </a:rPr>
              <a:t>” </a:t>
            </a:r>
            <a:r>
              <a:rPr lang="en-US" dirty="0">
                <a:solidFill>
                  <a:schemeClr val="tx1"/>
                </a:solidFill>
              </a:rPr>
              <a:t>&gt; 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&lt;/body&gt;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D804AD-DF06-2845-91B1-25B56E9F0454}"/>
              </a:ext>
            </a:extLst>
          </p:cNvPr>
          <p:cNvSpPr txBox="1"/>
          <p:nvPr/>
        </p:nvSpPr>
        <p:spPr>
          <a:xfrm>
            <a:off x="3198295" y="10633"/>
            <a:ext cx="5579092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Adding CSS to HTML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526FF-E13B-154D-AB91-D471963AA5BB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A5BA40-3078-8D45-A28D-1A91D7ACD0FF}"/>
              </a:ext>
            </a:extLst>
          </p:cNvPr>
          <p:cNvSpPr txBox="1"/>
          <p:nvPr/>
        </p:nvSpPr>
        <p:spPr>
          <a:xfrm>
            <a:off x="606604" y="4067608"/>
            <a:ext cx="5820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Okay to do this a few times, but do not make a habit.</a:t>
            </a:r>
          </a:p>
        </p:txBody>
      </p:sp>
    </p:spTree>
    <p:extLst>
      <p:ext uri="{BB962C8B-B14F-4D97-AF65-F5344CB8AC3E}">
        <p14:creationId xmlns:p14="http://schemas.microsoft.com/office/powerpoint/2010/main" val="105103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51B664-E70B-4BF1-A86B-9DEC80BFD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79918"/>
              </p:ext>
            </p:extLst>
          </p:nvPr>
        </p:nvGraphicFramePr>
        <p:xfrm>
          <a:off x="2032000" y="192892"/>
          <a:ext cx="8127999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765">
                  <a:extLst>
                    <a:ext uri="{9D8B030D-6E8A-4147-A177-3AD203B41FA5}">
                      <a16:colId xmlns:a16="http://schemas.microsoft.com/office/drawing/2014/main" val="3108374593"/>
                    </a:ext>
                  </a:extLst>
                </a:gridCol>
                <a:gridCol w="1341783">
                  <a:extLst>
                    <a:ext uri="{9D8B030D-6E8A-4147-A177-3AD203B41FA5}">
                      <a16:colId xmlns:a16="http://schemas.microsoft.com/office/drawing/2014/main" val="2852148628"/>
                    </a:ext>
                  </a:extLst>
                </a:gridCol>
                <a:gridCol w="4534451">
                  <a:extLst>
                    <a:ext uri="{9D8B030D-6E8A-4147-A177-3AD203B41FA5}">
                      <a16:colId xmlns:a16="http://schemas.microsoft.com/office/drawing/2014/main" val="2740855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4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width/height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width &amp; height of 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1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element color of 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36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background-color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background color of 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54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font-family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font for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45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font-size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font size for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70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font-style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to italic, bold, or underlined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76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text-align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to left, right, or center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622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the type of rendering of 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07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the positional rendering of 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952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how the positions of nearby </a:t>
                      </a:r>
                      <a:r>
                        <a:rPr lang="en-US" dirty="0" err="1"/>
                        <a:t>divs</a:t>
                      </a:r>
                      <a:r>
                        <a:rPr lang="en-US" dirty="0"/>
                        <a:t> interact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39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determines if elements can overflow a 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10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opacity of a 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77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the margin of a 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655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the padding of a 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5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the time and interpolation of a transition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955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z-index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higher z-index will display on 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185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791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930</Words>
  <Application>Microsoft Macintosh PowerPoint</Application>
  <PresentationFormat>Widescreen</PresentationFormat>
  <Paragraphs>361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Intro to CSS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odadfar</dc:creator>
  <cp:lastModifiedBy>odadfar</cp:lastModifiedBy>
  <cp:revision>61</cp:revision>
  <dcterms:created xsi:type="dcterms:W3CDTF">2018-12-16T14:37:10Z</dcterms:created>
  <dcterms:modified xsi:type="dcterms:W3CDTF">2019-01-12T18:15:07Z</dcterms:modified>
</cp:coreProperties>
</file>