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56" r:id="rId2"/>
    <p:sldId id="257" r:id="rId3"/>
    <p:sldId id="271" r:id="rId4"/>
    <p:sldId id="272" r:id="rId5"/>
    <p:sldId id="273" r:id="rId6"/>
    <p:sldId id="274" r:id="rId7"/>
    <p:sldId id="277" r:id="rId8"/>
    <p:sldId id="276" r:id="rId9"/>
    <p:sldId id="278" r:id="rId10"/>
    <p:sldId id="279" r:id="rId11"/>
    <p:sldId id="262" r:id="rId12"/>
  </p:sldIdLst>
  <p:sldSz cx="9144000" cy="5143500" type="screen16x9"/>
  <p:notesSz cx="6858000" cy="9144000"/>
  <p:embeddedFontLst>
    <p:embeddedFont>
      <p:font typeface="Space Mono" panose="020B0604020202020204" charset="0"/>
      <p:regular r:id="rId14"/>
      <p:bold r:id="rId15"/>
      <p:italic r:id="rId16"/>
      <p:boldItalic r:id="rId17"/>
    </p:embeddedFont>
    <p:embeddedFont>
      <p:font typeface="Helvetica Neue Light" panose="020B0604020202020204" charset="0"/>
      <p:regular r:id="rId18"/>
      <p:bold r:id="rId19"/>
      <p:italic r:id="rId20"/>
      <p:boldItalic r:id="rId21"/>
    </p:embeddedFont>
    <p:embeddedFont>
      <p:font typeface="Exo" panose="020B0604020202020204" charset="0"/>
      <p:regular r:id="rId22"/>
      <p:bold r:id="rId23"/>
      <p:italic r:id="rId24"/>
      <p:boldItalic r:id="rId25"/>
    </p:embeddedFont>
    <p:embeddedFont>
      <p:font typeface="Lato" panose="020B0604020202020204" charset="0"/>
      <p:regular r:id="rId26"/>
      <p:bold r:id="rId27"/>
      <p:italic r:id="rId28"/>
      <p:boldItalic r:id="rId29"/>
    </p:embeddedFont>
    <p:embeddedFont>
      <p:font typeface="Exo Light"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99" autoAdjust="0"/>
  </p:normalViewPr>
  <p:slideViewPr>
    <p:cSldViewPr snapToGrid="0">
      <p:cViewPr varScale="1">
        <p:scale>
          <a:sx n="81" d="100"/>
          <a:sy n="81" d="100"/>
        </p:scale>
        <p:origin x="10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2c1916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2c1916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err="1" smtClean="0">
                <a:solidFill>
                  <a:srgbClr val="000000"/>
                </a:solidFill>
                <a:effectLst/>
                <a:latin typeface="Arial"/>
                <a:ea typeface="Arial"/>
                <a:cs typeface="Arial"/>
                <a:sym typeface="Arial"/>
              </a:rPr>
              <a:t>Mô</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hình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tập</a:t>
            </a:r>
            <a:r>
              <a:rPr lang="en-US" sz="1100" b="0" i="0" u="none" strike="noStrike" cap="none" dirty="0" smtClean="0">
                <a:solidFill>
                  <a:srgbClr val="000000"/>
                </a:solidFill>
                <a:effectLst/>
                <a:latin typeface="Arial"/>
                <a:ea typeface="Arial"/>
                <a:cs typeface="Arial"/>
                <a:sym typeface="Arial"/>
              </a:rPr>
              <a:t> trung (Centralized Model) </a:t>
            </a:r>
            <a:r>
              <a:rPr lang="en-US" sz="1100" b="0" i="0" u="none" strike="noStrike" cap="none" dirty="0" err="1" smtClean="0">
                <a:solidFill>
                  <a:srgbClr val="000000"/>
                </a:solidFill>
                <a:effectLst/>
                <a:latin typeface="Arial"/>
                <a:ea typeface="Arial"/>
                <a:cs typeface="Arial"/>
                <a:sym typeface="Arial"/>
              </a:rPr>
              <a:t>là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phương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thức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quản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lý</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kiểm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soát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thông</a:t>
            </a:r>
            <a:r>
              <a:rPr lang="en-US" sz="1100" b="0" i="0" u="none" strike="noStrike" cap="none" dirty="0" smtClean="0">
                <a:solidFill>
                  <a:srgbClr val="000000"/>
                </a:solidFill>
                <a:effectLst/>
                <a:latin typeface="Arial"/>
                <a:ea typeface="Arial"/>
                <a:cs typeface="Arial"/>
                <a:sym typeface="Arial"/>
              </a:rPr>
              <a:t> tin </a:t>
            </a:r>
            <a:r>
              <a:rPr lang="en-US" sz="1100" b="0" i="0" u="none" strike="noStrike" cap="none" dirty="0" err="1" smtClean="0">
                <a:solidFill>
                  <a:srgbClr val="000000"/>
                </a:solidFill>
                <a:effectLst/>
                <a:latin typeface="Arial"/>
                <a:ea typeface="Arial"/>
                <a:cs typeface="Arial"/>
                <a:sym typeface="Arial"/>
              </a:rPr>
              <a:t>trong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đó</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quyền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lực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kiểm</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soát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tập</a:t>
            </a:r>
            <a:r>
              <a:rPr lang="en-US" sz="1100" b="0" i="0" u="none" strike="noStrike" cap="none" dirty="0" smtClean="0">
                <a:solidFill>
                  <a:srgbClr val="000000"/>
                </a:solidFill>
                <a:effectLst/>
                <a:latin typeface="Arial"/>
                <a:ea typeface="Arial"/>
                <a:cs typeface="Arial"/>
                <a:sym typeface="Arial"/>
              </a:rPr>
              <a:t> trung </a:t>
            </a:r>
            <a:r>
              <a:rPr lang="en-US" sz="1100" b="0" i="0" u="none" strike="noStrike" cap="none" dirty="0" err="1" smtClean="0">
                <a:solidFill>
                  <a:srgbClr val="000000"/>
                </a:solidFill>
                <a:effectLst/>
                <a:latin typeface="Arial"/>
                <a:ea typeface="Arial"/>
                <a:cs typeface="Arial"/>
                <a:sym typeface="Arial"/>
              </a:rPr>
              <a:t>vào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cơ</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quan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hoặc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tổ</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chức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duy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nhất</a:t>
            </a:r>
            <a:r>
              <a:rPr lang="en-US" sz="1100" b="0" i="0" u="none" strike="noStrike" cap="none" dirty="0" smtClean="0">
                <a:solidFill>
                  <a:srgbClr val="000000"/>
                </a:solidFill>
                <a:effectLst/>
                <a:latin typeface="Arial"/>
                <a:ea typeface="Arial"/>
                <a:cs typeface="Arial"/>
                <a:sym typeface="Arial"/>
              </a:rPr>
              <a:t>. Ở </a:t>
            </a:r>
            <a:r>
              <a:rPr lang="en-US" sz="1100" b="0" i="0" u="none" strike="noStrike" cap="none" dirty="0" err="1" smtClean="0">
                <a:solidFill>
                  <a:srgbClr val="000000"/>
                </a:solidFill>
                <a:effectLst/>
                <a:latin typeface="Arial"/>
                <a:ea typeface="Arial"/>
                <a:cs typeface="Arial"/>
                <a:sym typeface="Arial"/>
              </a:rPr>
              <a:t>mô</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hình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này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tất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cả</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quyết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định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quản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lý</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thông</a:t>
            </a:r>
            <a:r>
              <a:rPr lang="en-US" sz="1100" b="0" i="0" u="none" strike="noStrike" cap="none" dirty="0" smtClean="0">
                <a:solidFill>
                  <a:srgbClr val="000000"/>
                </a:solidFill>
                <a:effectLst/>
                <a:latin typeface="Arial"/>
                <a:ea typeface="Arial"/>
                <a:cs typeface="Arial"/>
                <a:sym typeface="Arial"/>
              </a:rPr>
              <a:t> tin </a:t>
            </a:r>
            <a:r>
              <a:rPr lang="en-US" sz="1100" b="0" i="0" u="none" strike="noStrike" cap="none" dirty="0" err="1" smtClean="0">
                <a:solidFill>
                  <a:srgbClr val="000000"/>
                </a:solidFill>
                <a:effectLst/>
                <a:latin typeface="Arial"/>
                <a:ea typeface="Arial"/>
                <a:cs typeface="Arial"/>
                <a:sym typeface="Arial"/>
              </a:rPr>
              <a:t>đều</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được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thực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hiện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bởi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thực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duy</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nhất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một</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tổ</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chức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cơ</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quan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chính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phủ</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hoặc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doanh</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nghiệp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Người</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dùng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hoặc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thực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khác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phụ</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thuộc</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vào</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cơ</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quan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tập</a:t>
            </a:r>
            <a:r>
              <a:rPr lang="en-US" sz="1100" b="0" i="0" u="none" strike="noStrike" cap="none" dirty="0" smtClean="0">
                <a:solidFill>
                  <a:srgbClr val="000000"/>
                </a:solidFill>
                <a:effectLst/>
                <a:latin typeface="Arial"/>
                <a:ea typeface="Arial"/>
                <a:cs typeface="Arial"/>
                <a:sym typeface="Arial"/>
              </a:rPr>
              <a:t> trung </a:t>
            </a:r>
            <a:r>
              <a:rPr lang="en-US" sz="1100" b="0" i="0" u="none" strike="noStrike" cap="none" dirty="0" err="1" smtClean="0">
                <a:solidFill>
                  <a:srgbClr val="000000"/>
                </a:solidFill>
                <a:effectLst/>
                <a:latin typeface="Arial"/>
                <a:ea typeface="Arial"/>
                <a:cs typeface="Arial"/>
                <a:sym typeface="Arial"/>
              </a:rPr>
              <a:t>để</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cung</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cấp</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và</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quản</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lý</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thông</a:t>
            </a:r>
            <a:r>
              <a:rPr lang="en-US" sz="1100" b="0" i="0" u="none" strike="noStrike" cap="none" dirty="0" smtClean="0">
                <a:solidFill>
                  <a:srgbClr val="000000"/>
                </a:solidFill>
                <a:effectLst/>
                <a:latin typeface="Arial"/>
                <a:ea typeface="Arial"/>
                <a:cs typeface="Arial"/>
                <a:sym typeface="Arial"/>
              </a:rPr>
              <a:t> tin </a:t>
            </a:r>
            <a:r>
              <a:rPr lang="en-US" sz="1100" b="0" i="0" u="none" strike="noStrike" cap="none" dirty="0" err="1" smtClean="0">
                <a:solidFill>
                  <a:srgbClr val="000000"/>
                </a:solidFill>
                <a:effectLst/>
                <a:latin typeface="Arial"/>
                <a:ea typeface="Arial"/>
                <a:cs typeface="Arial"/>
                <a:sym typeface="Arial"/>
              </a:rPr>
              <a:t>của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họ</a:t>
            </a:r>
            <a:r>
              <a:rPr lang="en-US" sz="1100" b="0" i="0" u="none" strike="noStrike" cap="none" dirty="0" smtClean="0">
                <a:solidFill>
                  <a:srgbClr val="000000"/>
                </a:solidFill>
                <a:effectLst/>
                <a:latin typeface="Arial"/>
                <a:ea typeface="Arial"/>
                <a:cs typeface="Arial"/>
                <a:sym typeface="Arial"/>
              </a:rPr>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4178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b="0" i="0" u="none" strike="noStrike" cap="none" dirty="0" smtClean="0">
                <a:solidFill>
                  <a:schemeClr val="tx1"/>
                </a:solidFill>
                <a:latin typeface="Arial"/>
                <a:ea typeface="Arial"/>
                <a:cs typeface="Arial"/>
                <a:sym typeface="Arial"/>
              </a:rPr>
              <a:t>Ý tưởng của mô hình liên minh là chèn một nhà cung cấp dịch vụ xác thực IDP  (Identity Provider) giữa người dùng và dịch vụ hoặc tổ chức. Người dùng có một tài khoản với IDP và thông qua thông tin đăng nhập đó, họ có thể truy cập vào nhiều dịch vụ khác nhau mà không cần phải tạo ra các tài khoản riêng biệt cho từng dịch vụ. Hình thức đăng nhập này được gọi là "đăng nhập một lần" SSO  (Single Sign-On).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64843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Cách thức hoạt động của thế giới số như thế nào? Thế giới số cho phép tận dụng hoàn toàn tiềm năng của Self-Sovereign Identity khi các bên liên quan được kết nối trong một môi trường tin cậy. Các bên tham gia bao gồm người giữ, người phát hành và người xác nhận.</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Người phát hành là một tổ chức phân phối các chứng chỉ có thể xác thực (VC</a:t>
            </a:r>
            <a:r>
              <a:rPr lang="en-US" sz="1100" b="0" i="0" u="none" strike="noStrike" cap="none" dirty="0" smtClean="0">
                <a:solidFill>
                  <a:srgbClr val="000000"/>
                </a:solidFill>
                <a:effectLst/>
                <a:latin typeface="Arial"/>
                <a:ea typeface="Arial"/>
                <a:cs typeface="Arial"/>
                <a:sym typeface="Arial"/>
              </a:rPr>
              <a:t>verifiable credentials</a:t>
            </a:r>
            <a:r>
              <a:rPr lang="vi-VN" sz="1100" b="0" i="0" u="none" strike="noStrike" cap="none" dirty="0" smtClean="0">
                <a:solidFill>
                  <a:srgbClr val="000000"/>
                </a:solidFill>
                <a:effectLst/>
                <a:latin typeface="Arial"/>
                <a:ea typeface="Arial"/>
                <a:cs typeface="Arial"/>
                <a:sym typeface="Arial"/>
              </a:rPr>
              <a:t>), như một cơ quan cấp một danh tính, một công ty bảo hiểm cấp một thẻ sức khỏe hoặc một trường đại học cấp một bằng cấp. Người giữ là người ở trung tâm của hệ thống và lưu trữ các chứng chỉ có thể xác thực, như danh tính, chứng chỉ, hoặc địa chỉ nhà, trong ví di động của họ, đó là trung tâm của Self-Sovereign Identity. Người xác nhận là một nhà cung cấp dịch vụ xác thực người giữ trước khi cấp quyền truy cập cho họ vào dịch vụ.</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r>
              <a:rPr lang="vi-VN" sz="1100" b="0" i="0" u="none" strike="noStrike" cap="none" dirty="0" smtClean="0">
                <a:solidFill>
                  <a:srgbClr val="000000"/>
                </a:solidFill>
                <a:effectLst/>
                <a:latin typeface="Arial"/>
                <a:ea typeface="Arial"/>
                <a:cs typeface="Arial"/>
                <a:sym typeface="Arial"/>
              </a:rPr>
              <a:t>Các tương tác giữa người giữ, người phát hành và người xác nhận đôi khi được gọi là "tam giác tin cậy". Mỗi khi thông tin được yêu cầu bởi người xác nhận, người giữ sẽ lựa chọn liệu cho phép truy cập vào dữ liệu của mình hay không.</a:t>
            </a:r>
            <a:endParaRPr dirty="0"/>
          </a:p>
        </p:txBody>
      </p:sp>
    </p:spTree>
    <p:extLst>
      <p:ext uri="{BB962C8B-B14F-4D97-AF65-F5344CB8AC3E}">
        <p14:creationId xmlns:p14="http://schemas.microsoft.com/office/powerpoint/2010/main" val="2372720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c19165a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c19165a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chemeClr val="lt2"/>
        </a:solidFill>
        <a:effectLst/>
      </p:bgPr>
    </p:bg>
    <p:spTree>
      <p:nvGrpSpPr>
        <p:cNvPr id="1" name="Shape 61"/>
        <p:cNvGrpSpPr/>
        <p:nvPr/>
      </p:nvGrpSpPr>
      <p:grpSpPr>
        <a:xfrm>
          <a:off x="0" y="0"/>
          <a:ext cx="0" cy="0"/>
          <a:chOff x="0" y="0"/>
          <a:chExt cx="0" cy="0"/>
        </a:xfrm>
      </p:grpSpPr>
      <p:sp>
        <p:nvSpPr>
          <p:cNvPr id="62" name="Google Shape;62;p11"/>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1"/>
          <p:cNvGrpSpPr/>
          <p:nvPr/>
        </p:nvGrpSpPr>
        <p:grpSpPr>
          <a:xfrm>
            <a:off x="830394" y="1191277"/>
            <a:ext cx="745763" cy="45826"/>
            <a:chOff x="4580561" y="2589004"/>
            <a:chExt cx="1064464" cy="25200"/>
          </a:xfrm>
        </p:grpSpPr>
        <p:sp>
          <p:nvSpPr>
            <p:cNvPr id="64" name="Google Shape;64;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sz="4200"/>
            </a:lvl1pPr>
            <a:lvl2pPr lvl="1" algn="l" rtl="0">
              <a:lnSpc>
                <a:spcPct val="100000"/>
              </a:lnSpc>
              <a:spcBef>
                <a:spcPts val="0"/>
              </a:spcBef>
              <a:spcAft>
                <a:spcPts val="0"/>
              </a:spcAft>
              <a:buSzPts val="4200"/>
              <a:buNone/>
              <a:defRPr sz="4200"/>
            </a:lvl2pPr>
            <a:lvl3pPr lvl="2" algn="l" rtl="0">
              <a:lnSpc>
                <a:spcPct val="100000"/>
              </a:lnSpc>
              <a:spcBef>
                <a:spcPts val="0"/>
              </a:spcBef>
              <a:spcAft>
                <a:spcPts val="0"/>
              </a:spcAft>
              <a:buSzPts val="4200"/>
              <a:buNone/>
              <a:defRPr sz="4200"/>
            </a:lvl3pPr>
            <a:lvl4pPr lvl="3" algn="l" rtl="0">
              <a:lnSpc>
                <a:spcPct val="100000"/>
              </a:lnSpc>
              <a:spcBef>
                <a:spcPts val="0"/>
              </a:spcBef>
              <a:spcAft>
                <a:spcPts val="0"/>
              </a:spcAft>
              <a:buSzPts val="4200"/>
              <a:buNone/>
              <a:defRPr sz="4200"/>
            </a:lvl4pPr>
            <a:lvl5pPr lvl="4" algn="l" rtl="0">
              <a:lnSpc>
                <a:spcPct val="100000"/>
              </a:lnSpc>
              <a:spcBef>
                <a:spcPts val="0"/>
              </a:spcBef>
              <a:spcAft>
                <a:spcPts val="0"/>
              </a:spcAft>
              <a:buSzPts val="4200"/>
              <a:buNone/>
              <a:defRPr sz="4200"/>
            </a:lvl5pPr>
            <a:lvl6pPr lvl="5" algn="l" rtl="0">
              <a:lnSpc>
                <a:spcPct val="100000"/>
              </a:lnSpc>
              <a:spcBef>
                <a:spcPts val="0"/>
              </a:spcBef>
              <a:spcAft>
                <a:spcPts val="0"/>
              </a:spcAft>
              <a:buSzPts val="4200"/>
              <a:buNone/>
              <a:defRPr sz="4200"/>
            </a:lvl6pPr>
            <a:lvl7pPr lvl="6" algn="l" rtl="0">
              <a:lnSpc>
                <a:spcPct val="100000"/>
              </a:lnSpc>
              <a:spcBef>
                <a:spcPts val="0"/>
              </a:spcBef>
              <a:spcAft>
                <a:spcPts val="0"/>
              </a:spcAft>
              <a:buSzPts val="4200"/>
              <a:buNone/>
              <a:defRPr sz="4200"/>
            </a:lvl7pPr>
            <a:lvl8pPr lvl="7" algn="l" rtl="0">
              <a:lnSpc>
                <a:spcPct val="100000"/>
              </a:lnSpc>
              <a:spcBef>
                <a:spcPts val="0"/>
              </a:spcBef>
              <a:spcAft>
                <a:spcPts val="0"/>
              </a:spcAft>
              <a:buSzPts val="4200"/>
              <a:buNone/>
              <a:defRPr sz="4200"/>
            </a:lvl8pPr>
            <a:lvl9pPr lvl="8" algn="l" rtl="0">
              <a:lnSpc>
                <a:spcPct val="100000"/>
              </a:lnSpc>
              <a:spcBef>
                <a:spcPts val="0"/>
              </a:spcBef>
              <a:spcAft>
                <a:spcPts val="0"/>
              </a:spcAft>
              <a:buSzPts val="4200"/>
              <a:buNone/>
              <a:defRPr sz="4200"/>
            </a:lvl9pPr>
          </a:lstStyle>
          <a:p>
            <a:endParaRPr/>
          </a:p>
        </p:txBody>
      </p:sp>
      <p:sp>
        <p:nvSpPr>
          <p:cNvPr id="67" name="Google Shape;67;p11"/>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8" name="Google Shape;68;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2">
            <a:alphaModFix/>
          </a:blip>
          <a:srcRect t="88865"/>
          <a:stretch/>
        </p:blipFill>
        <p:spPr>
          <a:xfrm>
            <a:off x="0" y="4570800"/>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3">
            <a:alphaModFix/>
          </a:blip>
          <a:stretch>
            <a:fillRect/>
          </a:stretch>
        </p:blipFill>
        <p:spPr>
          <a:xfrm>
            <a:off x="175850" y="4703625"/>
            <a:ext cx="1592387"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ctrTitle"/>
          </p:nvPr>
        </p:nvSpPr>
        <p:spPr>
          <a:xfrm>
            <a:off x="1748673" y="1178176"/>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smtClean="0">
                <a:latin typeface="+mj-lt"/>
              </a:rPr>
              <a:t>Identify-Model</a:t>
            </a:r>
            <a:endParaRPr dirty="0">
              <a:latin typeface="+mj-lt"/>
            </a:endParaRPr>
          </a:p>
        </p:txBody>
      </p:sp>
      <p:pic>
        <p:nvPicPr>
          <p:cNvPr id="9" name="Picture 8">
            <a:extLst>
              <a:ext uri="{FF2B5EF4-FFF2-40B4-BE49-F238E27FC236}">
                <a16:creationId xmlns:a16="http://schemas.microsoft.com/office/drawing/2014/main" id="{8BA24E15-C1FB-E51E-6301-E53B080545B7}"/>
              </a:ext>
            </a:extLst>
          </p:cNvPr>
          <p:cNvPicPr>
            <a:picLocks noChangeAspect="1"/>
          </p:cNvPicPr>
          <p:nvPr/>
        </p:nvPicPr>
        <p:blipFill>
          <a:blip r:embed="rId3"/>
          <a:stretch>
            <a:fillRect/>
          </a:stretch>
        </p:blipFill>
        <p:spPr>
          <a:xfrm>
            <a:off x="7600207" y="0"/>
            <a:ext cx="1638795" cy="7485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err="1" smtClean="0"/>
              <a:t>Tổng</a:t>
            </a:r>
            <a:r>
              <a:rPr lang="en-US" sz="3000" dirty="0" smtClean="0"/>
              <a:t> </a:t>
            </a:r>
            <a:r>
              <a:rPr lang="en-US" sz="3000" dirty="0" err="1" smtClean="0"/>
              <a:t>kết</a:t>
            </a:r>
            <a:endParaRPr lang="en-US" sz="3000" dirty="0"/>
          </a:p>
        </p:txBody>
      </p:sp>
      <p:sp>
        <p:nvSpPr>
          <p:cNvPr id="3" name="Text Placeholder 2"/>
          <p:cNvSpPr>
            <a:spLocks noGrp="1"/>
          </p:cNvSpPr>
          <p:nvPr>
            <p:ph type="body" idx="1"/>
          </p:nvPr>
        </p:nvSpPr>
        <p:spPr>
          <a:xfrm>
            <a:off x="441674" y="696682"/>
            <a:ext cx="8118300" cy="2720100"/>
          </a:xfrm>
        </p:spPr>
        <p:txBody>
          <a:bodyPr>
            <a:noAutofit/>
          </a:bodyPr>
          <a:lstStyle/>
          <a:p>
            <a:r>
              <a:rPr lang="en-US" sz="2200" dirty="0" smtClean="0">
                <a:latin typeface="+mn-lt"/>
              </a:rPr>
              <a:t>T</a:t>
            </a:r>
            <a:r>
              <a:rPr lang="vi-VN" sz="2200" dirty="0" smtClean="0">
                <a:latin typeface="+mn-lt"/>
              </a:rPr>
              <a:t>rong </a:t>
            </a:r>
            <a:r>
              <a:rPr lang="vi-VN" sz="2200" dirty="0">
                <a:latin typeface="+mn-lt"/>
              </a:rPr>
              <a:t>mô hình SSI, định danh </a:t>
            </a:r>
            <a:r>
              <a:rPr lang="en-US" sz="2200" dirty="0" err="1" smtClean="0">
                <a:latin typeface="+mn-lt"/>
              </a:rPr>
              <a:t>giữ</a:t>
            </a:r>
            <a:r>
              <a:rPr lang="en-US" sz="2200" dirty="0" smtClean="0">
                <a:latin typeface="+mn-lt"/>
              </a:rPr>
              <a:t> </a:t>
            </a:r>
            <a:r>
              <a:rPr lang="vi-VN" sz="2200" dirty="0" smtClean="0">
                <a:latin typeface="+mn-lt"/>
              </a:rPr>
              <a:t>vai </a:t>
            </a:r>
            <a:r>
              <a:rPr lang="vi-VN" sz="2200" dirty="0">
                <a:latin typeface="+mn-lt"/>
              </a:rPr>
              <a:t>trò quan trọng trong việc tạo ra một môi trường trực tuyến an toàn, riêng tư và tự chủ cho người dùng, giúp họ kiểm soát và chia sẻ thông tin cá nhân một cách an toàn và linh hoạt</a:t>
            </a:r>
            <a:endParaRPr lang="en-US" sz="2200" dirty="0" smtClean="0">
              <a:latin typeface="+mn-lt"/>
            </a:endParaRPr>
          </a:p>
          <a:p>
            <a:r>
              <a:rPr lang="en-US" sz="2200" dirty="0" err="1" smtClean="0">
                <a:latin typeface="+mn-lt"/>
              </a:rPr>
              <a:t>Đạo</a:t>
            </a:r>
            <a:r>
              <a:rPr lang="en-US" sz="2200" dirty="0" smtClean="0">
                <a:latin typeface="+mn-lt"/>
              </a:rPr>
              <a:t> </a:t>
            </a:r>
            <a:r>
              <a:rPr lang="en-US" sz="2200" dirty="0" err="1">
                <a:latin typeface="+mn-lt"/>
              </a:rPr>
              <a:t>đức</a:t>
            </a:r>
            <a:r>
              <a:rPr lang="en-US" sz="2200" dirty="0">
                <a:latin typeface="+mn-lt"/>
              </a:rPr>
              <a:t> </a:t>
            </a:r>
            <a:r>
              <a:rPr lang="en-US" sz="2200" dirty="0" err="1">
                <a:latin typeface="+mn-lt"/>
              </a:rPr>
              <a:t>đóng</a:t>
            </a:r>
            <a:r>
              <a:rPr lang="en-US" sz="2200" dirty="0">
                <a:latin typeface="+mn-lt"/>
              </a:rPr>
              <a:t> </a:t>
            </a:r>
            <a:r>
              <a:rPr lang="en-US" sz="2200" dirty="0" err="1">
                <a:latin typeface="+mn-lt"/>
              </a:rPr>
              <a:t>vai</a:t>
            </a:r>
            <a:r>
              <a:rPr lang="en-US" sz="2200" dirty="0">
                <a:latin typeface="+mn-lt"/>
              </a:rPr>
              <a:t> </a:t>
            </a:r>
            <a:r>
              <a:rPr lang="en-US" sz="2200" dirty="0" err="1">
                <a:latin typeface="+mn-lt"/>
              </a:rPr>
              <a:t>trò</a:t>
            </a:r>
            <a:r>
              <a:rPr lang="en-US" sz="2200" dirty="0">
                <a:latin typeface="+mn-lt"/>
              </a:rPr>
              <a:t> </a:t>
            </a:r>
            <a:r>
              <a:rPr lang="en-US" sz="2200" dirty="0" err="1">
                <a:latin typeface="+mn-lt"/>
              </a:rPr>
              <a:t>quan</a:t>
            </a:r>
            <a:r>
              <a:rPr lang="en-US" sz="2200" dirty="0">
                <a:latin typeface="+mn-lt"/>
              </a:rPr>
              <a:t> </a:t>
            </a:r>
            <a:r>
              <a:rPr lang="en-US" sz="2200" dirty="0" err="1">
                <a:latin typeface="+mn-lt"/>
              </a:rPr>
              <a:t>trọng</a:t>
            </a:r>
            <a:r>
              <a:rPr lang="en-US" sz="2200" dirty="0">
                <a:latin typeface="+mn-lt"/>
              </a:rPr>
              <a:t> </a:t>
            </a:r>
            <a:r>
              <a:rPr lang="en-US" sz="2200" dirty="0" err="1" smtClean="0">
                <a:latin typeface="+mn-lt"/>
              </a:rPr>
              <a:t>để</a:t>
            </a:r>
            <a:r>
              <a:rPr lang="en-US" sz="2200" dirty="0" smtClean="0">
                <a:latin typeface="+mn-lt"/>
              </a:rPr>
              <a:t> </a:t>
            </a:r>
            <a:r>
              <a:rPr lang="en-US" sz="2200" dirty="0" err="1" smtClean="0">
                <a:latin typeface="+mn-lt"/>
              </a:rPr>
              <a:t>xây</a:t>
            </a:r>
            <a:r>
              <a:rPr lang="en-US" sz="2200" dirty="0" smtClean="0">
                <a:latin typeface="+mn-lt"/>
              </a:rPr>
              <a:t> </a:t>
            </a:r>
            <a:r>
              <a:rPr lang="en-US" sz="2200" dirty="0" err="1" smtClean="0">
                <a:latin typeface="+mn-lt"/>
              </a:rPr>
              <a:t>dựng</a:t>
            </a:r>
            <a:r>
              <a:rPr lang="en-US" sz="2200" dirty="0" smtClean="0">
                <a:latin typeface="+mn-lt"/>
              </a:rPr>
              <a:t> </a:t>
            </a:r>
            <a:r>
              <a:rPr lang="en-US" sz="2200" dirty="0" err="1" smtClean="0">
                <a:latin typeface="+mn-lt"/>
              </a:rPr>
              <a:t>mô</a:t>
            </a:r>
            <a:r>
              <a:rPr lang="en-US" sz="2200" dirty="0" smtClean="0">
                <a:latin typeface="+mn-lt"/>
              </a:rPr>
              <a:t> </a:t>
            </a:r>
            <a:r>
              <a:rPr lang="en-US" sz="2200" dirty="0" err="1" smtClean="0">
                <a:latin typeface="+mn-lt"/>
              </a:rPr>
              <a:t>hình</a:t>
            </a:r>
            <a:r>
              <a:rPr lang="en-US" sz="2200" dirty="0" smtClean="0">
                <a:latin typeface="+mn-lt"/>
              </a:rPr>
              <a:t> SSI </a:t>
            </a:r>
            <a:r>
              <a:rPr lang="en-US" sz="2200" dirty="0" err="1" smtClean="0">
                <a:latin typeface="+mn-lt"/>
              </a:rPr>
              <a:t>với</a:t>
            </a:r>
            <a:r>
              <a:rPr lang="en-US" sz="2200" dirty="0" smtClean="0">
                <a:latin typeface="+mn-lt"/>
              </a:rPr>
              <a:t>  12 </a:t>
            </a:r>
            <a:r>
              <a:rPr lang="en-US" sz="2200" dirty="0" err="1" smtClean="0">
                <a:latin typeface="+mn-lt"/>
              </a:rPr>
              <a:t>nguyên</a:t>
            </a:r>
            <a:r>
              <a:rPr lang="en-US" sz="2200" dirty="0" smtClean="0">
                <a:latin typeface="+mn-lt"/>
              </a:rPr>
              <a:t> </a:t>
            </a:r>
            <a:r>
              <a:rPr lang="en-US" sz="2200" dirty="0" err="1" smtClean="0">
                <a:latin typeface="+mn-lt"/>
              </a:rPr>
              <a:t>tắc</a:t>
            </a:r>
            <a:r>
              <a:rPr lang="en-US" sz="2200" dirty="0" smtClean="0">
                <a:latin typeface="+mn-lt"/>
              </a:rPr>
              <a:t> </a:t>
            </a:r>
            <a:r>
              <a:rPr lang="en-US" sz="2200" dirty="0" err="1" smtClean="0">
                <a:latin typeface="+mn-lt"/>
              </a:rPr>
              <a:t>cơ</a:t>
            </a:r>
            <a:r>
              <a:rPr lang="en-US" sz="2200" dirty="0" smtClean="0">
                <a:latin typeface="+mn-lt"/>
              </a:rPr>
              <a:t> </a:t>
            </a:r>
            <a:r>
              <a:rPr lang="en-US" sz="2200" dirty="0" err="1" smtClean="0">
                <a:latin typeface="+mn-lt"/>
              </a:rPr>
              <a:t>bản</a:t>
            </a:r>
            <a:r>
              <a:rPr lang="en-US" sz="2200" dirty="0" smtClean="0">
                <a:latin typeface="+mn-lt"/>
              </a:rPr>
              <a:t> </a:t>
            </a:r>
            <a:r>
              <a:rPr lang="en-US" sz="2200" dirty="0" err="1" smtClean="0">
                <a:latin typeface="+mn-lt"/>
              </a:rPr>
              <a:t>đã</a:t>
            </a:r>
            <a:r>
              <a:rPr lang="en-US" sz="2200" dirty="0" smtClean="0">
                <a:latin typeface="+mn-lt"/>
              </a:rPr>
              <a:t> </a:t>
            </a:r>
            <a:r>
              <a:rPr lang="en-US" sz="2200" dirty="0" err="1" smtClean="0">
                <a:latin typeface="+mn-lt"/>
              </a:rPr>
              <a:t>nêu</a:t>
            </a:r>
            <a:endParaRPr lang="en-US" sz="2200" dirty="0" smtClean="0">
              <a:latin typeface="+mn-lt"/>
            </a:endParaRPr>
          </a:p>
          <a:p>
            <a:pPr marL="127000" indent="0">
              <a:buNone/>
            </a:pPr>
            <a:endParaRPr lang="en-US" sz="2200" dirty="0" smtClean="0">
              <a:latin typeface="+mn-lt"/>
            </a:endParaRPr>
          </a:p>
          <a:p>
            <a:r>
              <a:rPr lang="en-US" sz="2200" dirty="0" smtClean="0">
                <a:latin typeface="+mn-lt"/>
              </a:rPr>
              <a:t>12 </a:t>
            </a:r>
            <a:r>
              <a:rPr lang="en-US" sz="2200" dirty="0" err="1" smtClean="0">
                <a:latin typeface="+mn-lt"/>
              </a:rPr>
              <a:t>nguyên</a:t>
            </a:r>
            <a:r>
              <a:rPr lang="en-US" sz="2200" dirty="0" smtClean="0">
                <a:latin typeface="+mn-lt"/>
              </a:rPr>
              <a:t> </a:t>
            </a:r>
            <a:r>
              <a:rPr lang="en-US" sz="2200" dirty="0" err="1" smtClean="0">
                <a:latin typeface="+mn-lt"/>
              </a:rPr>
              <a:t>tắc</a:t>
            </a:r>
            <a:r>
              <a:rPr lang="en-US" sz="2200" dirty="0" smtClean="0">
                <a:latin typeface="+mn-lt"/>
              </a:rPr>
              <a:t> </a:t>
            </a:r>
            <a:r>
              <a:rPr lang="en-US" sz="2200" dirty="0" err="1" smtClean="0">
                <a:latin typeface="+mn-lt"/>
              </a:rPr>
              <a:t>đạo</a:t>
            </a:r>
            <a:r>
              <a:rPr lang="en-US" sz="2200" dirty="0" smtClean="0">
                <a:latin typeface="+mn-lt"/>
              </a:rPr>
              <a:t> </a:t>
            </a:r>
            <a:r>
              <a:rPr lang="en-US" sz="2200" dirty="0" err="1" smtClean="0">
                <a:latin typeface="+mn-lt"/>
              </a:rPr>
              <a:t>đức</a:t>
            </a:r>
            <a:r>
              <a:rPr lang="en-US" sz="2200" dirty="0" smtClean="0">
                <a:latin typeface="+mn-lt"/>
              </a:rPr>
              <a:t> </a:t>
            </a:r>
            <a:r>
              <a:rPr lang="en-US" sz="2200" dirty="0" err="1" smtClean="0">
                <a:latin typeface="+mn-lt"/>
              </a:rPr>
              <a:t>kỹ</a:t>
            </a:r>
            <a:r>
              <a:rPr lang="en-US" sz="2200" dirty="0" smtClean="0">
                <a:latin typeface="+mn-lt"/>
              </a:rPr>
              <a:t> </a:t>
            </a:r>
            <a:r>
              <a:rPr lang="en-US" sz="2200" dirty="0" err="1" smtClean="0">
                <a:latin typeface="+mn-lt"/>
              </a:rPr>
              <a:t>thuật</a:t>
            </a:r>
            <a:r>
              <a:rPr lang="en-US" sz="2200" dirty="0" smtClean="0">
                <a:latin typeface="+mn-lt"/>
              </a:rPr>
              <a:t>: </a:t>
            </a:r>
            <a:r>
              <a:rPr lang="en-US" sz="2200" dirty="0" err="1" smtClean="0">
                <a:latin typeface="+mn-lt"/>
              </a:rPr>
              <a:t>Tự</a:t>
            </a:r>
            <a:r>
              <a:rPr lang="en-US" sz="2200" dirty="0" smtClean="0">
                <a:latin typeface="+mn-lt"/>
              </a:rPr>
              <a:t> </a:t>
            </a:r>
            <a:r>
              <a:rPr lang="en-US" sz="2200" dirty="0" err="1" smtClean="0">
                <a:latin typeface="+mn-lt"/>
              </a:rPr>
              <a:t>kiểm</a:t>
            </a:r>
            <a:r>
              <a:rPr lang="en-US" sz="2200" dirty="0" smtClean="0">
                <a:latin typeface="+mn-lt"/>
              </a:rPr>
              <a:t> </a:t>
            </a:r>
            <a:r>
              <a:rPr lang="en-US" sz="2200" dirty="0" err="1" smtClean="0">
                <a:latin typeface="+mn-lt"/>
              </a:rPr>
              <a:t>soát</a:t>
            </a:r>
            <a:r>
              <a:rPr lang="en-US" sz="2200" dirty="0" smtClean="0">
                <a:latin typeface="+mn-lt"/>
              </a:rPr>
              <a:t>, </a:t>
            </a:r>
            <a:r>
              <a:rPr lang="en-US" sz="2200" dirty="0" err="1" smtClean="0">
                <a:latin typeface="+mn-lt"/>
              </a:rPr>
              <a:t>khiêm</a:t>
            </a:r>
            <a:r>
              <a:rPr lang="en-US" sz="2200" dirty="0" smtClean="0">
                <a:latin typeface="+mn-lt"/>
              </a:rPr>
              <a:t> </a:t>
            </a:r>
            <a:r>
              <a:rPr lang="en-US" sz="2200" dirty="0" err="1" smtClean="0">
                <a:latin typeface="+mn-lt"/>
              </a:rPr>
              <a:t>tốn</a:t>
            </a:r>
            <a:r>
              <a:rPr lang="en-US" sz="2200" dirty="0" smtClean="0">
                <a:latin typeface="+mn-lt"/>
              </a:rPr>
              <a:t>, can </a:t>
            </a:r>
            <a:r>
              <a:rPr lang="en-US" sz="2200" dirty="0" err="1" smtClean="0">
                <a:latin typeface="+mn-lt"/>
              </a:rPr>
              <a:t>đảm</a:t>
            </a:r>
            <a:r>
              <a:rPr lang="en-US" sz="2200" dirty="0" smtClean="0">
                <a:latin typeface="+mn-lt"/>
              </a:rPr>
              <a:t>, </a:t>
            </a:r>
            <a:r>
              <a:rPr lang="en-US" sz="2200" dirty="0" err="1" smtClean="0">
                <a:latin typeface="+mn-lt"/>
              </a:rPr>
              <a:t>công</a:t>
            </a:r>
            <a:r>
              <a:rPr lang="en-US" sz="2200" dirty="0" smtClean="0">
                <a:latin typeface="+mn-lt"/>
              </a:rPr>
              <a:t> </a:t>
            </a:r>
            <a:r>
              <a:rPr lang="en-US" sz="2200" dirty="0" err="1" smtClean="0">
                <a:latin typeface="+mn-lt"/>
              </a:rPr>
              <a:t>lý</a:t>
            </a:r>
            <a:r>
              <a:rPr lang="en-US" sz="2200" dirty="0" smtClean="0">
                <a:latin typeface="+mn-lt"/>
              </a:rPr>
              <a:t>, </a:t>
            </a:r>
            <a:r>
              <a:rPr lang="en-US" sz="2200" dirty="0" err="1" smtClean="0">
                <a:latin typeface="+mn-lt"/>
              </a:rPr>
              <a:t>đồng</a:t>
            </a:r>
            <a:r>
              <a:rPr lang="en-US" sz="2200" dirty="0" smtClean="0">
                <a:latin typeface="+mn-lt"/>
              </a:rPr>
              <a:t> </a:t>
            </a:r>
            <a:r>
              <a:rPr lang="en-US" sz="2200" dirty="0" err="1" smtClean="0">
                <a:latin typeface="+mn-lt"/>
              </a:rPr>
              <a:t>cảm</a:t>
            </a:r>
            <a:r>
              <a:rPr lang="en-US" sz="2200" dirty="0" smtClean="0">
                <a:latin typeface="+mn-lt"/>
              </a:rPr>
              <a:t>, </a:t>
            </a:r>
            <a:r>
              <a:rPr lang="en-US" sz="2200" dirty="0" err="1" smtClean="0">
                <a:latin typeface="+mn-lt"/>
              </a:rPr>
              <a:t>linh</a:t>
            </a:r>
            <a:r>
              <a:rPr lang="en-US" sz="2200" dirty="0" smtClean="0">
                <a:latin typeface="+mn-lt"/>
              </a:rPr>
              <a:t> </a:t>
            </a:r>
            <a:r>
              <a:rPr lang="en-US" sz="2200" dirty="0" err="1" smtClean="0">
                <a:latin typeface="+mn-lt"/>
              </a:rPr>
              <a:t>hoạt</a:t>
            </a:r>
            <a:r>
              <a:rPr lang="en-US" sz="2200" dirty="0" smtClean="0">
                <a:latin typeface="+mn-lt"/>
              </a:rPr>
              <a:t>, </a:t>
            </a:r>
            <a:r>
              <a:rPr lang="en-US" sz="2200" dirty="0" err="1" smtClean="0">
                <a:latin typeface="+mn-lt"/>
              </a:rPr>
              <a:t>công</a:t>
            </a:r>
            <a:r>
              <a:rPr lang="en-US" sz="2200" dirty="0" smtClean="0">
                <a:latin typeface="+mn-lt"/>
              </a:rPr>
              <a:t> </a:t>
            </a:r>
            <a:r>
              <a:rPr lang="en-US" sz="2200" dirty="0" err="1" smtClean="0">
                <a:latin typeface="+mn-lt"/>
              </a:rPr>
              <a:t>bằng</a:t>
            </a:r>
            <a:r>
              <a:rPr lang="en-US" sz="2200" dirty="0" smtClean="0">
                <a:latin typeface="+mn-lt"/>
              </a:rPr>
              <a:t>, …	 </a:t>
            </a:r>
          </a:p>
          <a:p>
            <a:endParaRPr lang="en-US" sz="2200" dirty="0" smtClean="0">
              <a:latin typeface="+mn-lt"/>
            </a:endParaRPr>
          </a:p>
          <a:p>
            <a:endParaRPr lang="en-US" sz="2200" dirty="0">
              <a:latin typeface="+mn-lt"/>
            </a:endParaRPr>
          </a:p>
        </p:txBody>
      </p:sp>
    </p:spTree>
    <p:extLst>
      <p:ext uri="{BB962C8B-B14F-4D97-AF65-F5344CB8AC3E}">
        <p14:creationId xmlns:p14="http://schemas.microsoft.com/office/powerpoint/2010/main" val="412539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2796175" y="468525"/>
            <a:ext cx="3656275" cy="365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Nội dung </a:t>
            </a:r>
            <a:endParaRPr sz="3300">
              <a:latin typeface="+mj-lt"/>
            </a:endParaRPr>
          </a:p>
        </p:txBody>
      </p:sp>
      <p:sp>
        <p:nvSpPr>
          <p:cNvPr id="80" name="Google Shape;80;p13"/>
          <p:cNvSpPr txBox="1">
            <a:spLocks noGrp="1"/>
          </p:cNvSpPr>
          <p:nvPr>
            <p:ph type="body" idx="1"/>
          </p:nvPr>
        </p:nvSpPr>
        <p:spPr>
          <a:xfrm>
            <a:off x="370227" y="924692"/>
            <a:ext cx="8344050" cy="2886114"/>
          </a:xfrm>
          <a:prstGeom prst="rect">
            <a:avLst/>
          </a:prstGeom>
        </p:spPr>
        <p:txBody>
          <a:bodyPr spcFirstLastPara="1" wrap="square" lIns="91425" tIns="91425" rIns="91425" bIns="91425" anchor="t" anchorCtr="0">
            <a:noAutofit/>
          </a:bodyPr>
          <a:lstStyle/>
          <a:p>
            <a:pPr marL="457200" lvl="0" indent="-317500" algn="just" rtl="0">
              <a:lnSpc>
                <a:spcPts val="2640"/>
              </a:lnSpc>
              <a:spcAft>
                <a:spcPts val="0"/>
              </a:spcAft>
              <a:buClr>
                <a:schemeClr val="dk1"/>
              </a:buClr>
              <a:buSzPts val="1400"/>
              <a:buFont typeface="Lato"/>
              <a:buChar char="●"/>
            </a:pPr>
            <a:r>
              <a:rPr lang="en-US" sz="2200" dirty="0" err="1" smtClean="0">
                <a:solidFill>
                  <a:schemeClr val="tx1"/>
                </a:solidFill>
                <a:latin typeface="+mj-lt"/>
                <a:ea typeface="Lato"/>
                <a:cs typeface="Lato"/>
                <a:sym typeface="Lato"/>
              </a:rPr>
              <a:t>Mô</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hình</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tập</a:t>
            </a:r>
            <a:r>
              <a:rPr lang="en-US" sz="2200" dirty="0" smtClean="0">
                <a:solidFill>
                  <a:schemeClr val="tx1"/>
                </a:solidFill>
                <a:latin typeface="+mj-lt"/>
                <a:ea typeface="Lato"/>
                <a:cs typeface="Lato"/>
                <a:sym typeface="Lato"/>
              </a:rPr>
              <a:t> trung</a:t>
            </a:r>
          </a:p>
          <a:p>
            <a:pPr marL="457200" lvl="0" indent="-317500" algn="just" rtl="0">
              <a:lnSpc>
                <a:spcPts val="2640"/>
              </a:lnSpc>
              <a:spcAft>
                <a:spcPts val="0"/>
              </a:spcAft>
              <a:buClr>
                <a:schemeClr val="dk1"/>
              </a:buClr>
              <a:buSzPts val="1400"/>
              <a:buFont typeface="Lato"/>
              <a:buChar char="●"/>
            </a:pPr>
            <a:r>
              <a:rPr lang="en-US" sz="2200" dirty="0" err="1" smtClean="0">
                <a:solidFill>
                  <a:schemeClr val="tx1"/>
                </a:solidFill>
                <a:latin typeface="+mj-lt"/>
                <a:ea typeface="Lato"/>
                <a:cs typeface="Lato"/>
                <a:sym typeface="Lato"/>
              </a:rPr>
              <a:t>Mô</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hình</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liên</a:t>
            </a:r>
            <a:r>
              <a:rPr lang="en-US" sz="2200" dirty="0" smtClean="0">
                <a:solidFill>
                  <a:schemeClr val="tx1"/>
                </a:solidFill>
                <a:latin typeface="+mj-lt"/>
                <a:ea typeface="Lato"/>
                <a:cs typeface="Lato"/>
                <a:sym typeface="Lato"/>
              </a:rPr>
              <a:t> minh</a:t>
            </a:r>
            <a:endParaRPr sz="2200" dirty="0">
              <a:solidFill>
                <a:schemeClr val="tx1"/>
              </a:solidFill>
              <a:latin typeface="+mj-lt"/>
              <a:ea typeface="Lato"/>
              <a:cs typeface="Lato"/>
              <a:sym typeface="Lato"/>
            </a:endParaRPr>
          </a:p>
          <a:p>
            <a:pPr lvl="0" indent="-317500" algn="just">
              <a:lnSpc>
                <a:spcPts val="2640"/>
              </a:lnSpc>
              <a:buClr>
                <a:schemeClr val="dk1"/>
              </a:buClr>
              <a:buSzPts val="1400"/>
              <a:buFont typeface="Lato"/>
              <a:buChar char="●"/>
            </a:pPr>
            <a:r>
              <a:rPr lang="en-US" sz="2200" dirty="0" err="1">
                <a:solidFill>
                  <a:schemeClr val="tx1"/>
                </a:solidFill>
                <a:latin typeface="+mj-lt"/>
                <a:ea typeface="Lato"/>
                <a:cs typeface="Lato"/>
                <a:sym typeface="Lato"/>
              </a:rPr>
              <a:t>Mô</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hình</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tự</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chỉ</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danh</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tính</a:t>
            </a:r>
            <a:r>
              <a:rPr lang="en-US" sz="2200" dirty="0">
                <a:solidFill>
                  <a:schemeClr val="tx1"/>
                </a:solidFill>
                <a:latin typeface="+mj-lt"/>
                <a:ea typeface="Lato"/>
                <a:cs typeface="Lato"/>
                <a:sym typeface="Lato"/>
              </a:rPr>
              <a:t> Self-sovereign identity </a:t>
            </a:r>
            <a:r>
              <a:rPr lang="en-US" sz="2200" dirty="0" smtClean="0">
                <a:solidFill>
                  <a:schemeClr val="tx1"/>
                </a:solidFill>
                <a:latin typeface="+mj-lt"/>
                <a:ea typeface="Lato"/>
                <a:cs typeface="Lato"/>
                <a:sym typeface="Lato"/>
              </a:rPr>
              <a:t>model</a:t>
            </a:r>
          </a:p>
          <a:p>
            <a:pPr lvl="0" indent="-317500" algn="just">
              <a:lnSpc>
                <a:spcPts val="2640"/>
              </a:lnSpc>
              <a:buClr>
                <a:schemeClr val="dk1"/>
              </a:buClr>
              <a:buSzPts val="1400"/>
              <a:buFont typeface="Lato"/>
              <a:buChar char="●"/>
            </a:pPr>
            <a:r>
              <a:rPr lang="en-US" sz="2200" dirty="0">
                <a:solidFill>
                  <a:schemeClr val="tx1"/>
                </a:solidFill>
                <a:latin typeface="+mj-lt"/>
                <a:ea typeface="Lato"/>
                <a:cs typeface="Lato"/>
                <a:sym typeface="Lato"/>
              </a:rPr>
              <a:t>12 </a:t>
            </a:r>
            <a:r>
              <a:rPr lang="en-US" sz="2200" dirty="0" err="1">
                <a:solidFill>
                  <a:schemeClr val="tx1"/>
                </a:solidFill>
                <a:latin typeface="+mj-lt"/>
                <a:ea typeface="Lato"/>
                <a:cs typeface="Lato"/>
                <a:sym typeface="Lato"/>
              </a:rPr>
              <a:t>nguyên</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tắc</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của</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Mô</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hình</a:t>
            </a:r>
            <a:r>
              <a:rPr lang="en-US" sz="2200" dirty="0">
                <a:solidFill>
                  <a:schemeClr val="tx1"/>
                </a:solidFill>
                <a:latin typeface="+mj-lt"/>
                <a:ea typeface="Lato"/>
                <a:cs typeface="Lato"/>
                <a:sym typeface="Lato"/>
              </a:rPr>
              <a:t> SSI –Model</a:t>
            </a:r>
          </a:p>
          <a:p>
            <a:pPr lvl="0" indent="-317500" algn="just">
              <a:lnSpc>
                <a:spcPts val="2640"/>
              </a:lnSpc>
              <a:buClr>
                <a:schemeClr val="dk1"/>
              </a:buClr>
              <a:buSzPts val="1400"/>
              <a:buFont typeface="Lato"/>
              <a:buChar char="●"/>
            </a:pPr>
            <a:r>
              <a:rPr lang="en-US" sz="2200" dirty="0" smtClean="0">
                <a:solidFill>
                  <a:schemeClr val="tx1"/>
                </a:solidFill>
                <a:latin typeface="+mj-lt"/>
                <a:ea typeface="Lato"/>
                <a:cs typeface="Lato"/>
                <a:sym typeface="Lato"/>
              </a:rPr>
              <a:t> </a:t>
            </a:r>
            <a:r>
              <a:rPr lang="vi-VN" sz="2200" dirty="0">
                <a:solidFill>
                  <a:schemeClr val="tx1"/>
                </a:solidFill>
                <a:latin typeface="+mj-lt"/>
                <a:ea typeface="Lato"/>
                <a:cs typeface="Lato"/>
                <a:sym typeface="Lato"/>
              </a:rPr>
              <a:t>SSI hoạt động như thế </a:t>
            </a:r>
            <a:r>
              <a:rPr lang="vi-VN" sz="2200" dirty="0" smtClean="0">
                <a:solidFill>
                  <a:schemeClr val="tx1"/>
                </a:solidFill>
                <a:latin typeface="+mj-lt"/>
                <a:ea typeface="Lato"/>
                <a:cs typeface="Lato"/>
                <a:sym typeface="Lato"/>
              </a:rPr>
              <a:t>nào</a:t>
            </a:r>
            <a:endParaRPr lang="en-US" sz="2200" dirty="0" smtClean="0">
              <a:solidFill>
                <a:schemeClr val="tx1"/>
              </a:solidFill>
              <a:latin typeface="+mj-lt"/>
              <a:ea typeface="Lato"/>
              <a:cs typeface="Lato"/>
              <a:sym typeface="Lato"/>
            </a:endParaRPr>
          </a:p>
          <a:p>
            <a:pPr lvl="0" indent="-317500" algn="just">
              <a:lnSpc>
                <a:spcPts val="2640"/>
              </a:lnSpc>
              <a:buClr>
                <a:schemeClr val="dk1"/>
              </a:buClr>
              <a:buSzPts val="1400"/>
              <a:buFont typeface="Lato"/>
              <a:buChar char="●"/>
            </a:pPr>
            <a:r>
              <a:rPr lang="en-US" sz="2200" dirty="0">
                <a:solidFill>
                  <a:schemeClr val="tx1"/>
                </a:solidFill>
                <a:latin typeface="+mj-lt"/>
                <a:ea typeface="Lato"/>
                <a:cs typeface="Lato"/>
                <a:sym typeface="Lato"/>
              </a:rPr>
              <a:t>Zero-knowledge proofs </a:t>
            </a:r>
            <a:r>
              <a:rPr lang="en-US" sz="2200" dirty="0" smtClean="0">
                <a:solidFill>
                  <a:schemeClr val="tx1"/>
                </a:solidFill>
                <a:latin typeface="+mj-lt"/>
                <a:ea typeface="Lato"/>
                <a:cs typeface="Lato"/>
                <a:sym typeface="Lato"/>
              </a:rPr>
              <a:t>– ZKPs</a:t>
            </a:r>
          </a:p>
          <a:p>
            <a:pPr lvl="0" indent="-317500" algn="just">
              <a:lnSpc>
                <a:spcPts val="2640"/>
              </a:lnSpc>
              <a:buClr>
                <a:schemeClr val="dk1"/>
              </a:buClr>
              <a:buSzPts val="1400"/>
              <a:buFont typeface="Lato"/>
              <a:buChar char="●"/>
            </a:pPr>
            <a:r>
              <a:rPr lang="en-US" sz="2200" dirty="0" err="1">
                <a:solidFill>
                  <a:schemeClr val="tx1"/>
                </a:solidFill>
                <a:latin typeface="+mj-lt"/>
                <a:ea typeface="Lato"/>
                <a:cs typeface="Lato"/>
                <a:sym typeface="Lato"/>
              </a:rPr>
              <a:t>Mật</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mã</a:t>
            </a:r>
            <a:r>
              <a:rPr lang="en-US" sz="2200" dirty="0">
                <a:solidFill>
                  <a:schemeClr val="tx1"/>
                </a:solidFill>
                <a:latin typeface="+mj-lt"/>
                <a:ea typeface="Lato"/>
                <a:cs typeface="Lato"/>
                <a:sym typeface="Lato"/>
              </a:rPr>
              <a:t> </a:t>
            </a:r>
            <a:r>
              <a:rPr lang="en-US" sz="2200" dirty="0" smtClean="0">
                <a:solidFill>
                  <a:schemeClr val="tx1"/>
                </a:solidFill>
                <a:latin typeface="+mj-lt"/>
                <a:ea typeface="Lato"/>
                <a:cs typeface="Lato"/>
                <a:sym typeface="Lato"/>
              </a:rPr>
              <a:t>Cryptography</a:t>
            </a:r>
          </a:p>
          <a:p>
            <a:pPr lvl="0" indent="-317500" algn="just">
              <a:lnSpc>
                <a:spcPts val="2640"/>
              </a:lnSpc>
              <a:buClr>
                <a:schemeClr val="dk1"/>
              </a:buClr>
              <a:buSzPts val="1400"/>
              <a:buFont typeface="Lato"/>
              <a:buChar char="●"/>
            </a:pPr>
            <a:r>
              <a:rPr lang="en-US" sz="2200" dirty="0" err="1">
                <a:solidFill>
                  <a:schemeClr val="tx1"/>
                </a:solidFill>
                <a:latin typeface="+mj-lt"/>
                <a:ea typeface="Lato"/>
                <a:cs typeface="Lato"/>
                <a:sym typeface="Lato"/>
              </a:rPr>
              <a:t>Quyền</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riêng</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tư</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theo</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thiêt</a:t>
            </a:r>
            <a:r>
              <a:rPr lang="en-US" sz="2200" dirty="0">
                <a:solidFill>
                  <a:schemeClr val="tx1"/>
                </a:solidFill>
                <a:latin typeface="+mj-lt"/>
                <a:ea typeface="Lato"/>
                <a:cs typeface="Lato"/>
                <a:sym typeface="Lato"/>
              </a:rPr>
              <a:t> </a:t>
            </a:r>
            <a:r>
              <a:rPr lang="en-US" sz="2200" dirty="0" err="1">
                <a:solidFill>
                  <a:schemeClr val="tx1"/>
                </a:solidFill>
                <a:latin typeface="+mj-lt"/>
                <a:ea typeface="Lato"/>
                <a:cs typeface="Lato"/>
                <a:sym typeface="Lato"/>
              </a:rPr>
              <a:t>kế</a:t>
            </a:r>
            <a:r>
              <a:rPr lang="en-US" sz="2200" dirty="0">
                <a:solidFill>
                  <a:schemeClr val="tx1"/>
                </a:solidFill>
                <a:latin typeface="+mj-lt"/>
                <a:ea typeface="Lato"/>
                <a:cs typeface="Lato"/>
                <a:sym typeface="Lato"/>
              </a:rPr>
              <a:t> Privacy by design</a:t>
            </a:r>
            <a:endParaRPr sz="2200" dirty="0">
              <a:solidFill>
                <a:schemeClr val="tx1"/>
              </a:solidFill>
              <a:latin typeface="+mj-lt"/>
              <a:ea typeface="Lato"/>
              <a:cs typeface="Lato"/>
              <a:sym typeface="Lato"/>
            </a:endParaRPr>
          </a:p>
          <a:p>
            <a:pPr marL="457200" lvl="0" indent="-317500" algn="just" rtl="0">
              <a:lnSpc>
                <a:spcPts val="2640"/>
              </a:lnSpc>
              <a:spcAft>
                <a:spcPts val="0"/>
              </a:spcAft>
              <a:buClr>
                <a:schemeClr val="dk1"/>
              </a:buClr>
              <a:buSzPts val="1400"/>
              <a:buFont typeface="Lato"/>
              <a:buChar char="●"/>
            </a:pPr>
            <a:r>
              <a:rPr lang="en-US" sz="2200" dirty="0" err="1" smtClean="0">
                <a:solidFill>
                  <a:schemeClr val="tx1"/>
                </a:solidFill>
                <a:latin typeface="+mj-lt"/>
                <a:ea typeface="Lato"/>
                <a:cs typeface="Lato"/>
                <a:sym typeface="Lato"/>
              </a:rPr>
              <a:t>Kết</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luận</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và</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trao</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đổi</a:t>
            </a:r>
            <a:endParaRPr sz="2200" dirty="0">
              <a:solidFill>
                <a:schemeClr val="tx1"/>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lvl="0"/>
            <a:r>
              <a:rPr lang="en-US" sz="3300" dirty="0" err="1" smtClean="0">
                <a:latin typeface="+mj-lt"/>
              </a:rPr>
              <a:t>Mô</a:t>
            </a:r>
            <a:r>
              <a:rPr lang="en-US" sz="3300" dirty="0" smtClean="0">
                <a:latin typeface="+mj-lt"/>
              </a:rPr>
              <a:t> </a:t>
            </a:r>
            <a:r>
              <a:rPr lang="en-US" sz="3300" dirty="0" err="1">
                <a:latin typeface="+mj-lt"/>
              </a:rPr>
              <a:t>hình</a:t>
            </a:r>
            <a:r>
              <a:rPr lang="en-US" sz="3300" dirty="0">
                <a:latin typeface="+mj-lt"/>
              </a:rPr>
              <a:t> </a:t>
            </a:r>
            <a:r>
              <a:rPr lang="en-US" sz="3300" dirty="0" err="1">
                <a:latin typeface="+mj-lt"/>
              </a:rPr>
              <a:t>tập</a:t>
            </a:r>
            <a:r>
              <a:rPr lang="en-US" sz="3300" dirty="0">
                <a:latin typeface="+mj-lt"/>
              </a:rPr>
              <a:t> trung</a:t>
            </a:r>
            <a:br>
              <a:rPr lang="en-US" sz="3300" dirty="0">
                <a:latin typeface="+mj-lt"/>
              </a:rPr>
            </a:br>
            <a:endParaRPr sz="3300" dirty="0">
              <a:latin typeface="+mj-lt"/>
            </a:endParaRPr>
          </a:p>
        </p:txBody>
      </p:sp>
      <p:sp>
        <p:nvSpPr>
          <p:cNvPr id="80" name="Google Shape;80;p13"/>
          <p:cNvSpPr txBox="1">
            <a:spLocks noGrp="1"/>
          </p:cNvSpPr>
          <p:nvPr>
            <p:ph type="body" idx="1"/>
          </p:nvPr>
        </p:nvSpPr>
        <p:spPr>
          <a:xfrm>
            <a:off x="370226" y="663435"/>
            <a:ext cx="8344050" cy="2886114"/>
          </a:xfrm>
          <a:prstGeom prst="rect">
            <a:avLst/>
          </a:prstGeom>
        </p:spPr>
        <p:txBody>
          <a:bodyPr spcFirstLastPara="1" wrap="square" lIns="91425" tIns="91425" rIns="91425" bIns="91425" anchor="t" anchorCtr="0">
            <a:noAutofit/>
          </a:bodyPr>
          <a:lstStyle/>
          <a:p>
            <a:pPr lvl="0" indent="-317500" algn="just">
              <a:lnSpc>
                <a:spcPts val="2640"/>
              </a:lnSpc>
              <a:buClr>
                <a:schemeClr val="dk1"/>
              </a:buClr>
              <a:buSzPts val="1400"/>
              <a:buFont typeface="Lato"/>
              <a:buChar char="●"/>
            </a:pPr>
            <a:r>
              <a:rPr lang="vi-VN" sz="2200" dirty="0">
                <a:solidFill>
                  <a:schemeClr val="tx1"/>
                </a:solidFill>
                <a:latin typeface="+mj-lt"/>
                <a:ea typeface="Lato"/>
                <a:cs typeface="Lato"/>
                <a:sym typeface="Lato"/>
              </a:rPr>
              <a:t>Mô hình tập trung (Centralized Model) là một </a:t>
            </a:r>
            <a:r>
              <a:rPr lang="vi-VN" sz="2200" b="1" i="1" dirty="0">
                <a:solidFill>
                  <a:schemeClr val="tx1"/>
                </a:solidFill>
                <a:latin typeface="+mj-lt"/>
                <a:ea typeface="Lato"/>
                <a:cs typeface="Lato"/>
                <a:sym typeface="Lato"/>
              </a:rPr>
              <a:t>phương thức quản lý và kiểm soát thông tin trong đó quyền lực và kiểm soát tập trung vào một cơ quan hoặc tổ chức duy nhất</a:t>
            </a:r>
            <a:r>
              <a:rPr lang="vi-VN" sz="2200" dirty="0">
                <a:solidFill>
                  <a:schemeClr val="tx1"/>
                </a:solidFill>
                <a:latin typeface="+mj-lt"/>
                <a:ea typeface="Lato"/>
                <a:cs typeface="Lato"/>
                <a:sym typeface="Lato"/>
              </a:rPr>
              <a:t>. </a:t>
            </a:r>
            <a:endParaRPr lang="en-US" sz="2200" dirty="0" smtClean="0">
              <a:solidFill>
                <a:schemeClr val="tx1"/>
              </a:solidFill>
              <a:latin typeface="+mj-lt"/>
              <a:ea typeface="Lato"/>
              <a:cs typeface="Lato"/>
              <a:sym typeface="Lato"/>
            </a:endParaRPr>
          </a:p>
          <a:p>
            <a:pPr lvl="0" indent="-317500" algn="just">
              <a:lnSpc>
                <a:spcPts val="2640"/>
              </a:lnSpc>
              <a:buClr>
                <a:schemeClr val="dk1"/>
              </a:buClr>
              <a:buSzPts val="1400"/>
              <a:buFont typeface="Lato"/>
              <a:buChar char="●"/>
            </a:pPr>
            <a:r>
              <a:rPr lang="en-US" sz="2200" dirty="0" smtClean="0">
                <a:solidFill>
                  <a:schemeClr val="tx1"/>
                </a:solidFill>
                <a:latin typeface="+mj-lt"/>
                <a:ea typeface="Lato"/>
                <a:cs typeface="Lato"/>
                <a:sym typeface="Lato"/>
              </a:rPr>
              <a:t>Q</a:t>
            </a:r>
            <a:r>
              <a:rPr lang="vi-VN" sz="2200" dirty="0" smtClean="0">
                <a:solidFill>
                  <a:schemeClr val="tx1"/>
                </a:solidFill>
                <a:latin typeface="+mj-lt"/>
                <a:ea typeface="Lato"/>
                <a:cs typeface="Lato"/>
                <a:sym typeface="Lato"/>
              </a:rPr>
              <a:t>uyết </a:t>
            </a:r>
            <a:r>
              <a:rPr lang="vi-VN" sz="2200" dirty="0">
                <a:solidFill>
                  <a:schemeClr val="tx1"/>
                </a:solidFill>
                <a:latin typeface="+mj-lt"/>
                <a:ea typeface="Lato"/>
                <a:cs typeface="Lato"/>
                <a:sym typeface="Lato"/>
              </a:rPr>
              <a:t>định và quản lý thông tin đều được thực hiện bởi </a:t>
            </a:r>
            <a:r>
              <a:rPr lang="vi-VN" sz="2200" b="1" dirty="0">
                <a:solidFill>
                  <a:schemeClr val="tx1"/>
                </a:solidFill>
                <a:latin typeface="+mj-lt"/>
                <a:ea typeface="Lato"/>
                <a:cs typeface="Lato"/>
                <a:sym typeface="Lato"/>
              </a:rPr>
              <a:t>một thực thể duy </a:t>
            </a:r>
            <a:r>
              <a:rPr lang="vi-VN" sz="2200" b="1" dirty="0" smtClean="0">
                <a:solidFill>
                  <a:schemeClr val="tx1"/>
                </a:solidFill>
                <a:latin typeface="+mj-lt"/>
                <a:ea typeface="Lato"/>
                <a:cs typeface="Lato"/>
                <a:sym typeface="Lato"/>
              </a:rPr>
              <a:t>nhất</a:t>
            </a:r>
            <a:r>
              <a:rPr lang="vi-VN" sz="2200" dirty="0" smtClean="0">
                <a:solidFill>
                  <a:schemeClr val="tx1"/>
                </a:solidFill>
                <a:latin typeface="+mj-lt"/>
                <a:ea typeface="Lato"/>
                <a:cs typeface="Lato"/>
                <a:sym typeface="Lato"/>
              </a:rPr>
              <a:t> </a:t>
            </a:r>
            <a:r>
              <a:rPr lang="vi-VN" sz="2200" dirty="0">
                <a:solidFill>
                  <a:schemeClr val="tx1"/>
                </a:solidFill>
                <a:latin typeface="+mj-lt"/>
                <a:ea typeface="Lato"/>
                <a:cs typeface="Lato"/>
                <a:sym typeface="Lato"/>
              </a:rPr>
              <a:t>Người dùng hoặc các thực thể khác </a:t>
            </a:r>
            <a:r>
              <a:rPr lang="vi-VN" sz="2200" b="1" i="1" dirty="0">
                <a:solidFill>
                  <a:schemeClr val="tx1"/>
                </a:solidFill>
                <a:latin typeface="+mj-lt"/>
                <a:ea typeface="Lato"/>
                <a:cs typeface="Lato"/>
                <a:sym typeface="Lato"/>
              </a:rPr>
              <a:t>phụ thuộc vào cơ quan</a:t>
            </a:r>
            <a:r>
              <a:rPr lang="vi-VN" sz="2200" dirty="0">
                <a:solidFill>
                  <a:schemeClr val="tx1"/>
                </a:solidFill>
                <a:latin typeface="+mj-lt"/>
                <a:ea typeface="Lato"/>
                <a:cs typeface="Lato"/>
                <a:sym typeface="Lato"/>
              </a:rPr>
              <a:t> tập trung để cung cấp và quản lý thông tin của họ.</a:t>
            </a:r>
            <a:endParaRPr sz="2200" dirty="0">
              <a:solidFill>
                <a:schemeClr val="tx1"/>
              </a:solidFill>
              <a:latin typeface="+mj-lt"/>
            </a:endParaRPr>
          </a:p>
        </p:txBody>
      </p:sp>
      <p:pic>
        <p:nvPicPr>
          <p:cNvPr id="2" name="Picture 1"/>
          <p:cNvPicPr>
            <a:picLocks noChangeAspect="1"/>
          </p:cNvPicPr>
          <p:nvPr/>
        </p:nvPicPr>
        <p:blipFill>
          <a:blip r:embed="rId3"/>
          <a:stretch>
            <a:fillRect/>
          </a:stretch>
        </p:blipFill>
        <p:spPr>
          <a:xfrm>
            <a:off x="1685818" y="2823081"/>
            <a:ext cx="5391755" cy="1452936"/>
          </a:xfrm>
          <a:prstGeom prst="rect">
            <a:avLst/>
          </a:prstGeom>
        </p:spPr>
      </p:pic>
    </p:spTree>
    <p:extLst>
      <p:ext uri="{BB962C8B-B14F-4D97-AF65-F5344CB8AC3E}">
        <p14:creationId xmlns:p14="http://schemas.microsoft.com/office/powerpoint/2010/main" val="149453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lvl="0"/>
            <a:r>
              <a:rPr lang="en-US" sz="3300" dirty="0" err="1" smtClean="0">
                <a:latin typeface="+mj-lt"/>
              </a:rPr>
              <a:t>Mô</a:t>
            </a:r>
            <a:r>
              <a:rPr lang="en-US" sz="3300" dirty="0" smtClean="0">
                <a:latin typeface="+mj-lt"/>
              </a:rPr>
              <a:t> </a:t>
            </a:r>
            <a:r>
              <a:rPr lang="en-US" sz="3300" dirty="0" err="1">
                <a:latin typeface="+mj-lt"/>
              </a:rPr>
              <a:t>hình</a:t>
            </a:r>
            <a:r>
              <a:rPr lang="en-US" sz="3300" dirty="0">
                <a:latin typeface="+mj-lt"/>
              </a:rPr>
              <a:t> </a:t>
            </a:r>
            <a:r>
              <a:rPr lang="en-US" sz="3300" dirty="0" err="1">
                <a:latin typeface="+mj-lt"/>
              </a:rPr>
              <a:t>liên</a:t>
            </a:r>
            <a:r>
              <a:rPr lang="en-US" sz="3300" dirty="0">
                <a:latin typeface="+mj-lt"/>
              </a:rPr>
              <a:t> minh</a:t>
            </a:r>
            <a:br>
              <a:rPr lang="en-US" sz="3300" dirty="0">
                <a:latin typeface="+mj-lt"/>
              </a:rPr>
            </a:br>
            <a:endParaRPr sz="3300" dirty="0">
              <a:latin typeface="+mj-lt"/>
            </a:endParaRPr>
          </a:p>
        </p:txBody>
      </p:sp>
      <p:sp>
        <p:nvSpPr>
          <p:cNvPr id="80" name="Google Shape;80;p13"/>
          <p:cNvSpPr txBox="1">
            <a:spLocks noGrp="1"/>
          </p:cNvSpPr>
          <p:nvPr>
            <p:ph type="body" idx="1"/>
          </p:nvPr>
        </p:nvSpPr>
        <p:spPr>
          <a:xfrm>
            <a:off x="287100" y="569775"/>
            <a:ext cx="8344050" cy="2886114"/>
          </a:xfrm>
          <a:prstGeom prst="rect">
            <a:avLst/>
          </a:prstGeom>
        </p:spPr>
        <p:txBody>
          <a:bodyPr spcFirstLastPara="1" wrap="square" lIns="91425" tIns="91425" rIns="91425" bIns="91425" anchor="t" anchorCtr="0">
            <a:noAutofit/>
          </a:bodyPr>
          <a:lstStyle/>
          <a:p>
            <a:pPr lvl="0" indent="-317500" algn="just">
              <a:lnSpc>
                <a:spcPts val="2640"/>
              </a:lnSpc>
              <a:buClr>
                <a:schemeClr val="dk1"/>
              </a:buClr>
              <a:buSzPts val="1400"/>
              <a:buFont typeface="Lato"/>
              <a:buChar char="●"/>
            </a:pPr>
            <a:r>
              <a:rPr lang="en-US" sz="1800" dirty="0" err="1">
                <a:solidFill>
                  <a:schemeClr val="tx1"/>
                </a:solidFill>
                <a:latin typeface="+mj-lt"/>
                <a:ea typeface="Lato"/>
                <a:cs typeface="Lato"/>
                <a:sym typeface="Lato"/>
              </a:rPr>
              <a:t>Mô</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hình</a:t>
            </a:r>
            <a:r>
              <a:rPr lang="en-US" sz="1800" dirty="0">
                <a:solidFill>
                  <a:schemeClr val="tx1"/>
                </a:solidFill>
                <a:latin typeface="+mj-lt"/>
                <a:ea typeface="Lato"/>
                <a:cs typeface="Lato"/>
                <a:sym typeface="Lato"/>
              </a:rPr>
              <a:t> </a:t>
            </a:r>
            <a:r>
              <a:rPr lang="en-US" sz="1800" dirty="0" err="1" smtClean="0">
                <a:solidFill>
                  <a:schemeClr val="tx1"/>
                </a:solidFill>
                <a:latin typeface="+mj-lt"/>
                <a:ea typeface="Lato"/>
                <a:cs typeface="Lato"/>
                <a:sym typeface="Lato"/>
              </a:rPr>
              <a:t>liên</a:t>
            </a:r>
            <a:r>
              <a:rPr lang="en-US" sz="1800" dirty="0" smtClean="0">
                <a:solidFill>
                  <a:schemeClr val="tx1"/>
                </a:solidFill>
                <a:latin typeface="+mj-lt"/>
                <a:ea typeface="Lato"/>
                <a:cs typeface="Lato"/>
                <a:sym typeface="Lato"/>
              </a:rPr>
              <a:t> minh </a:t>
            </a:r>
            <a:r>
              <a:rPr lang="en-US" sz="1800" dirty="0" err="1" smtClean="0">
                <a:solidFill>
                  <a:schemeClr val="tx1"/>
                </a:solidFill>
                <a:latin typeface="+mj-lt"/>
                <a:ea typeface="Lato"/>
                <a:cs typeface="Lato"/>
                <a:sym typeface="Lato"/>
              </a:rPr>
              <a:t>đã</a:t>
            </a:r>
            <a:r>
              <a:rPr lang="en-US" sz="1800" dirty="0" smtClean="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cải</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tiến</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tập</a:t>
            </a:r>
            <a:r>
              <a:rPr lang="en-US" sz="1800" dirty="0">
                <a:solidFill>
                  <a:schemeClr val="tx1"/>
                </a:solidFill>
                <a:latin typeface="+mj-lt"/>
                <a:ea typeface="Lato"/>
                <a:cs typeface="Lato"/>
                <a:sym typeface="Lato"/>
              </a:rPr>
              <a:t> trung </a:t>
            </a:r>
            <a:r>
              <a:rPr lang="en-US" sz="1800" dirty="0" err="1">
                <a:solidFill>
                  <a:schemeClr val="tx1"/>
                </a:solidFill>
                <a:latin typeface="+mj-lt"/>
                <a:ea typeface="Lato"/>
                <a:cs typeface="Lato"/>
                <a:sym typeface="Lato"/>
              </a:rPr>
              <a:t>giải</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quyết</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thách</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thức</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trong</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quản</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lý</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tài</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khoản</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bởi</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các</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nhà</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cung</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cấp</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danh</a:t>
            </a:r>
            <a:r>
              <a:rPr lang="en-US" sz="1800" dirty="0">
                <a:solidFill>
                  <a:schemeClr val="tx1"/>
                </a:solidFill>
                <a:latin typeface="+mj-lt"/>
                <a:ea typeface="Lato"/>
                <a:cs typeface="Lato"/>
                <a:sym typeface="Lato"/>
              </a:rPr>
              <a:t> </a:t>
            </a:r>
            <a:r>
              <a:rPr lang="en-US" sz="1800" dirty="0" err="1">
                <a:solidFill>
                  <a:schemeClr val="tx1"/>
                </a:solidFill>
                <a:latin typeface="+mj-lt"/>
                <a:ea typeface="Lato"/>
                <a:cs typeface="Lato"/>
                <a:sym typeface="Lato"/>
              </a:rPr>
              <a:t>tính</a:t>
            </a:r>
            <a:r>
              <a:rPr lang="en-US" sz="1800" dirty="0">
                <a:solidFill>
                  <a:schemeClr val="tx1"/>
                </a:solidFill>
                <a:latin typeface="+mj-lt"/>
                <a:ea typeface="Lato"/>
                <a:cs typeface="Lato"/>
                <a:sym typeface="Lato"/>
              </a:rPr>
              <a:t> Identity Providers (IDPs). </a:t>
            </a:r>
            <a:endParaRPr lang="en-US" sz="1800" dirty="0" smtClean="0">
              <a:solidFill>
                <a:schemeClr val="tx1"/>
              </a:solidFill>
              <a:latin typeface="+mj-lt"/>
              <a:ea typeface="Lato"/>
              <a:cs typeface="Lato"/>
              <a:sym typeface="Lato"/>
            </a:endParaRPr>
          </a:p>
          <a:p>
            <a:pPr lvl="0" indent="-317500" algn="just">
              <a:lnSpc>
                <a:spcPts val="2640"/>
              </a:lnSpc>
              <a:buClr>
                <a:schemeClr val="dk1"/>
              </a:buClr>
              <a:buSzPts val="1400"/>
              <a:buFont typeface="Lato"/>
              <a:buChar char="●"/>
            </a:pPr>
            <a:r>
              <a:rPr lang="vi-VN" sz="1800" dirty="0">
                <a:solidFill>
                  <a:schemeClr val="tx1"/>
                </a:solidFill>
                <a:latin typeface="Arial"/>
                <a:ea typeface="Arial"/>
                <a:cs typeface="Arial"/>
                <a:sym typeface="Arial"/>
              </a:rPr>
              <a:t>Người dùng có một tài khoản </a:t>
            </a:r>
            <a:r>
              <a:rPr lang="vi-VN" sz="1800" dirty="0" smtClean="0">
                <a:solidFill>
                  <a:schemeClr val="tx1"/>
                </a:solidFill>
                <a:latin typeface="Arial"/>
                <a:ea typeface="Arial"/>
                <a:cs typeface="Arial"/>
                <a:sym typeface="Arial"/>
              </a:rPr>
              <a:t>IDP </a:t>
            </a:r>
            <a:r>
              <a:rPr lang="vi-VN" sz="1800" dirty="0">
                <a:solidFill>
                  <a:schemeClr val="tx1"/>
                </a:solidFill>
                <a:latin typeface="Arial"/>
                <a:ea typeface="Arial"/>
                <a:cs typeface="Arial"/>
                <a:sym typeface="Arial"/>
              </a:rPr>
              <a:t>và </a:t>
            </a:r>
            <a:r>
              <a:rPr lang="vi-VN" sz="1800" dirty="0" smtClean="0">
                <a:solidFill>
                  <a:schemeClr val="tx1"/>
                </a:solidFill>
                <a:latin typeface="Arial"/>
                <a:ea typeface="Arial"/>
                <a:cs typeface="Arial"/>
                <a:sym typeface="Arial"/>
              </a:rPr>
              <a:t>đăng </a:t>
            </a:r>
            <a:r>
              <a:rPr lang="vi-VN" sz="1800" dirty="0">
                <a:solidFill>
                  <a:schemeClr val="tx1"/>
                </a:solidFill>
                <a:latin typeface="Arial"/>
                <a:ea typeface="Arial"/>
                <a:cs typeface="Arial"/>
                <a:sym typeface="Arial"/>
              </a:rPr>
              <a:t>nhập </a:t>
            </a:r>
            <a:r>
              <a:rPr lang="en-US" sz="1800" dirty="0" smtClean="0">
                <a:solidFill>
                  <a:schemeClr val="tx1"/>
                </a:solidFill>
                <a:latin typeface="Arial"/>
                <a:ea typeface="Arial"/>
                <a:cs typeface="Arial"/>
                <a:sym typeface="Arial"/>
              </a:rPr>
              <a:t> 1 </a:t>
            </a:r>
            <a:r>
              <a:rPr lang="en-US" sz="1800" dirty="0" err="1" smtClean="0">
                <a:solidFill>
                  <a:schemeClr val="tx1"/>
                </a:solidFill>
                <a:latin typeface="Arial"/>
                <a:ea typeface="Arial"/>
                <a:cs typeface="Arial"/>
                <a:sym typeface="Arial"/>
              </a:rPr>
              <a:t>lần</a:t>
            </a:r>
            <a:r>
              <a:rPr lang="en-US" sz="1800" dirty="0" smtClean="0">
                <a:solidFill>
                  <a:schemeClr val="tx1"/>
                </a:solidFill>
                <a:latin typeface="Arial"/>
                <a:ea typeface="Arial"/>
                <a:cs typeface="Arial"/>
                <a:sym typeface="Arial"/>
              </a:rPr>
              <a:t> SSO </a:t>
            </a:r>
            <a:r>
              <a:rPr lang="en-US" sz="1800" dirty="0" err="1" smtClean="0">
                <a:solidFill>
                  <a:schemeClr val="tx1"/>
                </a:solidFill>
                <a:latin typeface="Arial"/>
                <a:ea typeface="Arial"/>
                <a:cs typeface="Arial"/>
                <a:sym typeface="Arial"/>
              </a:rPr>
              <a:t>để</a:t>
            </a:r>
            <a:r>
              <a:rPr lang="vi-VN" sz="1800" dirty="0" smtClean="0">
                <a:solidFill>
                  <a:schemeClr val="tx1"/>
                </a:solidFill>
                <a:latin typeface="Arial"/>
                <a:ea typeface="Arial"/>
                <a:cs typeface="Arial"/>
                <a:sym typeface="Arial"/>
              </a:rPr>
              <a:t> </a:t>
            </a:r>
            <a:r>
              <a:rPr lang="vi-VN" sz="1800" dirty="0">
                <a:solidFill>
                  <a:schemeClr val="tx1"/>
                </a:solidFill>
                <a:latin typeface="Arial"/>
                <a:ea typeface="Arial"/>
                <a:cs typeface="Arial"/>
                <a:sym typeface="Arial"/>
              </a:rPr>
              <a:t>truy cập vào nhiều dịch vụ khác nhau mà không cần phải tạo ra các tài khoản riêng biệt cho từng dịch vụ</a:t>
            </a:r>
            <a:endParaRPr lang="en-US" sz="1800" dirty="0" smtClean="0">
              <a:solidFill>
                <a:schemeClr val="tx1"/>
              </a:solidFill>
              <a:latin typeface="+mj-lt"/>
              <a:ea typeface="Lato"/>
              <a:cs typeface="Lato"/>
              <a:sym typeface="Lato"/>
            </a:endParaRPr>
          </a:p>
        </p:txBody>
      </p:sp>
      <p:pic>
        <p:nvPicPr>
          <p:cNvPr id="2" name="Picture 1"/>
          <p:cNvPicPr>
            <a:picLocks noChangeAspect="1"/>
          </p:cNvPicPr>
          <p:nvPr/>
        </p:nvPicPr>
        <p:blipFill>
          <a:blip r:embed="rId3"/>
          <a:stretch>
            <a:fillRect/>
          </a:stretch>
        </p:blipFill>
        <p:spPr>
          <a:xfrm>
            <a:off x="287100" y="2732725"/>
            <a:ext cx="6256204" cy="1515859"/>
          </a:xfrm>
          <a:prstGeom prst="rect">
            <a:avLst/>
          </a:prstGeom>
        </p:spPr>
      </p:pic>
      <p:pic>
        <p:nvPicPr>
          <p:cNvPr id="3" name="Picture 2"/>
          <p:cNvPicPr>
            <a:picLocks noChangeAspect="1"/>
          </p:cNvPicPr>
          <p:nvPr/>
        </p:nvPicPr>
        <p:blipFill>
          <a:blip r:embed="rId4"/>
          <a:stretch>
            <a:fillRect/>
          </a:stretch>
        </p:blipFill>
        <p:spPr>
          <a:xfrm>
            <a:off x="6690091" y="2629334"/>
            <a:ext cx="2257425" cy="1619250"/>
          </a:xfrm>
          <a:prstGeom prst="rect">
            <a:avLst/>
          </a:prstGeom>
        </p:spPr>
      </p:pic>
    </p:spTree>
    <p:extLst>
      <p:ext uri="{BB962C8B-B14F-4D97-AF65-F5344CB8AC3E}">
        <p14:creationId xmlns:p14="http://schemas.microsoft.com/office/powerpoint/2010/main" val="1285657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099" y="-2925"/>
            <a:ext cx="8702521" cy="572700"/>
          </a:xfrm>
          <a:prstGeom prst="rect">
            <a:avLst/>
          </a:prstGeom>
        </p:spPr>
        <p:txBody>
          <a:bodyPr spcFirstLastPara="1" wrap="square" lIns="91425" tIns="91425" rIns="91425" bIns="91425" anchor="t" anchorCtr="0">
            <a:noAutofit/>
          </a:bodyPr>
          <a:lstStyle/>
          <a:p>
            <a:r>
              <a:rPr lang="en-US" sz="3300" dirty="0" err="1" smtClean="0">
                <a:latin typeface="+mj-lt"/>
              </a:rPr>
              <a:t>Mô</a:t>
            </a:r>
            <a:r>
              <a:rPr lang="en-US" sz="3300" dirty="0" smtClean="0">
                <a:latin typeface="+mj-lt"/>
              </a:rPr>
              <a:t> </a:t>
            </a:r>
            <a:r>
              <a:rPr lang="en-US" sz="3300" dirty="0" err="1" smtClean="0">
                <a:latin typeface="+mj-lt"/>
              </a:rPr>
              <a:t>hình</a:t>
            </a:r>
            <a:r>
              <a:rPr lang="en-US" sz="3300" dirty="0" smtClean="0">
                <a:latin typeface="+mj-lt"/>
              </a:rPr>
              <a:t> </a:t>
            </a:r>
            <a:r>
              <a:rPr lang="en-US" sz="3300" dirty="0" err="1" smtClean="0">
                <a:latin typeface="+mj-lt"/>
              </a:rPr>
              <a:t>tự</a:t>
            </a:r>
            <a:r>
              <a:rPr lang="en-US" sz="3300" dirty="0" smtClean="0">
                <a:latin typeface="+mj-lt"/>
              </a:rPr>
              <a:t> </a:t>
            </a:r>
            <a:r>
              <a:rPr lang="en-US" sz="3300" dirty="0" err="1" smtClean="0">
                <a:latin typeface="+mj-lt"/>
              </a:rPr>
              <a:t>chỉ</a:t>
            </a:r>
            <a:r>
              <a:rPr lang="en-US" sz="3300" dirty="0" smtClean="0">
                <a:latin typeface="+mj-lt"/>
              </a:rPr>
              <a:t> </a:t>
            </a:r>
            <a:r>
              <a:rPr lang="en-US" sz="3300" dirty="0" err="1" smtClean="0">
                <a:latin typeface="+mj-lt"/>
              </a:rPr>
              <a:t>danh</a:t>
            </a:r>
            <a:r>
              <a:rPr lang="en-US" sz="3300" dirty="0" smtClean="0">
                <a:latin typeface="+mj-lt"/>
              </a:rPr>
              <a:t> </a:t>
            </a:r>
            <a:r>
              <a:rPr lang="en-US" sz="3300" dirty="0" err="1" smtClean="0">
                <a:latin typeface="+mj-lt"/>
              </a:rPr>
              <a:t>tính</a:t>
            </a:r>
            <a:r>
              <a:rPr lang="en-US" sz="3300" dirty="0" smtClean="0">
                <a:latin typeface="+mj-lt"/>
              </a:rPr>
              <a:t> </a:t>
            </a:r>
            <a:r>
              <a:rPr lang="en-US" dirty="0">
                <a:solidFill>
                  <a:schemeClr val="accent6">
                    <a:lumMod val="20000"/>
                    <a:lumOff val="80000"/>
                  </a:schemeClr>
                </a:solidFill>
                <a:ea typeface="Lato"/>
                <a:cs typeface="Lato"/>
                <a:sym typeface="Lato"/>
              </a:rPr>
              <a:t>Self-sovereign identity model</a:t>
            </a:r>
            <a:br>
              <a:rPr lang="en-US" dirty="0">
                <a:solidFill>
                  <a:schemeClr val="accent6">
                    <a:lumMod val="20000"/>
                    <a:lumOff val="80000"/>
                  </a:schemeClr>
                </a:solidFill>
                <a:ea typeface="Lato"/>
                <a:cs typeface="Lato"/>
                <a:sym typeface="Lato"/>
              </a:rPr>
            </a:br>
            <a:r>
              <a:rPr lang="en-US" sz="3300" dirty="0" smtClean="0">
                <a:latin typeface="+mj-lt"/>
              </a:rPr>
              <a:t>  </a:t>
            </a:r>
            <a:endParaRPr sz="3300" dirty="0">
              <a:latin typeface="+mj-lt"/>
            </a:endParaRPr>
          </a:p>
        </p:txBody>
      </p:sp>
      <p:sp>
        <p:nvSpPr>
          <p:cNvPr id="80" name="Google Shape;80;p13"/>
          <p:cNvSpPr txBox="1">
            <a:spLocks noGrp="1"/>
          </p:cNvSpPr>
          <p:nvPr>
            <p:ph type="body" idx="1"/>
          </p:nvPr>
        </p:nvSpPr>
        <p:spPr>
          <a:xfrm>
            <a:off x="287099" y="569775"/>
            <a:ext cx="3560506" cy="2886114"/>
          </a:xfrm>
          <a:prstGeom prst="rect">
            <a:avLst/>
          </a:prstGeom>
        </p:spPr>
        <p:txBody>
          <a:bodyPr spcFirstLastPara="1" wrap="square" lIns="91425" tIns="91425" rIns="91425" bIns="91425" anchor="t" anchorCtr="0">
            <a:noAutofit/>
          </a:bodyPr>
          <a:lstStyle/>
          <a:p>
            <a:pPr marL="139700" lvl="0" indent="0" algn="just">
              <a:lnSpc>
                <a:spcPts val="2640"/>
              </a:lnSpc>
              <a:buClr>
                <a:schemeClr val="dk1"/>
              </a:buClr>
              <a:buSzPts val="1400"/>
              <a:buNone/>
            </a:pPr>
            <a:r>
              <a:rPr lang="en-US" sz="2200" dirty="0" smtClean="0">
                <a:solidFill>
                  <a:schemeClr val="tx1"/>
                </a:solidFill>
                <a:latin typeface="+mj-lt"/>
                <a:ea typeface="Lato"/>
                <a:cs typeface="Lato"/>
                <a:sym typeface="Lato"/>
              </a:rPr>
              <a:t>L</a:t>
            </a:r>
            <a:r>
              <a:rPr lang="vi-VN" sz="2200" dirty="0" smtClean="0">
                <a:solidFill>
                  <a:schemeClr val="tx1"/>
                </a:solidFill>
                <a:latin typeface="+mj-lt"/>
                <a:ea typeface="Lato"/>
                <a:cs typeface="Lato"/>
                <a:sym typeface="Lato"/>
              </a:rPr>
              <a:t>à </a:t>
            </a:r>
            <a:r>
              <a:rPr lang="vi-VN" sz="2200" dirty="0">
                <a:solidFill>
                  <a:schemeClr val="tx1"/>
                </a:solidFill>
                <a:latin typeface="+mj-lt"/>
                <a:ea typeface="Lato"/>
                <a:cs typeface="Lato"/>
                <a:sym typeface="Lato"/>
              </a:rPr>
              <a:t>một khái niệm </a:t>
            </a:r>
            <a:r>
              <a:rPr lang="vi-VN" sz="2200" dirty="0" smtClean="0">
                <a:solidFill>
                  <a:schemeClr val="tx1"/>
                </a:solidFill>
                <a:latin typeface="+mj-lt"/>
                <a:ea typeface="Lato"/>
                <a:cs typeface="Lato"/>
                <a:sym typeface="Lato"/>
              </a:rPr>
              <a:t>cho</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phép</a:t>
            </a:r>
            <a:r>
              <a:rPr lang="vi-VN" sz="2200" dirty="0" smtClean="0">
                <a:solidFill>
                  <a:schemeClr val="tx1"/>
                </a:solidFill>
                <a:latin typeface="+mj-lt"/>
                <a:ea typeface="Lato"/>
                <a:cs typeface="Lato"/>
                <a:sym typeface="Lato"/>
              </a:rPr>
              <a:t> </a:t>
            </a:r>
            <a:r>
              <a:rPr lang="vi-VN" sz="2200" b="1" dirty="0">
                <a:solidFill>
                  <a:schemeClr val="tx1"/>
                </a:solidFill>
                <a:latin typeface="+mj-lt"/>
                <a:ea typeface="Lato"/>
                <a:cs typeface="Lato"/>
                <a:sym typeface="Lato"/>
              </a:rPr>
              <a:t>cá nhân quyền kiểm soát đối với dữ liệu cá nhân của họ </a:t>
            </a:r>
            <a:r>
              <a:rPr lang="vi-VN" sz="2200" dirty="0">
                <a:solidFill>
                  <a:schemeClr val="tx1"/>
                </a:solidFill>
                <a:latin typeface="+mj-lt"/>
                <a:ea typeface="Lato"/>
                <a:cs typeface="Lato"/>
                <a:sym typeface="Lato"/>
              </a:rPr>
              <a:t>bằng cách cho phép họ lưu trữ dữ liệu một cách tiện lợi và an toàn trong ví di động của </a:t>
            </a:r>
            <a:r>
              <a:rPr lang="vi-VN" sz="2200" dirty="0" smtClean="0">
                <a:solidFill>
                  <a:schemeClr val="tx1"/>
                </a:solidFill>
                <a:latin typeface="+mj-lt"/>
                <a:ea typeface="Lato"/>
                <a:cs typeface="Lato"/>
                <a:sym typeface="Lato"/>
              </a:rPr>
              <a:t>mình</a:t>
            </a:r>
            <a:r>
              <a:rPr lang="en-US" sz="2200" dirty="0" smtClean="0">
                <a:solidFill>
                  <a:schemeClr val="tx1"/>
                </a:solidFill>
                <a:latin typeface="+mj-lt"/>
                <a:ea typeface="Lato"/>
                <a:cs typeface="Lato"/>
                <a:sym typeface="Lato"/>
              </a:rPr>
              <a:t>(</a:t>
            </a:r>
            <a:r>
              <a:rPr lang="en-US" sz="2200" dirty="0" err="1" smtClean="0">
                <a:solidFill>
                  <a:schemeClr val="tx1"/>
                </a:solidFill>
                <a:latin typeface="+mj-lt"/>
                <a:ea typeface="Lato"/>
                <a:cs typeface="Lato"/>
                <a:sym typeface="Lato"/>
              </a:rPr>
              <a:t>không</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cần</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bên</a:t>
            </a:r>
            <a:r>
              <a:rPr lang="en-US" sz="2200" dirty="0" smtClean="0">
                <a:solidFill>
                  <a:schemeClr val="tx1"/>
                </a:solidFill>
                <a:latin typeface="+mj-lt"/>
                <a:ea typeface="Lato"/>
                <a:cs typeface="Lato"/>
                <a:sym typeface="Lato"/>
              </a:rPr>
              <a:t> </a:t>
            </a:r>
            <a:r>
              <a:rPr lang="en-US" sz="2200" dirty="0" err="1" smtClean="0">
                <a:solidFill>
                  <a:schemeClr val="tx1"/>
                </a:solidFill>
                <a:latin typeface="+mj-lt"/>
                <a:ea typeface="Lato"/>
                <a:cs typeface="Lato"/>
                <a:sym typeface="Lato"/>
              </a:rPr>
              <a:t>thứ</a:t>
            </a:r>
            <a:r>
              <a:rPr lang="en-US" sz="2200" dirty="0" smtClean="0">
                <a:solidFill>
                  <a:schemeClr val="tx1"/>
                </a:solidFill>
                <a:latin typeface="+mj-lt"/>
                <a:ea typeface="Lato"/>
                <a:cs typeface="Lato"/>
                <a:sym typeface="Lato"/>
              </a:rPr>
              <a:t> 3)</a:t>
            </a:r>
            <a:r>
              <a:rPr lang="vi-VN" sz="2200" dirty="0" smtClean="0">
                <a:solidFill>
                  <a:schemeClr val="tx1"/>
                </a:solidFill>
                <a:latin typeface="+mj-lt"/>
                <a:ea typeface="Lato"/>
                <a:cs typeface="Lato"/>
                <a:sym typeface="Lato"/>
              </a:rPr>
              <a:t>.</a:t>
            </a:r>
            <a:endParaRPr lang="en-US" sz="2200" dirty="0" smtClean="0">
              <a:solidFill>
                <a:schemeClr val="tx1"/>
              </a:solidFill>
              <a:latin typeface="+mj-lt"/>
              <a:ea typeface="Lato"/>
              <a:cs typeface="Lato"/>
              <a:sym typeface="Lato"/>
            </a:endParaRPr>
          </a:p>
          <a:p>
            <a:pPr marL="139700" lvl="0" indent="0" algn="just">
              <a:lnSpc>
                <a:spcPts val="2640"/>
              </a:lnSpc>
              <a:buClr>
                <a:schemeClr val="dk1"/>
              </a:buClr>
              <a:buSzPts val="1400"/>
              <a:buNone/>
            </a:pPr>
            <a:r>
              <a:rPr lang="en-US" sz="2200" b="1" dirty="0" err="1" smtClean="0">
                <a:solidFill>
                  <a:schemeClr val="tx1"/>
                </a:solidFill>
                <a:latin typeface="+mj-lt"/>
                <a:ea typeface="Lato"/>
                <a:cs typeface="Lato"/>
                <a:sym typeface="Lato"/>
              </a:rPr>
              <a:t>Cách</a:t>
            </a:r>
            <a:r>
              <a:rPr lang="en-US" sz="2200" b="1" dirty="0" smtClean="0">
                <a:solidFill>
                  <a:schemeClr val="tx1"/>
                </a:solidFill>
                <a:latin typeface="+mj-lt"/>
                <a:ea typeface="Lato"/>
                <a:cs typeface="Lato"/>
                <a:sym typeface="Lato"/>
              </a:rPr>
              <a:t> </a:t>
            </a:r>
            <a:r>
              <a:rPr lang="en-US" sz="2200" b="1" dirty="0" err="1" smtClean="0">
                <a:solidFill>
                  <a:schemeClr val="tx1"/>
                </a:solidFill>
                <a:latin typeface="+mj-lt"/>
                <a:ea typeface="Lato"/>
                <a:cs typeface="Lato"/>
                <a:sym typeface="Lato"/>
              </a:rPr>
              <a:t>thức</a:t>
            </a:r>
            <a:r>
              <a:rPr lang="en-US" sz="2200" b="1" dirty="0" smtClean="0">
                <a:solidFill>
                  <a:schemeClr val="tx1"/>
                </a:solidFill>
                <a:latin typeface="+mj-lt"/>
                <a:ea typeface="Lato"/>
                <a:cs typeface="Lato"/>
                <a:sym typeface="Lato"/>
              </a:rPr>
              <a:t> </a:t>
            </a:r>
            <a:r>
              <a:rPr lang="en-US" sz="2200" b="1" dirty="0" err="1" smtClean="0">
                <a:solidFill>
                  <a:schemeClr val="tx1"/>
                </a:solidFill>
                <a:latin typeface="+mj-lt"/>
                <a:ea typeface="Lato"/>
                <a:cs typeface="Lato"/>
                <a:sym typeface="Lato"/>
              </a:rPr>
              <a:t>hoạt</a:t>
            </a:r>
            <a:r>
              <a:rPr lang="en-US" sz="2200" b="1" dirty="0" smtClean="0">
                <a:solidFill>
                  <a:schemeClr val="tx1"/>
                </a:solidFill>
                <a:latin typeface="+mj-lt"/>
                <a:ea typeface="Lato"/>
                <a:cs typeface="Lato"/>
                <a:sym typeface="Lato"/>
              </a:rPr>
              <a:t> </a:t>
            </a:r>
            <a:r>
              <a:rPr lang="en-US" sz="2200" b="1" dirty="0" err="1" smtClean="0">
                <a:solidFill>
                  <a:schemeClr val="tx1"/>
                </a:solidFill>
                <a:latin typeface="+mj-lt"/>
                <a:ea typeface="Lato"/>
                <a:cs typeface="Lato"/>
                <a:sym typeface="Lato"/>
              </a:rPr>
              <a:t>động</a:t>
            </a:r>
            <a:endParaRPr lang="en-US" sz="2200" b="1" dirty="0" smtClean="0">
              <a:solidFill>
                <a:schemeClr val="tx1"/>
              </a:solidFill>
              <a:latin typeface="+mj-lt"/>
              <a:ea typeface="Lato"/>
              <a:cs typeface="Lato"/>
              <a:sym typeface="Lato"/>
            </a:endParaRPr>
          </a:p>
        </p:txBody>
      </p:sp>
      <p:pic>
        <p:nvPicPr>
          <p:cNvPr id="2" name="Picture 1"/>
          <p:cNvPicPr>
            <a:picLocks noChangeAspect="1"/>
          </p:cNvPicPr>
          <p:nvPr/>
        </p:nvPicPr>
        <p:blipFill>
          <a:blip r:embed="rId3"/>
          <a:stretch>
            <a:fillRect/>
          </a:stretch>
        </p:blipFill>
        <p:spPr>
          <a:xfrm>
            <a:off x="3847605" y="1142475"/>
            <a:ext cx="5293126" cy="3114189"/>
          </a:xfrm>
          <a:prstGeom prst="rect">
            <a:avLst/>
          </a:prstGeom>
        </p:spPr>
      </p:pic>
    </p:spTree>
    <p:extLst>
      <p:ext uri="{BB962C8B-B14F-4D97-AF65-F5344CB8AC3E}">
        <p14:creationId xmlns:p14="http://schemas.microsoft.com/office/powerpoint/2010/main" val="105813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300" dirty="0"/>
              <a:t>12 </a:t>
            </a:r>
            <a:r>
              <a:rPr lang="en-US" sz="3300" dirty="0" err="1"/>
              <a:t>nguyên</a:t>
            </a:r>
            <a:r>
              <a:rPr lang="en-US" sz="3300" dirty="0"/>
              <a:t> </a:t>
            </a:r>
            <a:r>
              <a:rPr lang="en-US" sz="3300" dirty="0" err="1"/>
              <a:t>tắc</a:t>
            </a:r>
            <a:r>
              <a:rPr lang="en-US" sz="3300" dirty="0"/>
              <a:t> </a:t>
            </a:r>
            <a:r>
              <a:rPr lang="en-US" sz="3300" dirty="0" err="1"/>
              <a:t>của</a:t>
            </a:r>
            <a:r>
              <a:rPr lang="en-US" sz="3300" dirty="0"/>
              <a:t> </a:t>
            </a:r>
            <a:r>
              <a:rPr lang="en-US" sz="3300" dirty="0" err="1"/>
              <a:t>Mô</a:t>
            </a:r>
            <a:r>
              <a:rPr lang="en-US" sz="3300" dirty="0"/>
              <a:t> </a:t>
            </a:r>
            <a:r>
              <a:rPr lang="en-US" sz="3300" dirty="0" err="1"/>
              <a:t>hình</a:t>
            </a:r>
            <a:r>
              <a:rPr lang="en-US" sz="3300" dirty="0"/>
              <a:t> SSI –Model</a:t>
            </a:r>
          </a:p>
        </p:txBody>
      </p:sp>
      <p:sp>
        <p:nvSpPr>
          <p:cNvPr id="3" name="Text Placeholder 2"/>
          <p:cNvSpPr>
            <a:spLocks noGrp="1"/>
          </p:cNvSpPr>
          <p:nvPr>
            <p:ph type="body" idx="1"/>
          </p:nvPr>
        </p:nvSpPr>
        <p:spPr>
          <a:xfrm>
            <a:off x="512925" y="736270"/>
            <a:ext cx="8118300" cy="3333655"/>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80121234"/>
              </p:ext>
            </p:extLst>
          </p:nvPr>
        </p:nvGraphicFramePr>
        <p:xfrm>
          <a:off x="287100" y="653145"/>
          <a:ext cx="8500641" cy="3871707"/>
        </p:xfrm>
        <a:graphic>
          <a:graphicData uri="http://schemas.openxmlformats.org/drawingml/2006/table">
            <a:tbl>
              <a:tblPr firstRow="1" bandRow="1">
                <a:tableStyleId>{5C22544A-7EE6-4342-B048-85BDC9FD1C3A}</a:tableStyleId>
              </a:tblPr>
              <a:tblGrid>
                <a:gridCol w="789511">
                  <a:extLst>
                    <a:ext uri="{9D8B030D-6E8A-4147-A177-3AD203B41FA5}">
                      <a16:colId xmlns:a16="http://schemas.microsoft.com/office/drawing/2014/main" val="1105336128"/>
                    </a:ext>
                  </a:extLst>
                </a:gridCol>
                <a:gridCol w="2937249">
                  <a:extLst>
                    <a:ext uri="{9D8B030D-6E8A-4147-A177-3AD203B41FA5}">
                      <a16:colId xmlns:a16="http://schemas.microsoft.com/office/drawing/2014/main" val="1922103197"/>
                    </a:ext>
                  </a:extLst>
                </a:gridCol>
                <a:gridCol w="807522">
                  <a:extLst>
                    <a:ext uri="{9D8B030D-6E8A-4147-A177-3AD203B41FA5}">
                      <a16:colId xmlns:a16="http://schemas.microsoft.com/office/drawing/2014/main" val="1840506790"/>
                    </a:ext>
                  </a:extLst>
                </a:gridCol>
                <a:gridCol w="3966359">
                  <a:extLst>
                    <a:ext uri="{9D8B030D-6E8A-4147-A177-3AD203B41FA5}">
                      <a16:colId xmlns:a16="http://schemas.microsoft.com/office/drawing/2014/main" val="2186976097"/>
                    </a:ext>
                  </a:extLst>
                </a:gridCol>
              </a:tblGrid>
              <a:tr h="1075089">
                <a:tc>
                  <a:txBody>
                    <a:bodyPr/>
                    <a:lstStyle/>
                    <a:p>
                      <a:r>
                        <a:rPr lang="en-US" sz="2000" dirty="0" smtClean="0"/>
                        <a:t>1</a:t>
                      </a:r>
                      <a:endParaRPr lang="en-US" sz="2000" dirty="0"/>
                    </a:p>
                  </a:txBody>
                  <a:tcPr/>
                </a:tc>
                <a:tc>
                  <a:txBody>
                    <a:bodyPr/>
                    <a:lstStyle/>
                    <a:p>
                      <a:r>
                        <a:rPr lang="en-US" sz="2000" dirty="0" err="1" smtClean="0"/>
                        <a:t>Đại</a:t>
                      </a:r>
                      <a:r>
                        <a:rPr lang="en-US" sz="2000" baseline="0" dirty="0" smtClean="0"/>
                        <a:t> </a:t>
                      </a:r>
                      <a:r>
                        <a:rPr lang="en-US" sz="2000" baseline="0" dirty="0" err="1" smtClean="0"/>
                        <a:t>diện</a:t>
                      </a:r>
                      <a:endParaRPr lang="en-US" sz="2000" dirty="0"/>
                    </a:p>
                  </a:txBody>
                  <a:tcPr/>
                </a:tc>
                <a:tc>
                  <a:txBody>
                    <a:bodyPr/>
                    <a:lstStyle/>
                    <a:p>
                      <a:r>
                        <a:rPr lang="en-US" sz="2000" dirty="0" smtClean="0"/>
                        <a:t>7</a:t>
                      </a:r>
                      <a:endParaRPr lang="en-US" sz="2000" dirty="0"/>
                    </a:p>
                  </a:txBody>
                  <a:tcPr/>
                </a:tc>
                <a:tc>
                  <a:txBody>
                    <a:bodyPr/>
                    <a:lstStyle/>
                    <a:p>
                      <a:r>
                        <a:rPr lang="en-US" sz="2000" b="1" i="0" u="none" strike="noStrike" cap="none" dirty="0" err="1" smtClean="0">
                          <a:solidFill>
                            <a:schemeClr val="lt1"/>
                          </a:solidFill>
                          <a:effectLst/>
                          <a:latin typeface="+mn-lt"/>
                          <a:ea typeface="+mn-ea"/>
                          <a:cs typeface="+mn-cs"/>
                          <a:sym typeface="Arial"/>
                        </a:rPr>
                        <a:t>Khả</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năng</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sử</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dụng</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khả</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năng</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tiếp</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cận</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và</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tính</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nhất</a:t>
                      </a:r>
                      <a:r>
                        <a:rPr lang="en-US" sz="2000" b="1" i="0" u="none" strike="noStrike" cap="none" dirty="0" smtClean="0">
                          <a:solidFill>
                            <a:schemeClr val="lt1"/>
                          </a:solidFill>
                          <a:effectLst/>
                          <a:latin typeface="+mn-lt"/>
                          <a:ea typeface="+mn-ea"/>
                          <a:cs typeface="+mn-cs"/>
                          <a:sym typeface="Arial"/>
                        </a:rPr>
                        <a:t> </a:t>
                      </a:r>
                      <a:r>
                        <a:rPr lang="en-US" sz="2000" b="1" i="0" u="none" strike="noStrike" cap="none" dirty="0" err="1" smtClean="0">
                          <a:solidFill>
                            <a:schemeClr val="lt1"/>
                          </a:solidFill>
                          <a:effectLst/>
                          <a:latin typeface="+mn-lt"/>
                          <a:ea typeface="+mn-ea"/>
                          <a:cs typeface="+mn-cs"/>
                          <a:sym typeface="Arial"/>
                        </a:rPr>
                        <a:t>quán</a:t>
                      </a:r>
                      <a:endParaRPr lang="en-US" sz="2000" dirty="0"/>
                    </a:p>
                  </a:txBody>
                  <a:tcPr/>
                </a:tc>
                <a:extLst>
                  <a:ext uri="{0D108BD9-81ED-4DB2-BD59-A6C34878D82A}">
                    <a16:rowId xmlns:a16="http://schemas.microsoft.com/office/drawing/2014/main" val="1209569676"/>
                  </a:ext>
                </a:extLst>
              </a:tr>
              <a:tr h="432670">
                <a:tc>
                  <a:txBody>
                    <a:bodyPr/>
                    <a:lstStyle/>
                    <a:p>
                      <a:r>
                        <a:rPr lang="en-US" sz="2000" dirty="0" smtClean="0"/>
                        <a:t>2</a:t>
                      </a:r>
                      <a:endParaRPr lang="en-US" sz="2000" dirty="0"/>
                    </a:p>
                  </a:txBody>
                  <a:tcPr/>
                </a:tc>
                <a:tc>
                  <a:txBody>
                    <a:bodyPr/>
                    <a:lstStyle/>
                    <a:p>
                      <a:r>
                        <a:rPr lang="en-US" sz="2000" dirty="0" err="1" smtClean="0"/>
                        <a:t>Khả</a:t>
                      </a:r>
                      <a:r>
                        <a:rPr lang="en-US" sz="2000" baseline="0" dirty="0" smtClean="0"/>
                        <a:t> </a:t>
                      </a:r>
                      <a:r>
                        <a:rPr lang="en-US" sz="2000" baseline="0" dirty="0" err="1" smtClean="0"/>
                        <a:t>năng</a:t>
                      </a:r>
                      <a:r>
                        <a:rPr lang="en-US" sz="2000" baseline="0" dirty="0" smtClean="0"/>
                        <a:t> </a:t>
                      </a:r>
                      <a:r>
                        <a:rPr lang="en-US" sz="2000" baseline="0" dirty="0" err="1" smtClean="0"/>
                        <a:t>tương</a:t>
                      </a:r>
                      <a:r>
                        <a:rPr lang="en-US" sz="2000" baseline="0" dirty="0" smtClean="0"/>
                        <a:t> </a:t>
                      </a:r>
                      <a:r>
                        <a:rPr lang="en-US" sz="2000" baseline="0" dirty="0" err="1" smtClean="0"/>
                        <a:t>tác</a:t>
                      </a:r>
                      <a:endParaRPr lang="en-US" sz="2000" dirty="0"/>
                    </a:p>
                  </a:txBody>
                  <a:tcPr/>
                </a:tc>
                <a:tc>
                  <a:txBody>
                    <a:bodyPr/>
                    <a:lstStyle/>
                    <a:p>
                      <a:r>
                        <a:rPr lang="en-US" sz="2000" dirty="0" smtClean="0"/>
                        <a:t>8</a:t>
                      </a:r>
                      <a:endParaRPr lang="en-US" sz="2000" dirty="0"/>
                    </a:p>
                  </a:txBody>
                  <a:tcPr/>
                </a:tc>
                <a:tc>
                  <a:txBody>
                    <a:bodyPr/>
                    <a:lstStyle/>
                    <a:p>
                      <a:r>
                        <a:rPr lang="en-US" sz="2000" dirty="0" err="1" smtClean="0"/>
                        <a:t>Tính</a:t>
                      </a:r>
                      <a:r>
                        <a:rPr lang="en-US" sz="2000" baseline="0" dirty="0" smtClean="0"/>
                        <a:t> di </a:t>
                      </a:r>
                      <a:r>
                        <a:rPr lang="en-US" sz="2000" baseline="0" dirty="0" err="1" smtClean="0"/>
                        <a:t>động</a:t>
                      </a:r>
                      <a:endParaRPr lang="en-US" sz="2000" dirty="0"/>
                    </a:p>
                  </a:txBody>
                  <a:tcPr/>
                </a:tc>
                <a:extLst>
                  <a:ext uri="{0D108BD9-81ED-4DB2-BD59-A6C34878D82A}">
                    <a16:rowId xmlns:a16="http://schemas.microsoft.com/office/drawing/2014/main" val="2870459261"/>
                  </a:ext>
                </a:extLst>
              </a:tr>
              <a:tr h="432670">
                <a:tc>
                  <a:txBody>
                    <a:bodyPr/>
                    <a:lstStyle/>
                    <a:p>
                      <a:r>
                        <a:rPr lang="en-US" sz="2000" dirty="0" smtClean="0"/>
                        <a:t>3</a:t>
                      </a:r>
                      <a:endParaRPr lang="en-US" sz="2000" dirty="0"/>
                    </a:p>
                  </a:txBody>
                  <a:tcPr/>
                </a:tc>
                <a:tc>
                  <a:txBody>
                    <a:bodyPr/>
                    <a:lstStyle/>
                    <a:p>
                      <a:r>
                        <a:rPr lang="en-US" sz="2000" dirty="0" smtClean="0"/>
                        <a:t>Phi </a:t>
                      </a:r>
                      <a:r>
                        <a:rPr lang="en-US" sz="2000" dirty="0" err="1" smtClean="0"/>
                        <a:t>tập</a:t>
                      </a:r>
                      <a:r>
                        <a:rPr lang="en-US" sz="2000" baseline="0" dirty="0" smtClean="0"/>
                        <a:t> trung</a:t>
                      </a:r>
                      <a:endParaRPr lang="en-US" sz="2000" dirty="0"/>
                    </a:p>
                  </a:txBody>
                  <a:tcPr/>
                </a:tc>
                <a:tc>
                  <a:txBody>
                    <a:bodyPr/>
                    <a:lstStyle/>
                    <a:p>
                      <a:r>
                        <a:rPr lang="en-US" sz="2000" dirty="0" smtClean="0"/>
                        <a:t>9</a:t>
                      </a:r>
                      <a:endParaRPr lang="en-US" sz="2000" dirty="0"/>
                    </a:p>
                  </a:txBody>
                  <a:tcPr/>
                </a:tc>
                <a:tc>
                  <a:txBody>
                    <a:bodyPr/>
                    <a:lstStyle/>
                    <a:p>
                      <a:r>
                        <a:rPr lang="en-US" sz="2000" dirty="0" smtClean="0"/>
                        <a:t>An </a:t>
                      </a:r>
                      <a:r>
                        <a:rPr lang="en-US" sz="2000" dirty="0" err="1" smtClean="0"/>
                        <a:t>ninh</a:t>
                      </a:r>
                      <a:endParaRPr lang="en-US" sz="2000" dirty="0"/>
                    </a:p>
                  </a:txBody>
                  <a:tcPr/>
                </a:tc>
                <a:extLst>
                  <a:ext uri="{0D108BD9-81ED-4DB2-BD59-A6C34878D82A}">
                    <a16:rowId xmlns:a16="http://schemas.microsoft.com/office/drawing/2014/main" val="2228017438"/>
                  </a:ext>
                </a:extLst>
              </a:tr>
              <a:tr h="749304">
                <a:tc>
                  <a:txBody>
                    <a:bodyPr/>
                    <a:lstStyle/>
                    <a:p>
                      <a:r>
                        <a:rPr lang="en-US" sz="2000" dirty="0" smtClean="0"/>
                        <a:t>4</a:t>
                      </a:r>
                      <a:endParaRPr lang="en-US" sz="2000" dirty="0"/>
                    </a:p>
                  </a:txBody>
                  <a:tcPr/>
                </a:tc>
                <a:tc>
                  <a:txBody>
                    <a:bodyPr/>
                    <a:lstStyle/>
                    <a:p>
                      <a:r>
                        <a:rPr lang="en-US" sz="2000" dirty="0" err="1" smtClean="0"/>
                        <a:t>Kiểm</a:t>
                      </a:r>
                      <a:r>
                        <a:rPr lang="en-US" sz="2000" baseline="0" dirty="0" smtClean="0"/>
                        <a:t> </a:t>
                      </a:r>
                      <a:r>
                        <a:rPr lang="en-US" sz="2000" baseline="0" dirty="0" err="1" smtClean="0"/>
                        <a:t>soát</a:t>
                      </a:r>
                      <a:r>
                        <a:rPr lang="en-US" sz="2000" baseline="0" dirty="0" smtClean="0"/>
                        <a:t> </a:t>
                      </a:r>
                      <a:r>
                        <a:rPr lang="en-US" sz="2000" baseline="0" dirty="0" err="1" smtClean="0"/>
                        <a:t>và</a:t>
                      </a:r>
                      <a:r>
                        <a:rPr lang="en-US" sz="2000" baseline="0" dirty="0" smtClean="0"/>
                        <a:t> </a:t>
                      </a:r>
                      <a:r>
                        <a:rPr lang="en-US" sz="2000" baseline="0" dirty="0" err="1" smtClean="0"/>
                        <a:t>đại</a:t>
                      </a:r>
                      <a:r>
                        <a:rPr lang="en-US" sz="2000" baseline="0" dirty="0" smtClean="0"/>
                        <a:t> </a:t>
                      </a:r>
                      <a:r>
                        <a:rPr lang="en-US" sz="2000" baseline="0" dirty="0" err="1" smtClean="0"/>
                        <a:t>lý</a:t>
                      </a:r>
                      <a:endParaRPr lang="en-US" sz="2000" dirty="0"/>
                    </a:p>
                  </a:txBody>
                  <a:tcPr/>
                </a:tc>
                <a:tc>
                  <a:txBody>
                    <a:bodyPr/>
                    <a:lstStyle/>
                    <a:p>
                      <a:r>
                        <a:rPr lang="en-US" sz="2000" dirty="0" smtClean="0"/>
                        <a:t>10</a:t>
                      </a:r>
                      <a:endParaRPr lang="en-US" sz="2000" dirty="0"/>
                    </a:p>
                  </a:txBody>
                  <a:tcPr/>
                </a:tc>
                <a:tc>
                  <a:txBody>
                    <a:bodyPr/>
                    <a:lstStyle/>
                    <a:p>
                      <a:r>
                        <a:rPr lang="en-US" sz="2000" dirty="0" err="1" smtClean="0"/>
                        <a:t>Tính</a:t>
                      </a:r>
                      <a:r>
                        <a:rPr lang="en-US" sz="2000" baseline="0" dirty="0" smtClean="0"/>
                        <a:t> </a:t>
                      </a:r>
                      <a:r>
                        <a:rPr lang="en-US" sz="2000" baseline="0" dirty="0" err="1" smtClean="0"/>
                        <a:t>xác</a:t>
                      </a:r>
                      <a:r>
                        <a:rPr lang="en-US" sz="2000" baseline="0" dirty="0" smtClean="0"/>
                        <a:t> minh </a:t>
                      </a:r>
                      <a:r>
                        <a:rPr lang="en-US" sz="2000" baseline="0" dirty="0" err="1" smtClean="0"/>
                        <a:t>và</a:t>
                      </a:r>
                      <a:r>
                        <a:rPr lang="en-US" sz="2000" baseline="0" dirty="0" smtClean="0"/>
                        <a:t> </a:t>
                      </a:r>
                      <a:r>
                        <a:rPr lang="en-US" sz="2000" baseline="0" dirty="0" err="1" smtClean="0"/>
                        <a:t>tính</a:t>
                      </a:r>
                      <a:r>
                        <a:rPr lang="en-US" sz="2000" baseline="0" dirty="0" smtClean="0"/>
                        <a:t> </a:t>
                      </a:r>
                      <a:r>
                        <a:rPr lang="en-US" sz="2000" baseline="0" dirty="0" err="1" smtClean="0"/>
                        <a:t>xác</a:t>
                      </a:r>
                      <a:r>
                        <a:rPr lang="en-US" sz="2000" baseline="0" dirty="0" smtClean="0"/>
                        <a:t> </a:t>
                      </a:r>
                      <a:r>
                        <a:rPr lang="en-US" sz="2000" baseline="0" dirty="0" err="1" smtClean="0"/>
                        <a:t>thực</a:t>
                      </a:r>
                      <a:endParaRPr lang="en-US" sz="2000" dirty="0"/>
                    </a:p>
                  </a:txBody>
                  <a:tcPr/>
                </a:tc>
                <a:extLst>
                  <a:ext uri="{0D108BD9-81ED-4DB2-BD59-A6C34878D82A}">
                    <a16:rowId xmlns:a16="http://schemas.microsoft.com/office/drawing/2014/main" val="3418640084"/>
                  </a:ext>
                </a:extLst>
              </a:tr>
              <a:tr h="749304">
                <a:tc>
                  <a:txBody>
                    <a:bodyPr/>
                    <a:lstStyle/>
                    <a:p>
                      <a:r>
                        <a:rPr lang="en-US" sz="2000" dirty="0" smtClean="0"/>
                        <a:t>5</a:t>
                      </a:r>
                      <a:endParaRPr lang="en-US" sz="2000" dirty="0"/>
                    </a:p>
                  </a:txBody>
                  <a:tcPr/>
                </a:tc>
                <a:tc>
                  <a:txBody>
                    <a:bodyPr/>
                    <a:lstStyle/>
                    <a:p>
                      <a:r>
                        <a:rPr lang="en-US" sz="2000" dirty="0" err="1" smtClean="0"/>
                        <a:t>Tham</a:t>
                      </a:r>
                      <a:r>
                        <a:rPr lang="en-US" sz="2000" dirty="0" smtClean="0"/>
                        <a:t> </a:t>
                      </a:r>
                      <a:r>
                        <a:rPr lang="en-US" sz="2000" dirty="0" err="1" smtClean="0"/>
                        <a:t>gia</a:t>
                      </a:r>
                      <a:endParaRPr lang="en-US" sz="2000" dirty="0"/>
                    </a:p>
                  </a:txBody>
                  <a:tcPr/>
                </a:tc>
                <a:tc>
                  <a:txBody>
                    <a:bodyPr/>
                    <a:lstStyle/>
                    <a:p>
                      <a:r>
                        <a:rPr lang="en-US" sz="2000" dirty="0" smtClean="0"/>
                        <a:t>11</a:t>
                      </a:r>
                      <a:endParaRPr lang="en-US" sz="2000" dirty="0"/>
                    </a:p>
                  </a:txBody>
                  <a:tcPr/>
                </a:tc>
                <a:tc>
                  <a:txBody>
                    <a:bodyPr/>
                    <a:lstStyle/>
                    <a:p>
                      <a:r>
                        <a:rPr lang="en-US" sz="2000" dirty="0" err="1" smtClean="0"/>
                        <a:t>Quyền</a:t>
                      </a:r>
                      <a:r>
                        <a:rPr lang="en-US" sz="2000" baseline="0" dirty="0" smtClean="0"/>
                        <a:t> </a:t>
                      </a:r>
                      <a:r>
                        <a:rPr lang="en-US" sz="2000" baseline="0" dirty="0" err="1" smtClean="0"/>
                        <a:t>riêng</a:t>
                      </a:r>
                      <a:r>
                        <a:rPr lang="en-US" sz="2000" baseline="0" dirty="0" smtClean="0"/>
                        <a:t> </a:t>
                      </a:r>
                      <a:r>
                        <a:rPr lang="en-US" sz="2000" baseline="0" dirty="0" err="1" smtClean="0"/>
                        <a:t>từ</a:t>
                      </a:r>
                      <a:r>
                        <a:rPr lang="en-US" sz="2000" baseline="0" dirty="0" smtClean="0"/>
                        <a:t> </a:t>
                      </a:r>
                      <a:r>
                        <a:rPr lang="en-US" sz="2000" baseline="0" dirty="0" err="1" smtClean="0"/>
                        <a:t>và</a:t>
                      </a:r>
                      <a:r>
                        <a:rPr lang="en-US" sz="2000" baseline="0" dirty="0" smtClean="0"/>
                        <a:t> </a:t>
                      </a:r>
                      <a:r>
                        <a:rPr lang="en-US" sz="2000" baseline="0" dirty="0" err="1" smtClean="0"/>
                        <a:t>tiết</a:t>
                      </a:r>
                      <a:r>
                        <a:rPr lang="en-US" sz="2000" baseline="0" dirty="0" smtClean="0"/>
                        <a:t> </a:t>
                      </a:r>
                      <a:r>
                        <a:rPr lang="en-US" sz="2000" baseline="0" dirty="0" err="1" smtClean="0"/>
                        <a:t>lộ</a:t>
                      </a:r>
                      <a:r>
                        <a:rPr lang="en-US" sz="2000" baseline="0" dirty="0" smtClean="0"/>
                        <a:t> </a:t>
                      </a:r>
                      <a:r>
                        <a:rPr lang="en-US" sz="2000" baseline="0" dirty="0" err="1" smtClean="0"/>
                        <a:t>tối</a:t>
                      </a:r>
                      <a:r>
                        <a:rPr lang="en-US" sz="2000" baseline="0" dirty="0" smtClean="0"/>
                        <a:t> </a:t>
                      </a:r>
                      <a:r>
                        <a:rPr lang="en-US" sz="2000" baseline="0" dirty="0" err="1" smtClean="0"/>
                        <a:t>thiếu</a:t>
                      </a:r>
                      <a:endParaRPr lang="en-US" sz="2000" dirty="0"/>
                    </a:p>
                  </a:txBody>
                  <a:tcPr/>
                </a:tc>
                <a:extLst>
                  <a:ext uri="{0D108BD9-81ED-4DB2-BD59-A6C34878D82A}">
                    <a16:rowId xmlns:a16="http://schemas.microsoft.com/office/drawing/2014/main" val="467913823"/>
                  </a:ext>
                </a:extLst>
              </a:tr>
              <a:tr h="432670">
                <a:tc>
                  <a:txBody>
                    <a:bodyPr/>
                    <a:lstStyle/>
                    <a:p>
                      <a:r>
                        <a:rPr lang="en-US" sz="2000" dirty="0" smtClean="0"/>
                        <a:t>6</a:t>
                      </a:r>
                      <a:endParaRPr lang="en-US" sz="2000" dirty="0"/>
                    </a:p>
                  </a:txBody>
                  <a:tcPr/>
                </a:tc>
                <a:tc>
                  <a:txBody>
                    <a:bodyPr/>
                    <a:lstStyle/>
                    <a:p>
                      <a:r>
                        <a:rPr lang="en-US" sz="2000" dirty="0" smtClean="0"/>
                        <a:t>Công</a:t>
                      </a:r>
                      <a:r>
                        <a:rPr lang="en-US" sz="2000" baseline="0" dirty="0" smtClean="0"/>
                        <a:t> </a:t>
                      </a:r>
                      <a:r>
                        <a:rPr lang="en-US" sz="2000" baseline="0" dirty="0" err="1" smtClean="0"/>
                        <a:t>bằng</a:t>
                      </a:r>
                      <a:r>
                        <a:rPr lang="en-US" sz="2000" baseline="0" dirty="0" smtClean="0"/>
                        <a:t> </a:t>
                      </a:r>
                      <a:r>
                        <a:rPr lang="en-US" sz="2000" baseline="0" dirty="0" err="1" smtClean="0"/>
                        <a:t>và</a:t>
                      </a:r>
                      <a:r>
                        <a:rPr lang="en-US" sz="2000" baseline="0" dirty="0" smtClean="0"/>
                        <a:t> </a:t>
                      </a:r>
                      <a:r>
                        <a:rPr lang="en-US" sz="2000" baseline="0" dirty="0" err="1" smtClean="0"/>
                        <a:t>bao</a:t>
                      </a:r>
                      <a:r>
                        <a:rPr lang="en-US" sz="2000" baseline="0" dirty="0" smtClean="0"/>
                        <a:t> </a:t>
                      </a:r>
                      <a:r>
                        <a:rPr lang="en-US" sz="2000" baseline="0" dirty="0" err="1" smtClean="0"/>
                        <a:t>gồm</a:t>
                      </a:r>
                      <a:endParaRPr lang="en-US" sz="2000" dirty="0"/>
                    </a:p>
                  </a:txBody>
                  <a:tcPr/>
                </a:tc>
                <a:tc>
                  <a:txBody>
                    <a:bodyPr/>
                    <a:lstStyle/>
                    <a:p>
                      <a:r>
                        <a:rPr lang="en-US" sz="2000" dirty="0" smtClean="0"/>
                        <a:t>12</a:t>
                      </a:r>
                      <a:endParaRPr lang="en-US" sz="2000" dirty="0"/>
                    </a:p>
                  </a:txBody>
                  <a:tcPr/>
                </a:tc>
                <a:tc>
                  <a:txBody>
                    <a:bodyPr/>
                    <a:lstStyle/>
                    <a:p>
                      <a:r>
                        <a:rPr lang="en-US" sz="2000" dirty="0" smtClean="0"/>
                        <a:t>Minh </a:t>
                      </a:r>
                      <a:r>
                        <a:rPr lang="en-US" sz="2000" dirty="0" err="1" smtClean="0"/>
                        <a:t>bạch</a:t>
                      </a:r>
                      <a:endParaRPr lang="en-US" sz="2000" dirty="0"/>
                    </a:p>
                  </a:txBody>
                  <a:tcPr/>
                </a:tc>
                <a:extLst>
                  <a:ext uri="{0D108BD9-81ED-4DB2-BD59-A6C34878D82A}">
                    <a16:rowId xmlns:a16="http://schemas.microsoft.com/office/drawing/2014/main" val="225892242"/>
                  </a:ext>
                </a:extLst>
              </a:tr>
            </a:tbl>
          </a:graphicData>
        </a:graphic>
      </p:graphicFrame>
    </p:spTree>
    <p:extLst>
      <p:ext uri="{BB962C8B-B14F-4D97-AF65-F5344CB8AC3E}">
        <p14:creationId xmlns:p14="http://schemas.microsoft.com/office/powerpoint/2010/main" val="668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100" y="-2925"/>
            <a:ext cx="8678770" cy="572700"/>
          </a:xfrm>
        </p:spPr>
        <p:txBody>
          <a:bodyPr>
            <a:noAutofit/>
          </a:bodyPr>
          <a:lstStyle/>
          <a:p>
            <a:r>
              <a:rPr lang="en-US" sz="2800" dirty="0" err="1"/>
              <a:t>Chứng</a:t>
            </a:r>
            <a:r>
              <a:rPr lang="en-US" sz="2800" dirty="0"/>
              <a:t> minh </a:t>
            </a:r>
            <a:r>
              <a:rPr lang="en-US" sz="2800" dirty="0" err="1"/>
              <a:t>không</a:t>
            </a:r>
            <a:r>
              <a:rPr lang="en-US" sz="2800" dirty="0"/>
              <a:t> </a:t>
            </a:r>
            <a:r>
              <a:rPr lang="en-US" sz="2800" dirty="0" err="1"/>
              <a:t>cần</a:t>
            </a:r>
            <a:r>
              <a:rPr lang="en-US" sz="2800" dirty="0"/>
              <a:t> </a:t>
            </a:r>
            <a:r>
              <a:rPr lang="en-US" sz="2800" dirty="0" err="1"/>
              <a:t>có</a:t>
            </a:r>
            <a:r>
              <a:rPr lang="en-US" sz="2800" dirty="0"/>
              <a:t> </a:t>
            </a:r>
            <a:r>
              <a:rPr lang="en-US" sz="2800" dirty="0" err="1"/>
              <a:t>kiến</a:t>
            </a:r>
            <a:r>
              <a:rPr lang="en-US" sz="2800" dirty="0"/>
              <a:t> </a:t>
            </a:r>
            <a:r>
              <a:rPr lang="en-US" sz="2800" dirty="0" err="1" smtClean="0"/>
              <a:t>thức</a:t>
            </a:r>
            <a:r>
              <a:rPr lang="en-US" sz="1200" dirty="0" smtClean="0"/>
              <a:t>(Zero-knowledge </a:t>
            </a:r>
            <a:r>
              <a:rPr lang="en-US" sz="1200" dirty="0"/>
              <a:t>proofs - ZKPs) </a:t>
            </a:r>
          </a:p>
        </p:txBody>
      </p:sp>
      <p:sp>
        <p:nvSpPr>
          <p:cNvPr id="3" name="Text Placeholder 2"/>
          <p:cNvSpPr>
            <a:spLocks noGrp="1"/>
          </p:cNvSpPr>
          <p:nvPr>
            <p:ph type="body" idx="1"/>
          </p:nvPr>
        </p:nvSpPr>
        <p:spPr>
          <a:xfrm>
            <a:off x="477299" y="842908"/>
            <a:ext cx="8118300" cy="3500150"/>
          </a:xfrm>
        </p:spPr>
        <p:txBody>
          <a:bodyPr>
            <a:noAutofit/>
          </a:bodyPr>
          <a:lstStyle/>
          <a:p>
            <a:r>
              <a:rPr lang="en-US" sz="2400" dirty="0" err="1" smtClean="0">
                <a:latin typeface="+mn-lt"/>
              </a:rPr>
              <a:t>Người</a:t>
            </a:r>
            <a:r>
              <a:rPr lang="en-US" sz="2400" dirty="0" smtClean="0">
                <a:latin typeface="+mn-lt"/>
              </a:rPr>
              <a:t> </a:t>
            </a:r>
            <a:r>
              <a:rPr lang="vi-VN" sz="2400" dirty="0" smtClean="0">
                <a:latin typeface="+mn-lt"/>
              </a:rPr>
              <a:t>chứng minh</a:t>
            </a:r>
            <a:r>
              <a:rPr lang="en-US" sz="2400" dirty="0" smtClean="0">
                <a:latin typeface="+mn-lt"/>
              </a:rPr>
              <a:t> </a:t>
            </a:r>
            <a:r>
              <a:rPr lang="vi-VN" sz="2400" dirty="0" smtClean="0">
                <a:latin typeface="+mn-lt"/>
              </a:rPr>
              <a:t>có </a:t>
            </a:r>
            <a:r>
              <a:rPr lang="vi-VN" sz="2400" dirty="0">
                <a:latin typeface="+mn-lt"/>
              </a:rPr>
              <a:t>thể chứng minh cho bên kia (người xác minh) rằng một tuyên bố là đúng mà không cần phải tiết lộ bất kỳ chi tiết nào về thông tin chứng minh. </a:t>
            </a:r>
            <a:endParaRPr lang="en-US" sz="2400" dirty="0" smtClean="0">
              <a:latin typeface="+mn-lt"/>
            </a:endParaRPr>
          </a:p>
          <a:p>
            <a:r>
              <a:rPr lang="en-US" sz="2400" dirty="0" smtClean="0">
                <a:latin typeface="+mn-lt"/>
              </a:rPr>
              <a:t>G</a:t>
            </a:r>
            <a:r>
              <a:rPr lang="vi-VN" sz="2400" dirty="0" smtClean="0">
                <a:latin typeface="+mn-lt"/>
              </a:rPr>
              <a:t>iúp </a:t>
            </a:r>
            <a:r>
              <a:rPr lang="vi-VN" sz="2400" dirty="0">
                <a:latin typeface="+mn-lt"/>
              </a:rPr>
              <a:t>bảo vệ sự riêng tư và bảo mật của thông tin, đồng thời cho phép xác minh tính đúng đắn của tuyên bố mà không cần biết thêm thông tin ngoài điều cần thiết.</a:t>
            </a:r>
            <a:endParaRPr lang="en-US" sz="2400" dirty="0">
              <a:latin typeface="+mn-lt"/>
            </a:endParaRPr>
          </a:p>
        </p:txBody>
      </p:sp>
    </p:spTree>
    <p:extLst>
      <p:ext uri="{BB962C8B-B14F-4D97-AF65-F5344CB8AC3E}">
        <p14:creationId xmlns:p14="http://schemas.microsoft.com/office/powerpoint/2010/main" val="4314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Mật</a:t>
            </a:r>
            <a:r>
              <a:rPr lang="en-US" dirty="0"/>
              <a:t> </a:t>
            </a:r>
            <a:r>
              <a:rPr lang="en-US" dirty="0" err="1"/>
              <a:t>mã</a:t>
            </a:r>
            <a:r>
              <a:rPr lang="en-US" dirty="0"/>
              <a:t> Cryptography</a:t>
            </a:r>
          </a:p>
        </p:txBody>
      </p:sp>
      <p:sp>
        <p:nvSpPr>
          <p:cNvPr id="3" name="Text Placeholder 2"/>
          <p:cNvSpPr>
            <a:spLocks noGrp="1"/>
          </p:cNvSpPr>
          <p:nvPr>
            <p:ph type="body" idx="1"/>
          </p:nvPr>
        </p:nvSpPr>
        <p:spPr>
          <a:xfrm>
            <a:off x="489175" y="1052942"/>
            <a:ext cx="8118300" cy="2720100"/>
          </a:xfrm>
        </p:spPr>
        <p:txBody>
          <a:bodyPr>
            <a:normAutofit/>
          </a:bodyPr>
          <a:lstStyle/>
          <a:p>
            <a:r>
              <a:rPr lang="en-US" sz="2200" dirty="0" err="1" smtClean="0">
                <a:latin typeface="+mj-lt"/>
              </a:rPr>
              <a:t>Sử</a:t>
            </a:r>
            <a:r>
              <a:rPr lang="en-US" sz="2200" dirty="0" smtClean="0">
                <a:latin typeface="+mj-lt"/>
              </a:rPr>
              <a:t> </a:t>
            </a:r>
            <a:r>
              <a:rPr lang="en-US" sz="2200" dirty="0" err="1" smtClean="0">
                <a:latin typeface="+mj-lt"/>
              </a:rPr>
              <a:t>dụng</a:t>
            </a:r>
            <a:r>
              <a:rPr lang="en-US" sz="2200" dirty="0" smtClean="0">
                <a:latin typeface="+mj-lt"/>
              </a:rPr>
              <a:t> </a:t>
            </a:r>
            <a:r>
              <a:rPr lang="en-US" sz="2200" dirty="0" err="1" smtClean="0">
                <a:latin typeface="+mj-lt"/>
              </a:rPr>
              <a:t>hệ</a:t>
            </a:r>
            <a:r>
              <a:rPr lang="en-US" sz="2200" dirty="0" smtClean="0">
                <a:latin typeface="+mj-lt"/>
              </a:rPr>
              <a:t> </a:t>
            </a:r>
            <a:r>
              <a:rPr lang="en-US" sz="2200" dirty="0" err="1" smtClean="0">
                <a:latin typeface="+mj-lt"/>
              </a:rPr>
              <a:t>mã</a:t>
            </a:r>
            <a:r>
              <a:rPr lang="en-US" sz="2200" dirty="0" smtClean="0">
                <a:latin typeface="+mj-lt"/>
              </a:rPr>
              <a:t> </a:t>
            </a:r>
            <a:r>
              <a:rPr lang="en-US" sz="2200" dirty="0" err="1" smtClean="0">
                <a:latin typeface="+mj-lt"/>
              </a:rPr>
              <a:t>hóa</a:t>
            </a:r>
            <a:r>
              <a:rPr lang="en-US" sz="2200" dirty="0" smtClean="0">
                <a:latin typeface="+mj-lt"/>
              </a:rPr>
              <a:t> </a:t>
            </a:r>
            <a:r>
              <a:rPr lang="en-US" sz="2200" dirty="0" err="1" smtClean="0">
                <a:latin typeface="+mj-lt"/>
              </a:rPr>
              <a:t>khóa</a:t>
            </a:r>
            <a:r>
              <a:rPr lang="en-US" sz="2200" dirty="0" smtClean="0">
                <a:latin typeface="+mj-lt"/>
              </a:rPr>
              <a:t> </a:t>
            </a:r>
            <a:r>
              <a:rPr lang="en-US" sz="2200" dirty="0" err="1" smtClean="0">
                <a:latin typeface="+mj-lt"/>
              </a:rPr>
              <a:t>công</a:t>
            </a:r>
            <a:r>
              <a:rPr lang="en-US" sz="2200" dirty="0" smtClean="0">
                <a:latin typeface="+mj-lt"/>
              </a:rPr>
              <a:t> </a:t>
            </a:r>
            <a:r>
              <a:rPr lang="en-US" sz="2200" dirty="0" err="1" smtClean="0">
                <a:latin typeface="+mj-lt"/>
              </a:rPr>
              <a:t>khai</a:t>
            </a:r>
            <a:endParaRPr lang="en-US" sz="2200" dirty="0" smtClean="0">
              <a:latin typeface="+mj-lt"/>
            </a:endParaRPr>
          </a:p>
          <a:p>
            <a:r>
              <a:rPr lang="en-US" sz="2200" dirty="0" err="1" smtClean="0">
                <a:latin typeface="+mj-lt"/>
              </a:rPr>
              <a:t>Tra</a:t>
            </a:r>
            <a:r>
              <a:rPr lang="en-US" sz="2200" dirty="0" smtClean="0">
                <a:latin typeface="+mj-lt"/>
              </a:rPr>
              <a:t> </a:t>
            </a:r>
            <a:r>
              <a:rPr lang="en-US" sz="2200" dirty="0" err="1" smtClean="0">
                <a:latin typeface="+mj-lt"/>
              </a:rPr>
              <a:t>cứu</a:t>
            </a:r>
            <a:r>
              <a:rPr lang="en-US" sz="2200" dirty="0" smtClean="0">
                <a:latin typeface="+mj-lt"/>
              </a:rPr>
              <a:t>: </a:t>
            </a:r>
            <a:r>
              <a:rPr lang="en-US" sz="2200" dirty="0">
                <a:latin typeface="+mj-lt"/>
              </a:rPr>
              <a:t>Impossibility on Tamper-Resilient Cryptography with Uniqueness Properties and Leakage-Resilient Cryptography from </a:t>
            </a:r>
            <a:r>
              <a:rPr lang="en-US" sz="2200" dirty="0" err="1">
                <a:latin typeface="+mj-lt"/>
              </a:rPr>
              <a:t>Puncturable</a:t>
            </a:r>
            <a:r>
              <a:rPr lang="en-US" sz="2200" dirty="0">
                <a:latin typeface="+mj-lt"/>
              </a:rPr>
              <a:t> Primitives and Obfuscation</a:t>
            </a:r>
          </a:p>
        </p:txBody>
      </p:sp>
    </p:spTree>
    <p:extLst>
      <p:ext uri="{BB962C8B-B14F-4D97-AF65-F5344CB8AC3E}">
        <p14:creationId xmlns:p14="http://schemas.microsoft.com/office/powerpoint/2010/main" val="346033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300" dirty="0" err="1" smtClean="0"/>
              <a:t>Hạn</a:t>
            </a:r>
            <a:r>
              <a:rPr lang="en-US" sz="3300" dirty="0" smtClean="0"/>
              <a:t> </a:t>
            </a:r>
            <a:r>
              <a:rPr lang="en-US" sz="3300" dirty="0" err="1" smtClean="0"/>
              <a:t>chế</a:t>
            </a:r>
            <a:endParaRPr lang="en-US" sz="3300" dirty="0"/>
          </a:p>
        </p:txBody>
      </p:sp>
      <p:sp>
        <p:nvSpPr>
          <p:cNvPr id="3" name="Text Placeholder 2"/>
          <p:cNvSpPr>
            <a:spLocks noGrp="1"/>
          </p:cNvSpPr>
          <p:nvPr>
            <p:ph type="body" idx="1"/>
          </p:nvPr>
        </p:nvSpPr>
        <p:spPr>
          <a:xfrm>
            <a:off x="287100" y="767934"/>
            <a:ext cx="8118300" cy="2720100"/>
          </a:xfrm>
        </p:spPr>
        <p:txBody>
          <a:bodyPr>
            <a:noAutofit/>
          </a:bodyPr>
          <a:lstStyle/>
          <a:p>
            <a:pPr algn="just"/>
            <a:r>
              <a:rPr lang="en-US" sz="2200" dirty="0" err="1" smtClean="0">
                <a:latin typeface="+mj-lt"/>
              </a:rPr>
              <a:t>Một</a:t>
            </a:r>
            <a:r>
              <a:rPr lang="en-US" sz="2200" dirty="0" smtClean="0">
                <a:latin typeface="+mj-lt"/>
              </a:rPr>
              <a:t> </a:t>
            </a:r>
            <a:r>
              <a:rPr lang="en-US" sz="2200" dirty="0" err="1">
                <a:latin typeface="+mj-lt"/>
              </a:rPr>
              <a:t>trong</a:t>
            </a:r>
            <a:r>
              <a:rPr lang="en-US" sz="2200" dirty="0">
                <a:latin typeface="+mj-lt"/>
              </a:rPr>
              <a:t> </a:t>
            </a:r>
            <a:r>
              <a:rPr lang="en-US" sz="2200" dirty="0" err="1">
                <a:latin typeface="+mj-lt"/>
              </a:rPr>
              <a:t>những</a:t>
            </a:r>
            <a:r>
              <a:rPr lang="en-US" sz="2200" dirty="0">
                <a:latin typeface="+mj-lt"/>
              </a:rPr>
              <a:t> </a:t>
            </a:r>
            <a:r>
              <a:rPr lang="en-US" sz="2200" dirty="0" err="1">
                <a:latin typeface="+mj-lt"/>
              </a:rPr>
              <a:t>thách</a:t>
            </a:r>
            <a:r>
              <a:rPr lang="en-US" sz="2200" dirty="0">
                <a:latin typeface="+mj-lt"/>
              </a:rPr>
              <a:t> </a:t>
            </a:r>
            <a:r>
              <a:rPr lang="en-US" sz="2200" dirty="0" err="1">
                <a:latin typeface="+mj-lt"/>
              </a:rPr>
              <a:t>thức</a:t>
            </a:r>
            <a:r>
              <a:rPr lang="en-US" sz="2200" dirty="0">
                <a:latin typeface="+mj-lt"/>
              </a:rPr>
              <a:t> </a:t>
            </a:r>
            <a:r>
              <a:rPr lang="en-US" sz="2200" dirty="0" err="1">
                <a:latin typeface="+mj-lt"/>
              </a:rPr>
              <a:t>quan</a:t>
            </a:r>
            <a:r>
              <a:rPr lang="en-US" sz="2200" dirty="0">
                <a:latin typeface="+mj-lt"/>
              </a:rPr>
              <a:t> </a:t>
            </a:r>
            <a:r>
              <a:rPr lang="en-US" sz="2200" dirty="0" err="1">
                <a:latin typeface="+mj-lt"/>
              </a:rPr>
              <a:t>trọng</a:t>
            </a:r>
            <a:r>
              <a:rPr lang="en-US" sz="2200" dirty="0">
                <a:latin typeface="+mj-lt"/>
              </a:rPr>
              <a:t> </a:t>
            </a:r>
            <a:r>
              <a:rPr lang="en-US" sz="2200" dirty="0" err="1">
                <a:latin typeface="+mj-lt"/>
              </a:rPr>
              <a:t>nhất</a:t>
            </a:r>
            <a:r>
              <a:rPr lang="en-US" sz="2200" dirty="0">
                <a:latin typeface="+mj-lt"/>
              </a:rPr>
              <a:t> </a:t>
            </a:r>
            <a:r>
              <a:rPr lang="en-US" sz="2200" dirty="0" err="1">
                <a:latin typeface="+mj-lt"/>
              </a:rPr>
              <a:t>đối</a:t>
            </a:r>
            <a:r>
              <a:rPr lang="en-US" sz="2200" dirty="0">
                <a:latin typeface="+mj-lt"/>
              </a:rPr>
              <a:t> </a:t>
            </a:r>
            <a:r>
              <a:rPr lang="en-US" sz="2200" dirty="0" err="1">
                <a:latin typeface="+mj-lt"/>
              </a:rPr>
              <a:t>với</a:t>
            </a:r>
            <a:r>
              <a:rPr lang="en-US" sz="2200" dirty="0">
                <a:latin typeface="+mj-lt"/>
              </a:rPr>
              <a:t> </a:t>
            </a:r>
            <a:r>
              <a:rPr lang="en-US" sz="2200" dirty="0" err="1">
                <a:latin typeface="+mj-lt"/>
              </a:rPr>
              <a:t>bất</a:t>
            </a:r>
            <a:r>
              <a:rPr lang="en-US" sz="2200" dirty="0">
                <a:latin typeface="+mj-lt"/>
              </a:rPr>
              <a:t> </a:t>
            </a:r>
            <a:r>
              <a:rPr lang="en-US" sz="2200" dirty="0" err="1">
                <a:latin typeface="+mj-lt"/>
              </a:rPr>
              <a:t>kỳ</a:t>
            </a:r>
            <a:r>
              <a:rPr lang="en-US" sz="2200" dirty="0">
                <a:latin typeface="+mj-lt"/>
              </a:rPr>
              <a:t> </a:t>
            </a:r>
            <a:r>
              <a:rPr lang="en-US" sz="2200" dirty="0" err="1">
                <a:latin typeface="+mj-lt"/>
              </a:rPr>
              <a:t>nền</a:t>
            </a:r>
            <a:r>
              <a:rPr lang="en-US" sz="2200" dirty="0">
                <a:latin typeface="+mj-lt"/>
              </a:rPr>
              <a:t> </a:t>
            </a:r>
            <a:r>
              <a:rPr lang="en-US" sz="2200" dirty="0" err="1">
                <a:latin typeface="+mj-lt"/>
              </a:rPr>
              <a:t>tảng</a:t>
            </a:r>
            <a:r>
              <a:rPr lang="en-US" sz="2200" dirty="0">
                <a:latin typeface="+mj-lt"/>
              </a:rPr>
              <a:t> SSI (Self-Sovereign Identity) </a:t>
            </a:r>
            <a:r>
              <a:rPr lang="en-US" sz="2200" dirty="0" err="1">
                <a:latin typeface="+mj-lt"/>
              </a:rPr>
              <a:t>nào</a:t>
            </a:r>
            <a:r>
              <a:rPr lang="en-US" sz="2200" dirty="0">
                <a:latin typeface="+mj-lt"/>
              </a:rPr>
              <a:t> </a:t>
            </a:r>
            <a:r>
              <a:rPr lang="en-US" sz="2200" dirty="0" err="1">
                <a:latin typeface="+mj-lt"/>
              </a:rPr>
              <a:t>là</a:t>
            </a:r>
            <a:r>
              <a:rPr lang="en-US" sz="2200" dirty="0">
                <a:latin typeface="+mj-lt"/>
              </a:rPr>
              <a:t> </a:t>
            </a:r>
            <a:r>
              <a:rPr lang="en-US" sz="2200" dirty="0" err="1">
                <a:latin typeface="+mj-lt"/>
              </a:rPr>
              <a:t>công</a:t>
            </a:r>
            <a:r>
              <a:rPr lang="en-US" sz="2200" dirty="0">
                <a:latin typeface="+mj-lt"/>
              </a:rPr>
              <a:t> </a:t>
            </a:r>
            <a:r>
              <a:rPr lang="en-US" sz="2200" dirty="0" err="1">
                <a:latin typeface="+mj-lt"/>
              </a:rPr>
              <a:t>nghệ</a:t>
            </a:r>
            <a:r>
              <a:rPr lang="en-US" sz="2200" dirty="0">
                <a:latin typeface="+mj-lt"/>
              </a:rPr>
              <a:t> </a:t>
            </a:r>
            <a:r>
              <a:rPr lang="en-US" sz="2200" dirty="0" err="1">
                <a:latin typeface="+mj-lt"/>
              </a:rPr>
              <a:t>chính</a:t>
            </a:r>
            <a:r>
              <a:rPr lang="en-US" sz="2200" dirty="0">
                <a:latin typeface="+mj-lt"/>
              </a:rPr>
              <a:t> </a:t>
            </a:r>
            <a:r>
              <a:rPr lang="en-US" sz="2200" dirty="0" err="1">
                <a:latin typeface="+mj-lt"/>
              </a:rPr>
              <a:t>nó</a:t>
            </a:r>
            <a:r>
              <a:rPr lang="en-US" sz="2200" dirty="0">
                <a:latin typeface="+mj-lt"/>
              </a:rPr>
              <a:t>. </a:t>
            </a:r>
            <a:r>
              <a:rPr lang="en-US" sz="2200" dirty="0" err="1">
                <a:latin typeface="+mj-lt"/>
              </a:rPr>
              <a:t>Vấn</a:t>
            </a:r>
            <a:r>
              <a:rPr lang="en-US" sz="2200" dirty="0">
                <a:latin typeface="+mj-lt"/>
              </a:rPr>
              <a:t> </a:t>
            </a:r>
            <a:r>
              <a:rPr lang="en-US" sz="2200" dirty="0" err="1">
                <a:latin typeface="+mj-lt"/>
              </a:rPr>
              <a:t>đề</a:t>
            </a:r>
            <a:r>
              <a:rPr lang="en-US" sz="2200" dirty="0">
                <a:latin typeface="+mj-lt"/>
              </a:rPr>
              <a:t> </a:t>
            </a:r>
            <a:r>
              <a:rPr lang="en-US" sz="2200" dirty="0" err="1">
                <a:latin typeface="+mj-lt"/>
              </a:rPr>
              <a:t>hàng</a:t>
            </a:r>
            <a:r>
              <a:rPr lang="en-US" sz="2200" dirty="0">
                <a:latin typeface="+mj-lt"/>
              </a:rPr>
              <a:t> </a:t>
            </a:r>
            <a:r>
              <a:rPr lang="en-US" sz="2200" dirty="0" err="1">
                <a:latin typeface="+mj-lt"/>
              </a:rPr>
              <a:t>đầu</a:t>
            </a:r>
            <a:r>
              <a:rPr lang="en-US" sz="2200" dirty="0">
                <a:latin typeface="+mj-lt"/>
              </a:rPr>
              <a:t> </a:t>
            </a:r>
            <a:r>
              <a:rPr lang="en-US" sz="2200" dirty="0" err="1">
                <a:latin typeface="+mj-lt"/>
              </a:rPr>
              <a:t>gây</a:t>
            </a:r>
            <a:r>
              <a:rPr lang="en-US" sz="2200" dirty="0">
                <a:latin typeface="+mj-lt"/>
              </a:rPr>
              <a:t> </a:t>
            </a:r>
            <a:r>
              <a:rPr lang="en-US" sz="2200" dirty="0" err="1">
                <a:latin typeface="+mj-lt"/>
              </a:rPr>
              <a:t>ra</a:t>
            </a:r>
            <a:r>
              <a:rPr lang="en-US" sz="2200" dirty="0">
                <a:latin typeface="+mj-lt"/>
              </a:rPr>
              <a:t> </a:t>
            </a:r>
            <a:r>
              <a:rPr lang="en-US" sz="2200" dirty="0" err="1">
                <a:latin typeface="+mj-lt"/>
              </a:rPr>
              <a:t>việc</a:t>
            </a:r>
            <a:r>
              <a:rPr lang="en-US" sz="2200" dirty="0">
                <a:latin typeface="+mj-lt"/>
              </a:rPr>
              <a:t> </a:t>
            </a:r>
            <a:r>
              <a:rPr lang="en-US" sz="2200" dirty="0" err="1">
                <a:latin typeface="+mj-lt"/>
              </a:rPr>
              <a:t>chấp</a:t>
            </a:r>
            <a:r>
              <a:rPr lang="en-US" sz="2200" dirty="0">
                <a:latin typeface="+mj-lt"/>
              </a:rPr>
              <a:t> </a:t>
            </a:r>
            <a:r>
              <a:rPr lang="en-US" sz="2200" dirty="0" err="1" smtClean="0">
                <a:latin typeface="+mj-lt"/>
              </a:rPr>
              <a:t>nhận</a:t>
            </a:r>
            <a:r>
              <a:rPr lang="en-US" sz="2200" dirty="0" smtClean="0">
                <a:latin typeface="+mj-lt"/>
              </a:rPr>
              <a:t> </a:t>
            </a:r>
            <a:r>
              <a:rPr lang="en-US" sz="2200" dirty="0" err="1">
                <a:latin typeface="+mj-lt"/>
              </a:rPr>
              <a:t>nó</a:t>
            </a:r>
            <a:r>
              <a:rPr lang="en-US" sz="2200" dirty="0">
                <a:latin typeface="+mj-lt"/>
              </a:rPr>
              <a:t> </a:t>
            </a:r>
            <a:r>
              <a:rPr lang="en-US" sz="2200" dirty="0" err="1">
                <a:latin typeface="+mj-lt"/>
              </a:rPr>
              <a:t>là</a:t>
            </a:r>
            <a:r>
              <a:rPr lang="en-US" sz="2200" dirty="0">
                <a:latin typeface="+mj-lt"/>
              </a:rPr>
              <a:t> </a:t>
            </a:r>
            <a:r>
              <a:rPr lang="en-US" sz="2200" dirty="0" err="1">
                <a:latin typeface="+mj-lt"/>
              </a:rPr>
              <a:t>sự</a:t>
            </a:r>
            <a:r>
              <a:rPr lang="en-US" sz="2200" dirty="0">
                <a:latin typeface="+mj-lt"/>
              </a:rPr>
              <a:t> </a:t>
            </a:r>
            <a:r>
              <a:rPr lang="en-US" sz="2200" dirty="0" err="1">
                <a:latin typeface="+mj-lt"/>
              </a:rPr>
              <a:t>phức</a:t>
            </a:r>
            <a:r>
              <a:rPr lang="en-US" sz="2200" dirty="0">
                <a:latin typeface="+mj-lt"/>
              </a:rPr>
              <a:t> </a:t>
            </a:r>
            <a:r>
              <a:rPr lang="en-US" sz="2200" dirty="0" err="1">
                <a:latin typeface="+mj-lt"/>
              </a:rPr>
              <a:t>tạp</a:t>
            </a:r>
            <a:r>
              <a:rPr lang="en-US" sz="2200" dirty="0">
                <a:latin typeface="+mj-lt"/>
              </a:rPr>
              <a:t> </a:t>
            </a:r>
            <a:r>
              <a:rPr lang="en-US" sz="2200" dirty="0" err="1">
                <a:latin typeface="+mj-lt"/>
              </a:rPr>
              <a:t>và</a:t>
            </a:r>
            <a:r>
              <a:rPr lang="en-US" sz="2200" dirty="0">
                <a:latin typeface="+mj-lt"/>
              </a:rPr>
              <a:t> </a:t>
            </a:r>
            <a:r>
              <a:rPr lang="en-US" sz="2200" dirty="0" err="1">
                <a:latin typeface="+mj-lt"/>
              </a:rPr>
              <a:t>rắc</a:t>
            </a:r>
            <a:r>
              <a:rPr lang="en-US" sz="2200" dirty="0">
                <a:latin typeface="+mj-lt"/>
              </a:rPr>
              <a:t> </a:t>
            </a:r>
            <a:r>
              <a:rPr lang="en-US" sz="2200" dirty="0" err="1">
                <a:latin typeface="+mj-lt"/>
              </a:rPr>
              <a:t>rối</a:t>
            </a:r>
            <a:r>
              <a:rPr lang="en-US" sz="2200" dirty="0">
                <a:latin typeface="+mj-lt"/>
              </a:rPr>
              <a:t> </a:t>
            </a:r>
            <a:r>
              <a:rPr lang="en-US" sz="2200" dirty="0" err="1">
                <a:latin typeface="+mj-lt"/>
              </a:rPr>
              <a:t>của</a:t>
            </a:r>
            <a:r>
              <a:rPr lang="en-US" sz="2200" dirty="0">
                <a:latin typeface="+mj-lt"/>
              </a:rPr>
              <a:t> </a:t>
            </a:r>
            <a:r>
              <a:rPr lang="en-US" sz="2200" dirty="0" err="1">
                <a:latin typeface="+mj-lt"/>
              </a:rPr>
              <a:t>công</a:t>
            </a:r>
            <a:r>
              <a:rPr lang="en-US" sz="2200" dirty="0">
                <a:latin typeface="+mj-lt"/>
              </a:rPr>
              <a:t> </a:t>
            </a:r>
            <a:r>
              <a:rPr lang="en-US" sz="2200" dirty="0" err="1">
                <a:latin typeface="+mj-lt"/>
              </a:rPr>
              <a:t>nghệ</a:t>
            </a:r>
            <a:r>
              <a:rPr lang="en-US" sz="2200" dirty="0">
                <a:latin typeface="+mj-lt"/>
              </a:rPr>
              <a:t>. </a:t>
            </a:r>
            <a:endParaRPr lang="en-US" sz="2200" dirty="0" smtClean="0">
              <a:latin typeface="+mj-lt"/>
            </a:endParaRPr>
          </a:p>
          <a:p>
            <a:pPr algn="just"/>
            <a:r>
              <a:rPr lang="en-US" sz="2200" dirty="0" err="1">
                <a:latin typeface="+mj-lt"/>
              </a:rPr>
              <a:t>Có</a:t>
            </a:r>
            <a:r>
              <a:rPr lang="en-US" sz="2200" dirty="0">
                <a:latin typeface="+mj-lt"/>
              </a:rPr>
              <a:t> </a:t>
            </a:r>
            <a:r>
              <a:rPr lang="en-US" sz="2200" dirty="0" err="1">
                <a:latin typeface="+mj-lt"/>
              </a:rPr>
              <a:t>một</a:t>
            </a:r>
            <a:r>
              <a:rPr lang="en-US" sz="2200" dirty="0">
                <a:latin typeface="+mj-lt"/>
              </a:rPr>
              <a:t> </a:t>
            </a:r>
            <a:r>
              <a:rPr lang="en-US" sz="2200" dirty="0" err="1">
                <a:latin typeface="+mj-lt"/>
              </a:rPr>
              <a:t>số</a:t>
            </a:r>
            <a:r>
              <a:rPr lang="en-US" sz="2200" dirty="0">
                <a:latin typeface="+mj-lt"/>
              </a:rPr>
              <a:t> </a:t>
            </a:r>
            <a:r>
              <a:rPr lang="en-US" sz="2200" dirty="0" err="1">
                <a:latin typeface="+mj-lt"/>
              </a:rPr>
              <a:t>sự</a:t>
            </a:r>
            <a:r>
              <a:rPr lang="en-US" sz="2200" dirty="0">
                <a:latin typeface="+mj-lt"/>
              </a:rPr>
              <a:t> </a:t>
            </a:r>
            <a:r>
              <a:rPr lang="en-US" sz="2200" dirty="0" err="1">
                <a:latin typeface="+mj-lt"/>
              </a:rPr>
              <a:t>tinh</a:t>
            </a:r>
            <a:r>
              <a:rPr lang="en-US" sz="2200" dirty="0">
                <a:latin typeface="+mj-lt"/>
              </a:rPr>
              <a:t> </a:t>
            </a:r>
            <a:r>
              <a:rPr lang="en-US" sz="2200" dirty="0" err="1">
                <a:latin typeface="+mj-lt"/>
              </a:rPr>
              <a:t>tế</a:t>
            </a:r>
            <a:r>
              <a:rPr lang="en-US" sz="2200" dirty="0">
                <a:latin typeface="+mj-lt"/>
              </a:rPr>
              <a:t> </a:t>
            </a:r>
            <a:r>
              <a:rPr lang="en-US" sz="2200" dirty="0" err="1">
                <a:latin typeface="+mj-lt"/>
              </a:rPr>
              <a:t>trong</a:t>
            </a:r>
            <a:r>
              <a:rPr lang="en-US" sz="2200" dirty="0">
                <a:latin typeface="+mj-lt"/>
              </a:rPr>
              <a:t> </a:t>
            </a:r>
            <a:r>
              <a:rPr lang="en-US" sz="2200" dirty="0" err="1">
                <a:latin typeface="+mj-lt"/>
              </a:rPr>
              <a:t>việc</a:t>
            </a:r>
            <a:r>
              <a:rPr lang="en-US" sz="2200" dirty="0">
                <a:latin typeface="+mj-lt"/>
              </a:rPr>
              <a:t> </a:t>
            </a:r>
            <a:r>
              <a:rPr lang="en-US" sz="2200" dirty="0" err="1">
                <a:latin typeface="+mj-lt"/>
              </a:rPr>
              <a:t>triển</a:t>
            </a:r>
            <a:r>
              <a:rPr lang="en-US" sz="2200" dirty="0">
                <a:latin typeface="+mj-lt"/>
              </a:rPr>
              <a:t> </a:t>
            </a:r>
            <a:r>
              <a:rPr lang="en-US" sz="2200" dirty="0" err="1">
                <a:latin typeface="+mj-lt"/>
              </a:rPr>
              <a:t>khai</a:t>
            </a:r>
            <a:r>
              <a:rPr lang="en-US" sz="2200" dirty="0">
                <a:latin typeface="+mj-lt"/>
              </a:rPr>
              <a:t> SSI. </a:t>
            </a:r>
            <a:r>
              <a:rPr lang="en-US" sz="2200" dirty="0" err="1">
                <a:latin typeface="+mj-lt"/>
              </a:rPr>
              <a:t>Cần</a:t>
            </a:r>
            <a:r>
              <a:rPr lang="en-US" sz="2200" dirty="0">
                <a:latin typeface="+mj-lt"/>
              </a:rPr>
              <a:t> </a:t>
            </a:r>
            <a:r>
              <a:rPr lang="en-US" sz="2200" dirty="0" err="1">
                <a:latin typeface="+mj-lt"/>
              </a:rPr>
              <a:t>phải</a:t>
            </a:r>
            <a:r>
              <a:rPr lang="en-US" sz="2200" dirty="0">
                <a:latin typeface="+mj-lt"/>
              </a:rPr>
              <a:t> </a:t>
            </a:r>
            <a:r>
              <a:rPr lang="en-US" sz="2200" dirty="0" err="1">
                <a:latin typeface="+mj-lt"/>
              </a:rPr>
              <a:t>phân</a:t>
            </a:r>
            <a:r>
              <a:rPr lang="en-US" sz="2200" dirty="0">
                <a:latin typeface="+mj-lt"/>
              </a:rPr>
              <a:t> </a:t>
            </a:r>
            <a:r>
              <a:rPr lang="en-US" sz="2200" dirty="0" err="1">
                <a:latin typeface="+mj-lt"/>
              </a:rPr>
              <a:t>tán</a:t>
            </a:r>
            <a:r>
              <a:rPr lang="en-US" sz="2200" dirty="0">
                <a:latin typeface="+mj-lt"/>
              </a:rPr>
              <a:t> </a:t>
            </a:r>
            <a:r>
              <a:rPr lang="en-US" sz="2200" dirty="0" err="1">
                <a:latin typeface="+mj-lt"/>
              </a:rPr>
              <a:t>để</a:t>
            </a:r>
            <a:r>
              <a:rPr lang="en-US" sz="2200" dirty="0">
                <a:latin typeface="+mj-lt"/>
              </a:rPr>
              <a:t> </a:t>
            </a:r>
            <a:r>
              <a:rPr lang="en-US" sz="2200" dirty="0" err="1">
                <a:latin typeface="+mj-lt"/>
              </a:rPr>
              <a:t>bảo</a:t>
            </a:r>
            <a:r>
              <a:rPr lang="en-US" sz="2200" dirty="0">
                <a:latin typeface="+mj-lt"/>
              </a:rPr>
              <a:t> </a:t>
            </a:r>
            <a:r>
              <a:rPr lang="en-US" sz="2200" dirty="0" err="1">
                <a:latin typeface="+mj-lt"/>
              </a:rPr>
              <a:t>vệ</a:t>
            </a:r>
            <a:r>
              <a:rPr lang="en-US" sz="2200" dirty="0">
                <a:latin typeface="+mj-lt"/>
              </a:rPr>
              <a:t> </a:t>
            </a:r>
            <a:r>
              <a:rPr lang="en-US" sz="2200" dirty="0" err="1">
                <a:latin typeface="+mj-lt"/>
              </a:rPr>
              <a:t>quyền</a:t>
            </a:r>
            <a:r>
              <a:rPr lang="en-US" sz="2200" dirty="0">
                <a:latin typeface="+mj-lt"/>
              </a:rPr>
              <a:t> </a:t>
            </a:r>
            <a:r>
              <a:rPr lang="en-US" sz="2200" dirty="0" err="1">
                <a:latin typeface="+mj-lt"/>
              </a:rPr>
              <a:t>riêng</a:t>
            </a:r>
            <a:r>
              <a:rPr lang="en-US" sz="2200" dirty="0">
                <a:latin typeface="+mj-lt"/>
              </a:rPr>
              <a:t> </a:t>
            </a:r>
            <a:r>
              <a:rPr lang="en-US" sz="2200" dirty="0" err="1">
                <a:latin typeface="+mj-lt"/>
              </a:rPr>
              <a:t>tư</a:t>
            </a:r>
            <a:r>
              <a:rPr lang="en-US" sz="2200" dirty="0">
                <a:latin typeface="+mj-lt"/>
              </a:rPr>
              <a:t>, </a:t>
            </a:r>
            <a:r>
              <a:rPr lang="en-US" sz="2200" dirty="0" err="1">
                <a:latin typeface="+mj-lt"/>
              </a:rPr>
              <a:t>chống</a:t>
            </a:r>
            <a:r>
              <a:rPr lang="en-US" sz="2200" dirty="0">
                <a:latin typeface="+mj-lt"/>
              </a:rPr>
              <a:t> </a:t>
            </a:r>
            <a:r>
              <a:rPr lang="en-US" sz="2200" dirty="0" err="1">
                <a:latin typeface="+mj-lt"/>
              </a:rPr>
              <a:t>lại</a:t>
            </a:r>
            <a:r>
              <a:rPr lang="en-US" sz="2200" dirty="0">
                <a:latin typeface="+mj-lt"/>
              </a:rPr>
              <a:t> </a:t>
            </a:r>
            <a:r>
              <a:rPr lang="en-US" sz="2200" dirty="0" err="1">
                <a:latin typeface="+mj-lt"/>
              </a:rPr>
              <a:t>sự</a:t>
            </a:r>
            <a:r>
              <a:rPr lang="en-US" sz="2200" dirty="0">
                <a:latin typeface="+mj-lt"/>
              </a:rPr>
              <a:t> </a:t>
            </a:r>
            <a:r>
              <a:rPr lang="en-US" sz="2200" dirty="0" err="1">
                <a:latin typeface="+mj-lt"/>
              </a:rPr>
              <a:t>kiểm</a:t>
            </a:r>
            <a:r>
              <a:rPr lang="en-US" sz="2200" dirty="0">
                <a:latin typeface="+mj-lt"/>
              </a:rPr>
              <a:t> </a:t>
            </a:r>
            <a:r>
              <a:rPr lang="en-US" sz="2200" dirty="0" err="1">
                <a:latin typeface="+mj-lt"/>
              </a:rPr>
              <a:t>duyệt</a:t>
            </a:r>
            <a:r>
              <a:rPr lang="en-US" sz="2200" dirty="0">
                <a:latin typeface="+mj-lt"/>
              </a:rPr>
              <a:t> </a:t>
            </a:r>
            <a:r>
              <a:rPr lang="en-US" sz="2200" dirty="0" err="1">
                <a:latin typeface="+mj-lt"/>
              </a:rPr>
              <a:t>và</a:t>
            </a:r>
            <a:r>
              <a:rPr lang="en-US" sz="2200" dirty="0">
                <a:latin typeface="+mj-lt"/>
              </a:rPr>
              <a:t> </a:t>
            </a:r>
            <a:r>
              <a:rPr lang="en-US" sz="2200" dirty="0" err="1">
                <a:latin typeface="+mj-lt"/>
              </a:rPr>
              <a:t>bảo</a:t>
            </a:r>
            <a:r>
              <a:rPr lang="en-US" sz="2200" dirty="0">
                <a:latin typeface="+mj-lt"/>
              </a:rPr>
              <a:t> </a:t>
            </a:r>
            <a:r>
              <a:rPr lang="en-US" sz="2200" dirty="0" err="1">
                <a:latin typeface="+mj-lt"/>
              </a:rPr>
              <a:t>mật</a:t>
            </a:r>
            <a:r>
              <a:rPr lang="en-US" sz="2200" dirty="0">
                <a:latin typeface="+mj-lt"/>
              </a:rPr>
              <a:t>.</a:t>
            </a:r>
          </a:p>
        </p:txBody>
      </p:sp>
      <p:pic>
        <p:nvPicPr>
          <p:cNvPr id="4" name="Picture 3">
            <a:extLst>
              <a:ext uri="{FF2B5EF4-FFF2-40B4-BE49-F238E27FC236}">
                <a16:creationId xmlns:a16="http://schemas.microsoft.com/office/drawing/2014/main" id="{8BA24E15-C1FB-E51E-6301-E53B080545B7}"/>
              </a:ext>
            </a:extLst>
          </p:cNvPr>
          <p:cNvPicPr>
            <a:picLocks noChangeAspect="1"/>
          </p:cNvPicPr>
          <p:nvPr/>
        </p:nvPicPr>
        <p:blipFill>
          <a:blip r:embed="rId2"/>
          <a:stretch>
            <a:fillRect/>
          </a:stretch>
        </p:blipFill>
        <p:spPr>
          <a:xfrm>
            <a:off x="7698818" y="0"/>
            <a:ext cx="1445182" cy="660145"/>
          </a:xfrm>
          <a:prstGeom prst="rect">
            <a:avLst/>
          </a:prstGeom>
        </p:spPr>
      </p:pic>
    </p:spTree>
    <p:extLst>
      <p:ext uri="{BB962C8B-B14F-4D97-AF65-F5344CB8AC3E}">
        <p14:creationId xmlns:p14="http://schemas.microsoft.com/office/powerpoint/2010/main" val="1444624413"/>
      </p:ext>
    </p:extLst>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TotalTime>
  <Words>1088</Words>
  <Application>Microsoft Office PowerPoint</Application>
  <PresentationFormat>On-screen Show (16:9)</PresentationFormat>
  <Paragraphs>64</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Space Mono</vt:lpstr>
      <vt:lpstr>Helvetica Neue Light</vt:lpstr>
      <vt:lpstr>Exo</vt:lpstr>
      <vt:lpstr>Lato</vt:lpstr>
      <vt:lpstr>Arial</vt:lpstr>
      <vt:lpstr>Exo Light</vt:lpstr>
      <vt:lpstr>Times New Roman</vt:lpstr>
      <vt:lpstr>C2VN Theme</vt:lpstr>
      <vt:lpstr>Identify-Model</vt:lpstr>
      <vt:lpstr>Nội dung </vt:lpstr>
      <vt:lpstr>Mô hình tập trung </vt:lpstr>
      <vt:lpstr>Mô hình liên minh </vt:lpstr>
      <vt:lpstr>Mô hình tự chỉ danh tính Self-sovereign identity model   </vt:lpstr>
      <vt:lpstr>12 nguyên tắc của Mô hình SSI –Model</vt:lpstr>
      <vt:lpstr>Chứng minh không cần có kiến thức(Zero-knowledge proofs - ZKPs) </vt:lpstr>
      <vt:lpstr>Mật mã Cryptography</vt:lpstr>
      <vt:lpstr>Hạn chế</vt:lpstr>
      <vt:lpstr>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AP-101</dc:title>
  <dc:creator>LuyenCT</dc:creator>
  <cp:lastModifiedBy>Nguyen Xuan Sinh</cp:lastModifiedBy>
  <cp:revision>81</cp:revision>
  <dcterms:modified xsi:type="dcterms:W3CDTF">2024-04-03T13:12:36Z</dcterms:modified>
</cp:coreProperties>
</file>