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 id="2147483710" r:id="rId2"/>
  </p:sldMasterIdLst>
  <p:notesMasterIdLst>
    <p:notesMasterId r:id="rId17"/>
  </p:notesMasterIdLst>
  <p:sldIdLst>
    <p:sldId id="256" r:id="rId3"/>
    <p:sldId id="270" r:id="rId4"/>
    <p:sldId id="257" r:id="rId5"/>
    <p:sldId id="271" r:id="rId6"/>
    <p:sldId id="258" r:id="rId7"/>
    <p:sldId id="259" r:id="rId8"/>
    <p:sldId id="272" r:id="rId9"/>
    <p:sldId id="260" r:id="rId10"/>
    <p:sldId id="261" r:id="rId11"/>
    <p:sldId id="262" r:id="rId12"/>
    <p:sldId id="269" r:id="rId13"/>
    <p:sldId id="273" r:id="rId14"/>
    <p:sldId id="274" r:id="rId15"/>
    <p:sldId id="268" r:id="rId16"/>
  </p:sldIdLst>
  <p:sldSz cx="12192000" cy="6858000"/>
  <p:notesSz cx="6858000" cy="9144000"/>
  <p:embeddedFontLst>
    <p:embeddedFont>
      <p:font typeface="Wingdings 3" panose="05040102010807070707" pitchFamily="18" charset="2"/>
      <p:regular r:id="rId18"/>
    </p:embeddedFont>
    <p:embeddedFont>
      <p:font typeface="Century Gothic" panose="020B0502020202020204" pitchFamily="3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Helvetica Neue Light" panose="020B060402020202020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Anton" panose="020B0604020202020204" charset="0"/>
      <p:regular r:id="rId35"/>
    </p:embeddedFont>
    <p:embeddedFont>
      <p:font typeface="DM Sans"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45855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8018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1789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19162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94607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35758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28832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9054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01234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5421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60476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7008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322903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0396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35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2637042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2948234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76284326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795839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3808577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3883424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40448076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99019446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18443160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3193851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55275710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77149115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57137034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07716235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425344720"/>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539310680"/>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30502741"/>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51614334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7145738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3089982853"/>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795618481"/>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24538779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547098452"/>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23772000"/>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75439426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4213994295"/>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177476870"/>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2366043664"/>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extLst>
      <p:ext uri="{BB962C8B-B14F-4D97-AF65-F5344CB8AC3E}">
        <p14:creationId xmlns:p14="http://schemas.microsoft.com/office/powerpoint/2010/main" val="1842249855"/>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extLst>
      <p:ext uri="{BB962C8B-B14F-4D97-AF65-F5344CB8AC3E}">
        <p14:creationId xmlns:p14="http://schemas.microsoft.com/office/powerpoint/2010/main" val="14085282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1525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6895472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76382500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36821322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2482397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12731478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‹Nº›</a:t>
            </a:fld>
            <a:endParaRPr lang="en-US"/>
          </a:p>
        </p:txBody>
      </p:sp>
    </p:spTree>
    <p:extLst>
      <p:ext uri="{BB962C8B-B14F-4D97-AF65-F5344CB8AC3E}">
        <p14:creationId xmlns:p14="http://schemas.microsoft.com/office/powerpoint/2010/main" val="46735232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2.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image" Target="../media/image5.png"/><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image" Target="../media/image4.png"/><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3542109903"/>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extLst>
      <p:ext uri="{BB962C8B-B14F-4D97-AF65-F5344CB8AC3E}">
        <p14:creationId xmlns:p14="http://schemas.microsoft.com/office/powerpoint/2010/main" val="1210448799"/>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6.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540116" y="1579166"/>
            <a:ext cx="10857900" cy="3323987"/>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err="1" smtClean="0">
                <a:solidFill>
                  <a:schemeClr val="tx1"/>
                </a:solidFill>
                <a:latin typeface="Anton"/>
                <a:ea typeface="Anton"/>
                <a:cs typeface="Anton"/>
                <a:sym typeface="Anton"/>
              </a:rPr>
              <a:t>Trabajo</a:t>
            </a:r>
            <a:r>
              <a:rPr lang="en-US" sz="6000" dirty="0" smtClean="0">
                <a:solidFill>
                  <a:schemeClr val="tx1"/>
                </a:solidFill>
                <a:latin typeface="Anton"/>
                <a:ea typeface="Anton"/>
                <a:cs typeface="Anton"/>
                <a:sym typeface="Anton"/>
              </a:rPr>
              <a:t> Final</a:t>
            </a:r>
          </a:p>
          <a:p>
            <a:pPr marL="0" marR="0" lvl="0" indent="0" algn="ctr" rtl="0">
              <a:lnSpc>
                <a:spcPct val="80000"/>
              </a:lnSpc>
              <a:spcBef>
                <a:spcPts val="0"/>
              </a:spcBef>
              <a:spcAft>
                <a:spcPts val="0"/>
              </a:spcAft>
              <a:buClr>
                <a:srgbClr val="000000"/>
              </a:buClr>
              <a:buSzPts val="6000"/>
              <a:buFont typeface="Arial"/>
              <a:buNone/>
            </a:pPr>
            <a:r>
              <a:rPr lang="en-US" sz="6000" dirty="0" smtClean="0">
                <a:solidFill>
                  <a:schemeClr val="tx1"/>
                </a:solidFill>
                <a:latin typeface="Anton"/>
                <a:ea typeface="Anton"/>
                <a:cs typeface="Anton"/>
                <a:sym typeface="Anton"/>
              </a:rPr>
              <a:t> </a:t>
            </a:r>
          </a:p>
          <a:p>
            <a:pPr marL="0" marR="0" lvl="0" indent="0" algn="ctr" rtl="0">
              <a:lnSpc>
                <a:spcPct val="80000"/>
              </a:lnSpc>
              <a:spcBef>
                <a:spcPts val="0"/>
              </a:spcBef>
              <a:spcAft>
                <a:spcPts val="0"/>
              </a:spcAft>
              <a:buClr>
                <a:srgbClr val="000000"/>
              </a:buClr>
              <a:buSzPts val="6000"/>
              <a:buFont typeface="Arial"/>
              <a:buNone/>
            </a:pPr>
            <a:r>
              <a:rPr lang="en-US" sz="6000" dirty="0" smtClean="0">
                <a:solidFill>
                  <a:schemeClr val="tx1"/>
                </a:solidFill>
                <a:latin typeface="Anton"/>
                <a:ea typeface="Anton"/>
                <a:cs typeface="Anton"/>
                <a:sym typeface="Anton"/>
              </a:rPr>
              <a:t>Data Science</a:t>
            </a:r>
            <a:endParaRPr sz="6000" dirty="0">
              <a:solidFill>
                <a:schemeClr val="tx1"/>
              </a:solidFill>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endParaRPr lang="en-US"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endParaRPr lang="en-US" sz="3000" dirty="0" smtClean="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6000"/>
              <a:buFont typeface="Arial"/>
              <a:buNone/>
            </a:pPr>
            <a:r>
              <a:rPr lang="en-US" sz="3000" dirty="0" err="1" smtClean="0">
                <a:solidFill>
                  <a:schemeClr val="tx1"/>
                </a:solidFill>
                <a:latin typeface="Helvetica Neue Light"/>
                <a:ea typeface="Helvetica Neue Light"/>
                <a:cs typeface="Helvetica Neue Light"/>
                <a:sym typeface="Helvetica Neue Light"/>
              </a:rPr>
              <a:t>Coderhouse</a:t>
            </a:r>
            <a:endParaRPr dirty="0">
              <a:solidFill>
                <a:schemeClr val="tx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u="sng" dirty="0" err="1">
                <a:solidFill>
                  <a:schemeClr val="tx1"/>
                </a:solidFill>
                <a:latin typeface="Helvetica Neue"/>
                <a:ea typeface="Helvetica Neue"/>
                <a:cs typeface="Helvetica Neue"/>
                <a:sym typeface="Helvetica Neue"/>
              </a:rPr>
              <a:t>Comparación</a:t>
            </a:r>
            <a:r>
              <a:rPr lang="en-US" sz="2800" b="1" u="sng" dirty="0">
                <a:solidFill>
                  <a:schemeClr val="tx1"/>
                </a:solidFill>
                <a:latin typeface="Helvetica Neue"/>
                <a:ea typeface="Helvetica Neue"/>
                <a:cs typeface="Helvetica Neue"/>
                <a:sym typeface="Helvetica Neue"/>
              </a:rPr>
              <a:t> </a:t>
            </a:r>
            <a:r>
              <a:rPr lang="en-US" sz="2800" b="1" u="sng" dirty="0" err="1">
                <a:solidFill>
                  <a:schemeClr val="tx1"/>
                </a:solidFill>
                <a:latin typeface="Helvetica Neue"/>
                <a:ea typeface="Helvetica Neue"/>
                <a:cs typeface="Helvetica Neue"/>
                <a:sym typeface="Helvetica Neue"/>
              </a:rPr>
              <a:t>precios</a:t>
            </a:r>
            <a:r>
              <a:rPr lang="en-US" sz="2800" b="1" u="sng" dirty="0">
                <a:solidFill>
                  <a:schemeClr val="tx1"/>
                </a:solidFill>
                <a:latin typeface="Helvetica Neue"/>
                <a:ea typeface="Helvetica Neue"/>
                <a:cs typeface="Helvetica Neue"/>
                <a:sym typeface="Helvetica Neue"/>
              </a:rPr>
              <a:t> </a:t>
            </a:r>
            <a:r>
              <a:rPr lang="en-US" sz="2800" b="1" u="sng" dirty="0" err="1">
                <a:solidFill>
                  <a:schemeClr val="tx1"/>
                </a:solidFill>
                <a:latin typeface="Helvetica Neue"/>
                <a:ea typeface="Helvetica Neue"/>
                <a:cs typeface="Helvetica Neue"/>
                <a:sym typeface="Helvetica Neue"/>
              </a:rPr>
              <a:t>Máximos</a:t>
            </a:r>
            <a:r>
              <a:rPr lang="en-US" sz="2800" b="1" u="sng" dirty="0">
                <a:solidFill>
                  <a:schemeClr val="tx1"/>
                </a:solidFill>
                <a:latin typeface="Helvetica Neue"/>
                <a:ea typeface="Helvetica Neue"/>
                <a:cs typeface="Helvetica Neue"/>
                <a:sym typeface="Helvetica Neue"/>
              </a:rPr>
              <a:t> y </a:t>
            </a:r>
            <a:r>
              <a:rPr lang="en-US" sz="2800" b="1" u="sng" dirty="0" err="1">
                <a:solidFill>
                  <a:schemeClr val="tx1"/>
                </a:solidFill>
                <a:latin typeface="Helvetica Neue"/>
                <a:ea typeface="Helvetica Neue"/>
                <a:cs typeface="Helvetica Neue"/>
                <a:sym typeface="Helvetica Neue"/>
              </a:rPr>
              <a:t>Mínimos</a:t>
            </a:r>
            <a:r>
              <a:rPr lang="en-US" sz="2800" b="1" u="sng" dirty="0">
                <a:solidFill>
                  <a:schemeClr val="tx1"/>
                </a:solidFill>
                <a:latin typeface="Helvetica Neue"/>
                <a:ea typeface="Helvetica Neue"/>
                <a:cs typeface="Helvetica Neue"/>
                <a:sym typeface="Helvetica Neue"/>
              </a:rPr>
              <a:t>.</a:t>
            </a:r>
            <a:endParaRPr sz="100" b="1" i="0" u="sng" strike="noStrike" cap="none" dirty="0">
              <a:solidFill>
                <a:schemeClr val="tx1"/>
              </a:solidFill>
              <a:latin typeface="Helvetica Neue"/>
              <a:ea typeface="Helvetica Neue"/>
              <a:cs typeface="Helvetica Neue"/>
              <a:sym typeface="Helvetica Neue"/>
            </a:endParaRPr>
          </a:p>
        </p:txBody>
      </p:sp>
      <p:sp>
        <p:nvSpPr>
          <p:cNvPr id="204" name="Google Shape;204;p31"/>
          <p:cNvSpPr/>
          <p:nvPr/>
        </p:nvSpPr>
        <p:spPr>
          <a:xfrm>
            <a:off x="1067728" y="4266760"/>
            <a:ext cx="9782244" cy="292529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err="1" smtClean="0">
                <a:solidFill>
                  <a:schemeClr val="tx1"/>
                </a:solidFill>
                <a:latin typeface="Helvetica Neue Light"/>
                <a:ea typeface="Helvetica Neue Light"/>
                <a:cs typeface="Helvetica Neue Light"/>
                <a:sym typeface="Helvetica Neue Light"/>
              </a:rPr>
              <a:t>Estos</a:t>
            </a:r>
            <a:r>
              <a:rPr lang="en-US" sz="1600" dirty="0" smtClean="0">
                <a:solidFill>
                  <a:schemeClr val="tx1"/>
                </a:solidFill>
                <a:latin typeface="Helvetica Neue Light"/>
                <a:ea typeface="Helvetica Neue Light"/>
                <a:cs typeface="Helvetica Neue Light"/>
                <a:sym typeface="Helvetica Neue Light"/>
              </a:rPr>
              <a:t> </a:t>
            </a:r>
            <a:r>
              <a:rPr lang="en-US" sz="1600" dirty="0" err="1" smtClean="0">
                <a:solidFill>
                  <a:schemeClr val="tx1"/>
                </a:solidFill>
                <a:latin typeface="Helvetica Neue Light"/>
                <a:ea typeface="Helvetica Neue Light"/>
                <a:cs typeface="Helvetica Neue Light"/>
                <a:sym typeface="Helvetica Neue Light"/>
              </a:rPr>
              <a:t>gráficos</a:t>
            </a:r>
            <a:r>
              <a:rPr lang="en-US" sz="1600" dirty="0" smtClean="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nos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muestran</a:t>
            </a:r>
            <a:r>
              <a:rPr lang="en-US" sz="1600" dirty="0">
                <a:solidFill>
                  <a:schemeClr val="tx1"/>
                </a:solidFill>
                <a:latin typeface="Helvetica Neue Light"/>
                <a:ea typeface="Helvetica Neue Light"/>
                <a:cs typeface="Helvetica Neue Light"/>
                <a:sym typeface="Helvetica Neue Light"/>
              </a:rPr>
              <a:t> el </a:t>
            </a:r>
            <a:r>
              <a:rPr lang="en-US" sz="1600" dirty="0" err="1" smtClean="0">
                <a:solidFill>
                  <a:schemeClr val="tx1"/>
                </a:solidFill>
                <a:latin typeface="Helvetica Neue Light"/>
                <a:ea typeface="Helvetica Neue Light"/>
                <a:cs typeface="Helvetica Neue Light"/>
                <a:sym typeface="Helvetica Neue Light"/>
              </a:rPr>
              <a:t>comportamiento</a:t>
            </a:r>
            <a:r>
              <a:rPr lang="en-US" sz="1600" dirty="0" smtClean="0">
                <a:solidFill>
                  <a:schemeClr val="tx1"/>
                </a:solidFill>
                <a:latin typeface="Helvetica Neue Light"/>
                <a:ea typeface="Helvetica Neue Light"/>
                <a:cs typeface="Helvetica Neue Light"/>
                <a:sym typeface="Helvetica Neue Light"/>
              </a:rPr>
              <a:t> </a:t>
            </a:r>
            <a:r>
              <a:rPr lang="en-US" sz="1600" dirty="0">
                <a:solidFill>
                  <a:schemeClr val="tx1"/>
                </a:solidFill>
                <a:latin typeface="Helvetica Neue Light"/>
                <a:ea typeface="Helvetica Neue Light"/>
                <a:cs typeface="Helvetica Neue Light"/>
                <a:sym typeface="Helvetica Neue Light"/>
              </a:rPr>
              <a:t>de las variables </a:t>
            </a:r>
            <a:r>
              <a:rPr lang="en-US" sz="1600" dirty="0" err="1">
                <a:solidFill>
                  <a:schemeClr val="tx1"/>
                </a:solidFill>
                <a:latin typeface="Helvetica Neue Light"/>
                <a:ea typeface="Helvetica Neue Light"/>
                <a:cs typeface="Helvetica Neue Light"/>
                <a:sym typeface="Helvetica Neue Light"/>
              </a:rPr>
              <a:t>precios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máximos</a:t>
            </a:r>
            <a:r>
              <a:rPr lang="en-US" sz="1600" dirty="0">
                <a:solidFill>
                  <a:schemeClr val="tx1"/>
                </a:solidFill>
                <a:latin typeface="Helvetica Neue Light"/>
                <a:ea typeface="Helvetica Neue Light"/>
                <a:cs typeface="Helvetica Neue Light"/>
                <a:sym typeface="Helvetica Neue Light"/>
              </a:rPr>
              <a:t> y </a:t>
            </a:r>
            <a:r>
              <a:rPr lang="en-US" sz="1600" dirty="0" err="1">
                <a:solidFill>
                  <a:schemeClr val="tx1"/>
                </a:solidFill>
                <a:latin typeface="Helvetica Neue Light"/>
                <a:ea typeface="Helvetica Neue Light"/>
                <a:cs typeface="Helvetica Neue Light"/>
                <a:sym typeface="Helvetica Neue Light"/>
              </a:rPr>
              <a:t>mínimos</a:t>
            </a:r>
            <a:r>
              <a:rPr lang="en-US" sz="1600" dirty="0">
                <a:solidFill>
                  <a:schemeClr val="tx1"/>
                </a:solidFill>
                <a:latin typeface="Helvetica Neue Light"/>
                <a:ea typeface="Helvetica Neue Light"/>
                <a:cs typeface="Helvetica Neue Light"/>
                <a:sym typeface="Helvetica Neue Light"/>
              </a:rPr>
              <a:t> en el </a:t>
            </a:r>
            <a:r>
              <a:rPr lang="en-US" sz="1600" dirty="0" err="1">
                <a:solidFill>
                  <a:schemeClr val="tx1"/>
                </a:solidFill>
                <a:latin typeface="Helvetica Neue Light"/>
                <a:ea typeface="Helvetica Neue Light"/>
                <a:cs typeface="Helvetica Neue Light"/>
                <a:sym typeface="Helvetica Neue Light"/>
              </a:rPr>
              <a:t>periodo</a:t>
            </a:r>
            <a:r>
              <a:rPr lang="en-US" sz="1600" dirty="0">
                <a:solidFill>
                  <a:schemeClr val="tx1"/>
                </a:solidFill>
                <a:latin typeface="Helvetica Neue Light"/>
                <a:ea typeface="Helvetica Neue Light"/>
                <a:cs typeface="Helvetica Neue Light"/>
                <a:sym typeface="Helvetica Neue Light"/>
              </a:rPr>
              <a:t> 2012-2017.</a:t>
            </a:r>
            <a:endParaRPr sz="1600" dirty="0">
              <a:solidFill>
                <a:schemeClr val="tx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lang="es-ES" sz="1600" dirty="0">
              <a:solidFill>
                <a:schemeClr val="tx1"/>
              </a:solidFill>
              <a:latin typeface="Helvetica Neue Light"/>
              <a:ea typeface="Helvetica Neue Light"/>
              <a:cs typeface="Helvetica Neue Light"/>
              <a:sym typeface="Helvetica Neue Light"/>
            </a:endParaRPr>
          </a:p>
          <a:p>
            <a:r>
              <a:rPr lang="es-ES" sz="1600" dirty="0">
                <a:solidFill>
                  <a:schemeClr val="tx1"/>
                </a:solidFill>
                <a:latin typeface="Helvetica Neue Light"/>
              </a:rPr>
              <a:t>Al observar los gráficos de dispersión, podemos notar momentos en los que las tendencias de Bitcoin y el S&amp;P 500 parecen moverse en la misma dirección (valores superiores a 2000), mientras que en otros momentos, pueden moverse en direcciones opuestas</a:t>
            </a:r>
            <a:endParaRPr lang="es-ES" sz="1600" dirty="0">
              <a:solidFill>
                <a:schemeClr val="tx1"/>
              </a:solidFill>
              <a:latin typeface="Helvetica Neue Light"/>
              <a:sym typeface="Helvetica Neue Light"/>
            </a:endParaRPr>
          </a:p>
          <a:p>
            <a:pPr marL="0" marR="0" lvl="0" indent="0" algn="l" rtl="0">
              <a:spcBef>
                <a:spcPts val="0"/>
              </a:spcBef>
              <a:spcAft>
                <a:spcPts val="0"/>
              </a:spcAft>
              <a:buNone/>
            </a:pPr>
            <a:endParaRPr lang="es-AR" sz="1600" dirty="0">
              <a:solidFill>
                <a:schemeClr val="tx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dirty="0">
                <a:solidFill>
                  <a:schemeClr val="tx1"/>
                </a:solidFill>
                <a:latin typeface="Helvetica Neue Light"/>
                <a:ea typeface="Helvetica Neue Light"/>
                <a:cs typeface="Helvetica Neue Light"/>
                <a:sym typeface="Helvetica Neue Light"/>
              </a:rPr>
              <a:t>Lo </a:t>
            </a:r>
            <a:r>
              <a:rPr lang="en-US" sz="1600" dirty="0" err="1">
                <a:solidFill>
                  <a:schemeClr val="tx1"/>
                </a:solidFill>
                <a:latin typeface="Helvetica Neue Light"/>
                <a:ea typeface="Helvetica Neue Light"/>
                <a:cs typeface="Helvetica Neue Light"/>
                <a:sym typeface="Helvetica Neue Light"/>
              </a:rPr>
              <a:t>interesante</a:t>
            </a:r>
            <a:r>
              <a:rPr lang="en-US" sz="1600" dirty="0">
                <a:solidFill>
                  <a:schemeClr val="tx1"/>
                </a:solidFill>
                <a:latin typeface="Helvetica Neue Light"/>
                <a:ea typeface="Helvetica Neue Light"/>
                <a:cs typeface="Helvetica Neue Light"/>
                <a:sym typeface="Helvetica Neue Light"/>
              </a:rPr>
              <a:t> es que </a:t>
            </a:r>
            <a:r>
              <a:rPr lang="en-US" sz="1600" dirty="0" err="1">
                <a:solidFill>
                  <a:schemeClr val="tx1"/>
                </a:solidFill>
                <a:latin typeface="Helvetica Neue Light"/>
                <a:ea typeface="Helvetica Neue Light"/>
                <a:cs typeface="Helvetica Neue Light"/>
                <a:sym typeface="Helvetica Neue Light"/>
              </a:rPr>
              <a:t>mientras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en</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valores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inferiores</a:t>
            </a:r>
            <a:r>
              <a:rPr lang="en-US" sz="1600" dirty="0">
                <a:solidFill>
                  <a:schemeClr val="tx1"/>
                </a:solidFill>
                <a:latin typeface="Helvetica Neue Light"/>
                <a:ea typeface="Helvetica Neue Light"/>
                <a:cs typeface="Helvetica Neue Light"/>
                <a:sym typeface="Helvetica Neue Light"/>
              </a:rPr>
              <a:t> a 1500 se </a:t>
            </a:r>
            <a:r>
              <a:rPr lang="en-US" sz="1600" dirty="0" err="1">
                <a:solidFill>
                  <a:schemeClr val="tx1"/>
                </a:solidFill>
                <a:latin typeface="Helvetica Neue Light"/>
                <a:ea typeface="Helvetica Neue Light"/>
                <a:cs typeface="Helvetica Neue Light"/>
                <a:sym typeface="Helvetica Neue Light"/>
              </a:rPr>
              <a:t>observa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una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correlación</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débil</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en</a:t>
            </a:r>
            <a:r>
              <a:rPr lang="en-US" sz="1600" dirty="0">
                <a:solidFill>
                  <a:schemeClr val="tx1"/>
                </a:solidFill>
                <a:latin typeface="Helvetica Neue Light"/>
                <a:ea typeface="Helvetica Neue Light"/>
                <a:cs typeface="Helvetica Neue Light"/>
                <a:sym typeface="Helvetica Neue Light"/>
              </a:rPr>
              <a:t> la </a:t>
            </a:r>
            <a:r>
              <a:rPr lang="en-US" sz="1600" dirty="0" err="1">
                <a:solidFill>
                  <a:schemeClr val="tx1"/>
                </a:solidFill>
                <a:latin typeface="Helvetica Neue Light"/>
                <a:ea typeface="Helvetica Neue Light"/>
                <a:cs typeface="Helvetica Neue Light"/>
                <a:sym typeface="Helvetica Neue Light"/>
              </a:rPr>
              <a:t>variación</a:t>
            </a:r>
            <a:r>
              <a:rPr lang="en-US" sz="1600" dirty="0">
                <a:solidFill>
                  <a:schemeClr val="tx1"/>
                </a:solidFill>
                <a:latin typeface="Helvetica Neue Light"/>
                <a:ea typeface="Helvetica Neue Light"/>
                <a:cs typeface="Helvetica Neue Light"/>
                <a:sym typeface="Helvetica Neue Light"/>
              </a:rPr>
              <a:t> de </a:t>
            </a:r>
            <a:r>
              <a:rPr lang="en-US" sz="1600" dirty="0" err="1">
                <a:solidFill>
                  <a:schemeClr val="tx1"/>
                </a:solidFill>
                <a:latin typeface="Helvetica Neue Light"/>
                <a:ea typeface="Helvetica Neue Light"/>
                <a:cs typeface="Helvetica Neue Light"/>
                <a:sym typeface="Helvetica Neue Light"/>
              </a:rPr>
              <a:t>precios</a:t>
            </a:r>
            <a:r>
              <a:rPr lang="en-US" sz="1600" dirty="0">
                <a:solidFill>
                  <a:schemeClr val="tx1"/>
                </a:solidFill>
                <a:latin typeface="Helvetica Neue Light"/>
                <a:ea typeface="Helvetica Neue Light"/>
                <a:cs typeface="Helvetica Neue Light"/>
                <a:sym typeface="Helvetica Neue Light"/>
              </a:rPr>
              <a:t> de </a:t>
            </a:r>
            <a:r>
              <a:rPr lang="en-US" sz="1600" dirty="0" err="1">
                <a:solidFill>
                  <a:schemeClr val="tx1"/>
                </a:solidFill>
                <a:latin typeface="Helvetica Neue Light"/>
                <a:ea typeface="Helvetica Neue Light"/>
                <a:cs typeface="Helvetica Neue Light"/>
                <a:sym typeface="Helvetica Neue Light"/>
              </a:rPr>
              <a:t>los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activos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esta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diferencia</a:t>
            </a:r>
            <a:r>
              <a:rPr lang="en-US" sz="1600" dirty="0">
                <a:solidFill>
                  <a:schemeClr val="tx1"/>
                </a:solidFill>
                <a:latin typeface="Helvetica Neue Light"/>
                <a:ea typeface="Helvetica Neue Light"/>
                <a:cs typeface="Helvetica Neue Light"/>
                <a:sym typeface="Helvetica Neue Light"/>
              </a:rPr>
              <a:t> es </a:t>
            </a:r>
            <a:r>
              <a:rPr lang="en-US" sz="1600" dirty="0" err="1">
                <a:solidFill>
                  <a:schemeClr val="tx1"/>
                </a:solidFill>
                <a:latin typeface="Helvetica Neue Light"/>
                <a:ea typeface="Helvetica Neue Light"/>
                <a:cs typeface="Helvetica Neue Light"/>
                <a:sym typeface="Helvetica Neue Light"/>
              </a:rPr>
              <a:t>mucho</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menor</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cuando</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analizamos</a:t>
            </a:r>
            <a:r>
              <a:rPr lang="en-US" sz="1600" dirty="0">
                <a:solidFill>
                  <a:schemeClr val="tx1"/>
                </a:solidFill>
                <a:latin typeface="Helvetica Neue Light"/>
                <a:ea typeface="Helvetica Neue Light"/>
                <a:cs typeface="Helvetica Neue Light"/>
                <a:sym typeface="Helvetica Neue Light"/>
              </a:rPr>
              <a:t> las </a:t>
            </a:r>
            <a:r>
              <a:rPr lang="en-US" sz="1600" dirty="0" err="1">
                <a:solidFill>
                  <a:schemeClr val="tx1"/>
                </a:solidFill>
                <a:latin typeface="Helvetica Neue Light"/>
                <a:ea typeface="Helvetica Neue Light"/>
                <a:cs typeface="Helvetica Neue Light"/>
                <a:sym typeface="Helvetica Neue Light"/>
              </a:rPr>
              <a:t>visualizaciones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en</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valores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superiores</a:t>
            </a:r>
            <a:r>
              <a:rPr lang="en-US" sz="1600" dirty="0">
                <a:solidFill>
                  <a:schemeClr val="tx1"/>
                </a:solidFill>
                <a:latin typeface="Helvetica Neue Light"/>
                <a:ea typeface="Helvetica Neue Light"/>
                <a:cs typeface="Helvetica Neue Light"/>
                <a:sym typeface="Helvetica Neue Light"/>
              </a:rPr>
              <a:t> a </a:t>
            </a:r>
            <a:r>
              <a:rPr lang="en-US" sz="1600" dirty="0" err="1">
                <a:solidFill>
                  <a:schemeClr val="tx1"/>
                </a:solidFill>
                <a:latin typeface="Helvetica Neue Light"/>
                <a:ea typeface="Helvetica Neue Light"/>
                <a:cs typeface="Helvetica Neue Light"/>
                <a:sym typeface="Helvetica Neue Light"/>
              </a:rPr>
              <a:t>dicho</a:t>
            </a:r>
            <a:r>
              <a:rPr lang="en-US" sz="1600" dirty="0">
                <a:solidFill>
                  <a:schemeClr val="tx1"/>
                </a:solidFill>
                <a:latin typeface="Helvetica Neue Light"/>
                <a:ea typeface="Helvetica Neue Light"/>
                <a:cs typeface="Helvetica Neue Light"/>
                <a:sym typeface="Helvetica Neue Light"/>
              </a:rPr>
              <a:t> valor.</a:t>
            </a:r>
            <a:endParaRPr sz="1600" dirty="0">
              <a:solidFill>
                <a:schemeClr val="tx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pic>
        <p:nvPicPr>
          <p:cNvPr id="7" name="Imagen 6">
            <a:extLst>
              <a:ext uri="{FF2B5EF4-FFF2-40B4-BE49-F238E27FC236}">
                <a16:creationId xmlns:a16="http://schemas.microsoft.com/office/drawing/2014/main" xmlns="" id="{047F4E03-529D-2E4D-F120-A1D77C31189A}"/>
              </a:ext>
            </a:extLst>
          </p:cNvPr>
          <p:cNvPicPr>
            <a:picLocks noChangeAspect="1"/>
          </p:cNvPicPr>
          <p:nvPr/>
        </p:nvPicPr>
        <p:blipFill>
          <a:blip r:embed="rId3"/>
          <a:stretch>
            <a:fillRect/>
          </a:stretch>
        </p:blipFill>
        <p:spPr>
          <a:xfrm>
            <a:off x="6221276" y="974808"/>
            <a:ext cx="4164670" cy="3182769"/>
          </a:xfrm>
          <a:prstGeom prst="rect">
            <a:avLst/>
          </a:prstGeom>
        </p:spPr>
      </p:pic>
      <p:pic>
        <p:nvPicPr>
          <p:cNvPr id="9" name="Imagen 8">
            <a:extLst>
              <a:ext uri="{FF2B5EF4-FFF2-40B4-BE49-F238E27FC236}">
                <a16:creationId xmlns:a16="http://schemas.microsoft.com/office/drawing/2014/main" xmlns="" id="{B56ED687-44A5-6312-7B4D-224AD39AE9E0}"/>
              </a:ext>
            </a:extLst>
          </p:cNvPr>
          <p:cNvPicPr>
            <a:picLocks noChangeAspect="1"/>
          </p:cNvPicPr>
          <p:nvPr/>
        </p:nvPicPr>
        <p:blipFill>
          <a:blip r:embed="rId4"/>
          <a:stretch>
            <a:fillRect/>
          </a:stretch>
        </p:blipFill>
        <p:spPr>
          <a:xfrm>
            <a:off x="1436216" y="949849"/>
            <a:ext cx="4213957" cy="3218473"/>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34471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1" u="sng" dirty="0" err="1">
                <a:solidFill>
                  <a:schemeClr val="tx1"/>
                </a:solidFill>
                <a:latin typeface="Helvetica Neue"/>
                <a:ea typeface="Helvetica Neue"/>
                <a:cs typeface="Helvetica Neue"/>
                <a:sym typeface="Helvetica Neue"/>
              </a:rPr>
              <a:t>Comparación</a:t>
            </a:r>
            <a:r>
              <a:rPr lang="en-US" sz="2800" b="1" u="sng" dirty="0">
                <a:solidFill>
                  <a:schemeClr val="tx1"/>
                </a:solidFill>
                <a:latin typeface="Helvetica Neue"/>
                <a:ea typeface="Helvetica Neue"/>
                <a:cs typeface="Helvetica Neue"/>
                <a:sym typeface="Helvetica Neue"/>
              </a:rPr>
              <a:t> </a:t>
            </a:r>
            <a:r>
              <a:rPr lang="en-US" sz="2800" b="1" u="sng" dirty="0" err="1">
                <a:solidFill>
                  <a:schemeClr val="tx1"/>
                </a:solidFill>
                <a:latin typeface="Helvetica Neue"/>
                <a:ea typeface="Helvetica Neue"/>
                <a:cs typeface="Helvetica Neue"/>
                <a:sym typeface="Helvetica Neue"/>
              </a:rPr>
              <a:t>precios</a:t>
            </a:r>
            <a:r>
              <a:rPr lang="en-US" sz="2800" b="1" u="sng" dirty="0">
                <a:solidFill>
                  <a:schemeClr val="tx1"/>
                </a:solidFill>
                <a:latin typeface="Helvetica Neue"/>
                <a:ea typeface="Helvetica Neue"/>
                <a:cs typeface="Helvetica Neue"/>
                <a:sym typeface="Helvetica Neue"/>
              </a:rPr>
              <a:t> de </a:t>
            </a:r>
            <a:r>
              <a:rPr lang="en-US" sz="2800" b="1" u="sng" dirty="0" err="1">
                <a:solidFill>
                  <a:schemeClr val="tx1"/>
                </a:solidFill>
                <a:latin typeface="Helvetica Neue"/>
                <a:ea typeface="Helvetica Neue"/>
                <a:cs typeface="Helvetica Neue"/>
                <a:sym typeface="Helvetica Neue"/>
              </a:rPr>
              <a:t>cierre</a:t>
            </a:r>
            <a:r>
              <a:rPr lang="en-US" sz="2800" b="1" u="sng" dirty="0">
                <a:solidFill>
                  <a:schemeClr val="tx1"/>
                </a:solidFill>
                <a:latin typeface="Helvetica Neue"/>
                <a:ea typeface="Helvetica Neue"/>
                <a:cs typeface="Helvetica Neue"/>
                <a:sym typeface="Helvetica Neue"/>
              </a:rPr>
              <a:t> y </a:t>
            </a:r>
            <a:r>
              <a:rPr lang="en-US" sz="2800" b="1" u="sng" dirty="0" err="1">
                <a:solidFill>
                  <a:schemeClr val="tx1"/>
                </a:solidFill>
                <a:latin typeface="Helvetica Neue"/>
                <a:ea typeface="Helvetica Neue"/>
                <a:cs typeface="Helvetica Neue"/>
                <a:sym typeface="Helvetica Neue"/>
              </a:rPr>
              <a:t>apertura</a:t>
            </a:r>
            <a:r>
              <a:rPr lang="en-US" sz="2800" b="1" u="sng" dirty="0">
                <a:solidFill>
                  <a:schemeClr val="tx1"/>
                </a:solidFill>
                <a:latin typeface="Helvetica Neue"/>
                <a:ea typeface="Helvetica Neue"/>
                <a:cs typeface="Helvetica Neue"/>
                <a:sym typeface="Helvetica Neue"/>
              </a:rPr>
              <a:t>.</a:t>
            </a:r>
            <a:endParaRPr sz="100" b="1" i="0" u="sng" strike="noStrike" cap="none" dirty="0">
              <a:solidFill>
                <a:schemeClr val="tx1"/>
              </a:solidFill>
              <a:latin typeface="Helvetica Neue"/>
              <a:ea typeface="Helvetica Neue"/>
              <a:cs typeface="Helvetica Neue"/>
              <a:sym typeface="Helvetica Neue"/>
            </a:endParaRPr>
          </a:p>
        </p:txBody>
      </p:sp>
      <p:sp>
        <p:nvSpPr>
          <p:cNvPr id="204" name="Google Shape;204;p31"/>
          <p:cNvSpPr/>
          <p:nvPr/>
        </p:nvSpPr>
        <p:spPr>
          <a:xfrm>
            <a:off x="736128" y="3878580"/>
            <a:ext cx="9922773" cy="44819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600" dirty="0">
              <a:solidFill>
                <a:schemeClr val="tx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r>
              <a:rPr lang="en-US" sz="1600" dirty="0">
                <a:solidFill>
                  <a:schemeClr val="tx1"/>
                </a:solidFill>
                <a:latin typeface="Helvetica Neue Light"/>
                <a:ea typeface="Helvetica Neue Light"/>
                <a:cs typeface="Helvetica Neue Light"/>
                <a:sym typeface="Helvetica Neue Light"/>
              </a:rPr>
              <a:t>Los </a:t>
            </a:r>
            <a:r>
              <a:rPr lang="en-US" sz="1600" dirty="0" err="1">
                <a:solidFill>
                  <a:schemeClr val="tx1"/>
                </a:solidFill>
                <a:latin typeface="Helvetica Neue Light"/>
                <a:ea typeface="Helvetica Neue Light"/>
                <a:cs typeface="Helvetica Neue Light"/>
                <a:sym typeface="Helvetica Neue Light"/>
              </a:rPr>
              <a:t>gráficos</a:t>
            </a:r>
            <a:r>
              <a:rPr lang="en-US" sz="1600" dirty="0">
                <a:solidFill>
                  <a:schemeClr val="tx1"/>
                </a:solidFill>
                <a:latin typeface="Helvetica Neue Light"/>
                <a:ea typeface="Helvetica Neue Light"/>
                <a:cs typeface="Helvetica Neue Light"/>
                <a:sym typeface="Helvetica Neue Light"/>
              </a:rPr>
              <a:t> de la </a:t>
            </a:r>
            <a:r>
              <a:rPr lang="en-US" sz="1600" dirty="0" err="1">
                <a:solidFill>
                  <a:schemeClr val="tx1"/>
                </a:solidFill>
                <a:latin typeface="Helvetica Neue Light"/>
                <a:ea typeface="Helvetica Neue Light"/>
                <a:cs typeface="Helvetica Neue Light"/>
                <a:sym typeface="Helvetica Neue Light"/>
              </a:rPr>
              <a:t>derecha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nos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muestran</a:t>
            </a:r>
            <a:r>
              <a:rPr lang="en-US" sz="1600" dirty="0">
                <a:solidFill>
                  <a:schemeClr val="tx1"/>
                </a:solidFill>
                <a:latin typeface="Helvetica Neue Light"/>
                <a:ea typeface="Helvetica Neue Light"/>
                <a:cs typeface="Helvetica Neue Light"/>
                <a:sym typeface="Helvetica Neue Light"/>
              </a:rPr>
              <a:t> el </a:t>
            </a:r>
            <a:r>
              <a:rPr lang="en-US" sz="1600" dirty="0" err="1" smtClean="0">
                <a:solidFill>
                  <a:schemeClr val="tx1"/>
                </a:solidFill>
                <a:latin typeface="Helvetica Neue Light"/>
                <a:ea typeface="Helvetica Neue Light"/>
                <a:cs typeface="Helvetica Neue Light"/>
                <a:sym typeface="Helvetica Neue Light"/>
              </a:rPr>
              <a:t>comportamiento</a:t>
            </a:r>
            <a:r>
              <a:rPr lang="en-US" sz="1600" dirty="0" smtClean="0">
                <a:solidFill>
                  <a:schemeClr val="tx1"/>
                </a:solidFill>
                <a:latin typeface="Helvetica Neue Light"/>
                <a:ea typeface="Helvetica Neue Light"/>
                <a:cs typeface="Helvetica Neue Light"/>
                <a:sym typeface="Helvetica Neue Light"/>
              </a:rPr>
              <a:t> </a:t>
            </a:r>
            <a:r>
              <a:rPr lang="en-US" sz="1600" dirty="0">
                <a:solidFill>
                  <a:schemeClr val="tx1"/>
                </a:solidFill>
                <a:latin typeface="Helvetica Neue Light"/>
                <a:ea typeface="Helvetica Neue Light"/>
                <a:cs typeface="Helvetica Neue Light"/>
                <a:sym typeface="Helvetica Neue Light"/>
              </a:rPr>
              <a:t>de las variables </a:t>
            </a:r>
            <a:r>
              <a:rPr lang="en-US" sz="1600" dirty="0" err="1">
                <a:solidFill>
                  <a:schemeClr val="tx1"/>
                </a:solidFill>
                <a:latin typeface="Helvetica Neue Light"/>
                <a:ea typeface="Helvetica Neue Light"/>
                <a:cs typeface="Helvetica Neue Light"/>
                <a:sym typeface="Helvetica Neue Light"/>
              </a:rPr>
              <a:t>precios</a:t>
            </a:r>
            <a:r>
              <a:rPr lang="en-US" sz="1600" dirty="0">
                <a:solidFill>
                  <a:schemeClr val="tx1"/>
                </a:solidFill>
                <a:latin typeface="Helvetica Neue Light"/>
                <a:ea typeface="Helvetica Neue Light"/>
                <a:cs typeface="Helvetica Neue Light"/>
                <a:sym typeface="Helvetica Neue Light"/>
              </a:rPr>
              <a:t> de </a:t>
            </a:r>
            <a:r>
              <a:rPr lang="en-US" sz="1600" dirty="0" err="1">
                <a:solidFill>
                  <a:schemeClr val="tx1"/>
                </a:solidFill>
                <a:latin typeface="Helvetica Neue Light"/>
                <a:ea typeface="Helvetica Neue Light"/>
                <a:cs typeface="Helvetica Neue Light"/>
                <a:sym typeface="Helvetica Neue Light"/>
              </a:rPr>
              <a:t>cierre</a:t>
            </a:r>
            <a:r>
              <a:rPr lang="en-US" sz="1600" dirty="0">
                <a:solidFill>
                  <a:schemeClr val="tx1"/>
                </a:solidFill>
                <a:latin typeface="Helvetica Neue Light"/>
                <a:ea typeface="Helvetica Neue Light"/>
                <a:cs typeface="Helvetica Neue Light"/>
                <a:sym typeface="Helvetica Neue Light"/>
              </a:rPr>
              <a:t> y </a:t>
            </a:r>
            <a:r>
              <a:rPr lang="en-US" sz="1600" dirty="0" err="1">
                <a:solidFill>
                  <a:schemeClr val="tx1"/>
                </a:solidFill>
                <a:latin typeface="Helvetica Neue Light"/>
                <a:ea typeface="Helvetica Neue Light"/>
                <a:cs typeface="Helvetica Neue Light"/>
                <a:sym typeface="Helvetica Neue Light"/>
              </a:rPr>
              <a:t>apertura</a:t>
            </a:r>
            <a:r>
              <a:rPr lang="en-US" sz="1600" dirty="0">
                <a:solidFill>
                  <a:schemeClr val="tx1"/>
                </a:solidFill>
                <a:latin typeface="Helvetica Neue Light"/>
                <a:ea typeface="Helvetica Neue Light"/>
                <a:cs typeface="Helvetica Neue Light"/>
                <a:sym typeface="Helvetica Neue Light"/>
              </a:rPr>
              <a:t> en el </a:t>
            </a:r>
            <a:r>
              <a:rPr lang="en-US" sz="1600" dirty="0" err="1">
                <a:solidFill>
                  <a:schemeClr val="tx1"/>
                </a:solidFill>
                <a:latin typeface="Helvetica Neue Light"/>
                <a:ea typeface="Helvetica Neue Light"/>
                <a:cs typeface="Helvetica Neue Light"/>
                <a:sym typeface="Helvetica Neue Light"/>
              </a:rPr>
              <a:t>periodo</a:t>
            </a:r>
            <a:r>
              <a:rPr lang="en-US" sz="1600" dirty="0">
                <a:solidFill>
                  <a:schemeClr val="tx1"/>
                </a:solidFill>
                <a:latin typeface="Helvetica Neue Light"/>
                <a:ea typeface="Helvetica Neue Light"/>
                <a:cs typeface="Helvetica Neue Light"/>
                <a:sym typeface="Helvetica Neue Light"/>
              </a:rPr>
              <a:t> 2012-2017.</a:t>
            </a:r>
          </a:p>
          <a:p>
            <a:pPr marL="0" marR="0" lvl="0" indent="0" algn="l" rtl="0">
              <a:spcBef>
                <a:spcPts val="0"/>
              </a:spcBef>
              <a:spcAft>
                <a:spcPts val="0"/>
              </a:spcAft>
              <a:buNone/>
            </a:pPr>
            <a:endParaRPr sz="1600" dirty="0">
              <a:solidFill>
                <a:schemeClr val="tx1"/>
              </a:solidFill>
              <a:latin typeface="Helvetica Neue Light"/>
              <a:ea typeface="Helvetica Neue Light"/>
              <a:cs typeface="Helvetica Neue Light"/>
              <a:sym typeface="Helvetica Neue Light"/>
            </a:endParaRPr>
          </a:p>
          <a:p>
            <a:r>
              <a:rPr lang="es-ES" sz="1600" dirty="0">
                <a:solidFill>
                  <a:schemeClr val="tx1"/>
                </a:solidFill>
                <a:latin typeface="Helvetica Neue Light"/>
              </a:rPr>
              <a:t>Al observar los gráficos de dispersión, podemos notar momentos en los que las tendencias de Bitcoin y el S&amp;P 500 parecen moverse en la misma dirección (valores superiores a 2000), mientras que en otros momentos, pueden moverse en direcciones opuestas.</a:t>
            </a:r>
          </a:p>
          <a:p>
            <a:endParaRPr lang="es-ES" sz="1600" dirty="0">
              <a:solidFill>
                <a:schemeClr val="tx1"/>
              </a:solidFill>
              <a:latin typeface="Helvetica Neue Light"/>
              <a:sym typeface="Helvetica Neue Light"/>
            </a:endParaRPr>
          </a:p>
          <a:p>
            <a:pPr marL="0" marR="0" lvl="0" indent="0" algn="l" rtl="0">
              <a:spcBef>
                <a:spcPts val="0"/>
              </a:spcBef>
              <a:spcAft>
                <a:spcPts val="0"/>
              </a:spcAft>
              <a:buNone/>
            </a:pPr>
            <a:r>
              <a:rPr lang="en-US" sz="1600" dirty="0">
                <a:solidFill>
                  <a:schemeClr val="tx1"/>
                </a:solidFill>
                <a:latin typeface="Helvetica Neue Light"/>
                <a:ea typeface="Helvetica Neue Light"/>
                <a:cs typeface="Helvetica Neue Light"/>
                <a:sym typeface="Helvetica Neue Light"/>
              </a:rPr>
              <a:t>Lo </a:t>
            </a:r>
            <a:r>
              <a:rPr lang="en-US" sz="1600" dirty="0" err="1">
                <a:solidFill>
                  <a:schemeClr val="tx1"/>
                </a:solidFill>
                <a:latin typeface="Helvetica Neue Light"/>
                <a:ea typeface="Helvetica Neue Light"/>
                <a:cs typeface="Helvetica Neue Light"/>
                <a:sym typeface="Helvetica Neue Light"/>
              </a:rPr>
              <a:t>interesante</a:t>
            </a:r>
            <a:r>
              <a:rPr lang="en-US" sz="1600" dirty="0">
                <a:solidFill>
                  <a:schemeClr val="tx1"/>
                </a:solidFill>
                <a:latin typeface="Helvetica Neue Light"/>
                <a:ea typeface="Helvetica Neue Light"/>
                <a:cs typeface="Helvetica Neue Light"/>
                <a:sym typeface="Helvetica Neue Light"/>
              </a:rPr>
              <a:t> es que </a:t>
            </a:r>
            <a:r>
              <a:rPr lang="en-US" sz="1600" dirty="0" err="1">
                <a:solidFill>
                  <a:schemeClr val="tx1"/>
                </a:solidFill>
                <a:latin typeface="Helvetica Neue Light"/>
                <a:ea typeface="Helvetica Neue Light"/>
                <a:cs typeface="Helvetica Neue Light"/>
                <a:sym typeface="Helvetica Neue Light"/>
              </a:rPr>
              <a:t>mientras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en</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valores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inferiores</a:t>
            </a:r>
            <a:r>
              <a:rPr lang="en-US" sz="1600" dirty="0">
                <a:solidFill>
                  <a:schemeClr val="tx1"/>
                </a:solidFill>
                <a:latin typeface="Helvetica Neue Light"/>
                <a:ea typeface="Helvetica Neue Light"/>
                <a:cs typeface="Helvetica Neue Light"/>
                <a:sym typeface="Helvetica Neue Light"/>
              </a:rPr>
              <a:t> a 1500 se </a:t>
            </a:r>
            <a:r>
              <a:rPr lang="en-US" sz="1600" dirty="0" err="1">
                <a:solidFill>
                  <a:schemeClr val="tx1"/>
                </a:solidFill>
                <a:latin typeface="Helvetica Neue Light"/>
                <a:ea typeface="Helvetica Neue Light"/>
                <a:cs typeface="Helvetica Neue Light"/>
                <a:sym typeface="Helvetica Neue Light"/>
              </a:rPr>
              <a:t>observa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una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correlación</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débil</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en</a:t>
            </a:r>
            <a:r>
              <a:rPr lang="en-US" sz="1600" dirty="0">
                <a:solidFill>
                  <a:schemeClr val="tx1"/>
                </a:solidFill>
                <a:latin typeface="Helvetica Neue Light"/>
                <a:ea typeface="Helvetica Neue Light"/>
                <a:cs typeface="Helvetica Neue Light"/>
                <a:sym typeface="Helvetica Neue Light"/>
              </a:rPr>
              <a:t> la </a:t>
            </a:r>
            <a:r>
              <a:rPr lang="en-US" sz="1600" dirty="0" err="1">
                <a:solidFill>
                  <a:schemeClr val="tx1"/>
                </a:solidFill>
                <a:latin typeface="Helvetica Neue Light"/>
                <a:ea typeface="Helvetica Neue Light"/>
                <a:cs typeface="Helvetica Neue Light"/>
                <a:sym typeface="Helvetica Neue Light"/>
              </a:rPr>
              <a:t>variación</a:t>
            </a:r>
            <a:r>
              <a:rPr lang="en-US" sz="1600" dirty="0">
                <a:solidFill>
                  <a:schemeClr val="tx1"/>
                </a:solidFill>
                <a:latin typeface="Helvetica Neue Light"/>
                <a:ea typeface="Helvetica Neue Light"/>
                <a:cs typeface="Helvetica Neue Light"/>
                <a:sym typeface="Helvetica Neue Light"/>
              </a:rPr>
              <a:t> de </a:t>
            </a:r>
            <a:r>
              <a:rPr lang="en-US" sz="1600" dirty="0" err="1">
                <a:solidFill>
                  <a:schemeClr val="tx1"/>
                </a:solidFill>
                <a:latin typeface="Helvetica Neue Light"/>
                <a:ea typeface="Helvetica Neue Light"/>
                <a:cs typeface="Helvetica Neue Light"/>
                <a:sym typeface="Helvetica Neue Light"/>
              </a:rPr>
              <a:t>precios</a:t>
            </a:r>
            <a:r>
              <a:rPr lang="en-US" sz="1600" dirty="0">
                <a:solidFill>
                  <a:schemeClr val="tx1"/>
                </a:solidFill>
                <a:latin typeface="Helvetica Neue Light"/>
                <a:ea typeface="Helvetica Neue Light"/>
                <a:cs typeface="Helvetica Neue Light"/>
                <a:sym typeface="Helvetica Neue Light"/>
              </a:rPr>
              <a:t> de </a:t>
            </a:r>
            <a:r>
              <a:rPr lang="en-US" sz="1600" dirty="0" err="1">
                <a:solidFill>
                  <a:schemeClr val="tx1"/>
                </a:solidFill>
                <a:latin typeface="Helvetica Neue Light"/>
                <a:ea typeface="Helvetica Neue Light"/>
                <a:cs typeface="Helvetica Neue Light"/>
                <a:sym typeface="Helvetica Neue Light"/>
              </a:rPr>
              <a:t>los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activos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esta</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diferencia</a:t>
            </a:r>
            <a:r>
              <a:rPr lang="en-US" sz="1600" dirty="0">
                <a:solidFill>
                  <a:schemeClr val="tx1"/>
                </a:solidFill>
                <a:latin typeface="Helvetica Neue Light"/>
                <a:ea typeface="Helvetica Neue Light"/>
                <a:cs typeface="Helvetica Neue Light"/>
                <a:sym typeface="Helvetica Neue Light"/>
              </a:rPr>
              <a:t> es </a:t>
            </a:r>
            <a:r>
              <a:rPr lang="en-US" sz="1600" dirty="0" err="1">
                <a:solidFill>
                  <a:schemeClr val="tx1"/>
                </a:solidFill>
                <a:latin typeface="Helvetica Neue Light"/>
                <a:ea typeface="Helvetica Neue Light"/>
                <a:cs typeface="Helvetica Neue Light"/>
                <a:sym typeface="Helvetica Neue Light"/>
              </a:rPr>
              <a:t>mucho</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menor</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cuando</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analizamos</a:t>
            </a:r>
            <a:r>
              <a:rPr lang="en-US" sz="1600" dirty="0">
                <a:solidFill>
                  <a:schemeClr val="tx1"/>
                </a:solidFill>
                <a:latin typeface="Helvetica Neue Light"/>
                <a:ea typeface="Helvetica Neue Light"/>
                <a:cs typeface="Helvetica Neue Light"/>
                <a:sym typeface="Helvetica Neue Light"/>
              </a:rPr>
              <a:t> las </a:t>
            </a:r>
            <a:r>
              <a:rPr lang="en-US" sz="1600" dirty="0" err="1">
                <a:solidFill>
                  <a:schemeClr val="tx1"/>
                </a:solidFill>
                <a:latin typeface="Helvetica Neue Light"/>
                <a:ea typeface="Helvetica Neue Light"/>
                <a:cs typeface="Helvetica Neue Light"/>
                <a:sym typeface="Helvetica Neue Light"/>
              </a:rPr>
              <a:t>visualizaciones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en</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valores</a:t>
            </a:r>
            <a:r>
              <a:rPr lang="en-US" sz="1600" dirty="0">
                <a:solidFill>
                  <a:schemeClr val="tx1"/>
                </a:solidFill>
                <a:latin typeface="Helvetica Neue Light"/>
                <a:ea typeface="Helvetica Neue Light"/>
                <a:cs typeface="Helvetica Neue Light"/>
                <a:sym typeface="Helvetica Neue Light"/>
              </a:rPr>
              <a:t> </a:t>
            </a:r>
            <a:r>
              <a:rPr lang="en-US" sz="1600" dirty="0" err="1">
                <a:solidFill>
                  <a:schemeClr val="tx1"/>
                </a:solidFill>
                <a:latin typeface="Helvetica Neue Light"/>
                <a:ea typeface="Helvetica Neue Light"/>
                <a:cs typeface="Helvetica Neue Light"/>
                <a:sym typeface="Helvetica Neue Light"/>
              </a:rPr>
              <a:t>superiores</a:t>
            </a:r>
            <a:r>
              <a:rPr lang="en-US" sz="1600" dirty="0">
                <a:solidFill>
                  <a:schemeClr val="tx1"/>
                </a:solidFill>
                <a:latin typeface="Helvetica Neue Light"/>
                <a:ea typeface="Helvetica Neue Light"/>
                <a:cs typeface="Helvetica Neue Light"/>
                <a:sym typeface="Helvetica Neue Light"/>
              </a:rPr>
              <a:t> a </a:t>
            </a:r>
            <a:r>
              <a:rPr lang="en-US" sz="1600" dirty="0" err="1">
                <a:solidFill>
                  <a:schemeClr val="tx1"/>
                </a:solidFill>
                <a:latin typeface="Helvetica Neue Light"/>
                <a:ea typeface="Helvetica Neue Light"/>
                <a:cs typeface="Helvetica Neue Light"/>
                <a:sym typeface="Helvetica Neue Light"/>
              </a:rPr>
              <a:t>dicho</a:t>
            </a:r>
            <a:r>
              <a:rPr lang="en-US" sz="1600" dirty="0">
                <a:solidFill>
                  <a:schemeClr val="tx1"/>
                </a:solidFill>
                <a:latin typeface="Helvetica Neue Light"/>
                <a:ea typeface="Helvetica Neue Light"/>
                <a:cs typeface="Helvetica Neue Light"/>
                <a:sym typeface="Helvetica Neue Light"/>
              </a:rPr>
              <a:t> valor.</a:t>
            </a:r>
            <a:endParaRPr sz="1600" dirty="0">
              <a:solidFill>
                <a:schemeClr val="tx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lang="es-ES"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pic>
        <p:nvPicPr>
          <p:cNvPr id="3" name="Imagen 2">
            <a:extLst>
              <a:ext uri="{FF2B5EF4-FFF2-40B4-BE49-F238E27FC236}">
                <a16:creationId xmlns:a16="http://schemas.microsoft.com/office/drawing/2014/main" xmlns="" id="{F228EE5B-4DCA-7643-1439-4F98C38BA3C3}"/>
              </a:ext>
            </a:extLst>
          </p:cNvPr>
          <p:cNvPicPr>
            <a:picLocks noChangeAspect="1"/>
          </p:cNvPicPr>
          <p:nvPr/>
        </p:nvPicPr>
        <p:blipFill>
          <a:blip r:embed="rId3"/>
          <a:stretch>
            <a:fillRect/>
          </a:stretch>
        </p:blipFill>
        <p:spPr>
          <a:xfrm>
            <a:off x="865469" y="1099146"/>
            <a:ext cx="4266089" cy="2779434"/>
          </a:xfrm>
          <a:prstGeom prst="rect">
            <a:avLst/>
          </a:prstGeom>
        </p:spPr>
      </p:pic>
      <p:pic>
        <p:nvPicPr>
          <p:cNvPr id="5" name="Imagen 4">
            <a:extLst>
              <a:ext uri="{FF2B5EF4-FFF2-40B4-BE49-F238E27FC236}">
                <a16:creationId xmlns:a16="http://schemas.microsoft.com/office/drawing/2014/main" xmlns="" id="{28BEA0DE-E790-5881-AC32-5B643F306339}"/>
              </a:ext>
            </a:extLst>
          </p:cNvPr>
          <p:cNvPicPr>
            <a:picLocks noChangeAspect="1"/>
          </p:cNvPicPr>
          <p:nvPr/>
        </p:nvPicPr>
        <p:blipFill>
          <a:blip r:embed="rId4"/>
          <a:stretch>
            <a:fillRect/>
          </a:stretch>
        </p:blipFill>
        <p:spPr>
          <a:xfrm>
            <a:off x="5860550" y="1099146"/>
            <a:ext cx="4266089" cy="2779434"/>
          </a:xfrm>
          <a:prstGeom prst="rect">
            <a:avLst/>
          </a:prstGeom>
        </p:spPr>
      </p:pic>
      <p:sp>
        <p:nvSpPr>
          <p:cNvPr id="6" name="Google Shape;204;p31">
            <a:extLst>
              <a:ext uri="{FF2B5EF4-FFF2-40B4-BE49-F238E27FC236}">
                <a16:creationId xmlns:a16="http://schemas.microsoft.com/office/drawing/2014/main" xmlns="" id="{59962E43-C1C0-17FF-409B-917207529270}"/>
              </a:ext>
            </a:extLst>
          </p:cNvPr>
          <p:cNvSpPr/>
          <p:nvPr/>
        </p:nvSpPr>
        <p:spPr>
          <a:xfrm>
            <a:off x="480989" y="4747544"/>
            <a:ext cx="3658800" cy="15456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s-ES"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75928785"/>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328"/>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smtClean="0">
                <a:solidFill>
                  <a:schemeClr val="tx1"/>
                </a:solidFill>
              </a:rPr>
              <a:t>APLICACIÓN ALGORITMOS DE ML</a:t>
            </a:r>
            <a:endParaRPr dirty="0">
              <a:solidFill>
                <a:schemeClr val="tx1"/>
              </a:solidFill>
            </a:endParaRPr>
          </a:p>
        </p:txBody>
      </p:sp>
    </p:spTree>
    <p:extLst>
      <p:ext uri="{BB962C8B-B14F-4D97-AF65-F5344CB8AC3E}">
        <p14:creationId xmlns:p14="http://schemas.microsoft.com/office/powerpoint/2010/main" val="287070137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13</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253889" y="3030418"/>
            <a:ext cx="2960495" cy="68942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smtClean="0">
                <a:solidFill>
                  <a:schemeClr val="tx1"/>
                </a:solidFill>
              </a:rPr>
              <a:t>ALGORTIMOS EMPLEADOS</a:t>
            </a:r>
            <a:endParaRPr sz="2800" b="1" i="0" u="none" strike="noStrike" cap="none" dirty="0">
              <a:solidFill>
                <a:srgbClr val="000000"/>
              </a:solidFill>
              <a:latin typeface="Arial"/>
              <a:ea typeface="Arial"/>
              <a:cs typeface="Arial"/>
              <a:sym typeface="Arial"/>
            </a:endParaRPr>
          </a:p>
        </p:txBody>
      </p:sp>
      <p:sp>
        <p:nvSpPr>
          <p:cNvPr id="284" name="Google Shape;284;p37"/>
          <p:cNvSpPr/>
          <p:nvPr/>
        </p:nvSpPr>
        <p:spPr>
          <a:xfrm>
            <a:off x="3494879" y="673323"/>
            <a:ext cx="8697121" cy="4185280"/>
          </a:xfrm>
          <a:prstGeom prst="rect">
            <a:avLst/>
          </a:prstGeom>
          <a:noFill/>
          <a:ln>
            <a:noFill/>
          </a:ln>
        </p:spPr>
        <p:txBody>
          <a:bodyPr spcFirstLastPara="1" wrap="square" lIns="91425" tIns="45700" rIns="91425" bIns="45700" anchor="t" anchorCtr="0">
            <a:noAutofit/>
          </a:bodyPr>
          <a:lstStyle/>
          <a:p>
            <a:pPr marL="6350">
              <a:buClr>
                <a:schemeClr val="dk1"/>
              </a:buClr>
              <a:buSzPts val="1400"/>
            </a:pPr>
            <a:r>
              <a:rPr lang="es-AR" sz="1800" dirty="0" smtClean="0">
                <a:solidFill>
                  <a:schemeClr val="tx1"/>
                </a:solidFill>
                <a:latin typeface="DM Sans"/>
                <a:sym typeface="DM Sans"/>
              </a:rPr>
              <a:t>Al tratarse de un problema de regresión, los algoritmos utilizados en el análisis fueron: </a:t>
            </a:r>
          </a:p>
          <a:p>
            <a:pPr marL="285750" indent="-279400">
              <a:buClr>
                <a:schemeClr val="dk1"/>
              </a:buClr>
              <a:buSzPts val="1400"/>
              <a:buFont typeface="DM Sans"/>
              <a:buChar char="❑"/>
            </a:pPr>
            <a:endParaRPr lang="es-AR" sz="1800" dirty="0">
              <a:solidFill>
                <a:schemeClr val="tx1"/>
              </a:solidFill>
              <a:latin typeface="DM Sans"/>
              <a:sym typeface="DM Sans"/>
            </a:endParaRPr>
          </a:p>
          <a:p>
            <a:pPr marL="285750" indent="-279400">
              <a:buClr>
                <a:schemeClr val="dk1"/>
              </a:buClr>
              <a:buSzPts val="1400"/>
              <a:buFont typeface="DM Sans"/>
              <a:buChar char="❑"/>
            </a:pPr>
            <a:r>
              <a:rPr lang="es-AR" sz="1800" dirty="0" smtClean="0">
                <a:solidFill>
                  <a:schemeClr val="tx1"/>
                </a:solidFill>
                <a:latin typeface="DM Sans"/>
                <a:sym typeface="DM Sans"/>
              </a:rPr>
              <a:t>REGRESÍÓN LINEAL : </a:t>
            </a:r>
            <a:r>
              <a:rPr lang="es-AR" sz="1800" dirty="0">
                <a:solidFill>
                  <a:schemeClr val="tx1"/>
                </a:solidFill>
              </a:rPr>
              <a:t>2.0944382252446507e-13</a:t>
            </a:r>
            <a:endParaRPr lang="es-AR" sz="1800" dirty="0" smtClean="0">
              <a:solidFill>
                <a:schemeClr val="tx1"/>
              </a:solidFill>
              <a:latin typeface="DM Sans"/>
              <a:sym typeface="DM Sans"/>
            </a:endParaRPr>
          </a:p>
          <a:p>
            <a:pPr marL="285750" indent="-279400">
              <a:buClr>
                <a:schemeClr val="dk1"/>
              </a:buClr>
              <a:buSzPts val="1400"/>
              <a:buFont typeface="DM Sans"/>
              <a:buChar char="❑"/>
            </a:pPr>
            <a:endParaRPr lang="es-AR" sz="1800" dirty="0">
              <a:solidFill>
                <a:schemeClr val="tx1"/>
              </a:solidFill>
              <a:latin typeface="DM Sans"/>
              <a:sym typeface="DM Sans"/>
            </a:endParaRPr>
          </a:p>
          <a:p>
            <a:pPr marL="285750" indent="-279400">
              <a:buClr>
                <a:schemeClr val="dk1"/>
              </a:buClr>
              <a:buSzPts val="1400"/>
              <a:buFont typeface="DM Sans"/>
              <a:buChar char="❑"/>
            </a:pPr>
            <a:endParaRPr lang="es-AR" sz="1800" dirty="0" smtClean="0">
              <a:solidFill>
                <a:schemeClr val="tx1"/>
              </a:solidFill>
              <a:latin typeface="DM Sans"/>
              <a:sym typeface="DM Sans"/>
            </a:endParaRPr>
          </a:p>
          <a:p>
            <a:pPr marL="285750" indent="-279400">
              <a:buClr>
                <a:schemeClr val="dk1"/>
              </a:buClr>
              <a:buSzPts val="1400"/>
              <a:buFont typeface="DM Sans"/>
              <a:buChar char="❑"/>
            </a:pPr>
            <a:r>
              <a:rPr lang="es-AR" sz="1800" dirty="0" smtClean="0">
                <a:solidFill>
                  <a:schemeClr val="tx1"/>
                </a:solidFill>
                <a:latin typeface="DM Sans"/>
                <a:sym typeface="DM Sans"/>
              </a:rPr>
              <a:t>ARBOL DE DECISIÓN: </a:t>
            </a:r>
            <a:r>
              <a:rPr lang="es-AR" sz="1800" dirty="0">
                <a:solidFill>
                  <a:schemeClr val="tx1"/>
                </a:solidFill>
              </a:rPr>
              <a:t>3.7670964125560573</a:t>
            </a:r>
            <a:endParaRPr lang="es-AR" sz="1800" dirty="0" smtClean="0">
              <a:solidFill>
                <a:schemeClr val="tx1"/>
              </a:solidFill>
              <a:latin typeface="DM Sans"/>
              <a:sym typeface="DM Sans"/>
            </a:endParaRPr>
          </a:p>
          <a:p>
            <a:pPr marL="285750" indent="-279400">
              <a:buClr>
                <a:schemeClr val="dk1"/>
              </a:buClr>
              <a:buSzPts val="1400"/>
              <a:buFont typeface="DM Sans"/>
              <a:buChar char="❑"/>
            </a:pPr>
            <a:endParaRPr lang="es-AR" sz="1800" dirty="0">
              <a:solidFill>
                <a:schemeClr val="tx1"/>
              </a:solidFill>
              <a:latin typeface="DM Sans"/>
              <a:sym typeface="DM Sans"/>
            </a:endParaRPr>
          </a:p>
          <a:p>
            <a:pPr marL="285750" indent="-279400">
              <a:buClr>
                <a:schemeClr val="dk1"/>
              </a:buClr>
              <a:buSzPts val="1400"/>
              <a:buFont typeface="DM Sans"/>
              <a:buChar char="❑"/>
            </a:pPr>
            <a:endParaRPr lang="es-AR" sz="1800" dirty="0" smtClean="0">
              <a:solidFill>
                <a:schemeClr val="tx1"/>
              </a:solidFill>
              <a:latin typeface="DM Sans"/>
              <a:sym typeface="DM Sans"/>
            </a:endParaRPr>
          </a:p>
          <a:p>
            <a:pPr marL="285750" indent="-279400">
              <a:buClr>
                <a:schemeClr val="dk1"/>
              </a:buClr>
              <a:buSzPts val="1400"/>
              <a:buFont typeface="DM Sans"/>
              <a:buChar char="❑"/>
            </a:pPr>
            <a:r>
              <a:rPr lang="es-AR" sz="1800" dirty="0" smtClean="0">
                <a:solidFill>
                  <a:schemeClr val="tx1"/>
                </a:solidFill>
                <a:latin typeface="DM Sans"/>
                <a:sym typeface="DM Sans"/>
              </a:rPr>
              <a:t>BOSQUES ALEATORIOS: </a:t>
            </a:r>
            <a:r>
              <a:rPr lang="es-AR" sz="1800" dirty="0" smtClean="0">
                <a:solidFill>
                  <a:schemeClr val="tx1"/>
                </a:solidFill>
              </a:rPr>
              <a:t>3.2791023809523856.</a:t>
            </a:r>
          </a:p>
          <a:p>
            <a:pPr marL="6350">
              <a:buClr>
                <a:schemeClr val="dk1"/>
              </a:buClr>
              <a:buSzPts val="1400"/>
            </a:pPr>
            <a:endParaRPr lang="es-AR" sz="1800" dirty="0" smtClean="0">
              <a:solidFill>
                <a:schemeClr val="tx1"/>
              </a:solidFill>
              <a:latin typeface="DM Sans"/>
              <a:sym typeface="DM Sans"/>
            </a:endParaRPr>
          </a:p>
          <a:p>
            <a:pPr marL="285750" indent="-279400">
              <a:buClr>
                <a:schemeClr val="dk1"/>
              </a:buClr>
              <a:buSzPts val="1400"/>
              <a:buFont typeface="DM Sans"/>
              <a:buChar char="❑"/>
            </a:pPr>
            <a:endParaRPr lang="es-AR" sz="1800" dirty="0">
              <a:solidFill>
                <a:schemeClr val="tx1"/>
              </a:solidFill>
              <a:latin typeface="DM Sans"/>
              <a:sym typeface="DM Sans"/>
            </a:endParaRPr>
          </a:p>
          <a:p>
            <a:pPr marL="285750" indent="-279400">
              <a:buClr>
                <a:schemeClr val="dk1"/>
              </a:buClr>
              <a:buSzPts val="1400"/>
              <a:buFont typeface="DM Sans"/>
              <a:buChar char="❑"/>
            </a:pPr>
            <a:r>
              <a:rPr lang="es-AR" sz="1800" dirty="0" smtClean="0">
                <a:solidFill>
                  <a:schemeClr val="tx1"/>
                </a:solidFill>
                <a:latin typeface="DM Sans"/>
                <a:sym typeface="DM Sans"/>
              </a:rPr>
              <a:t>ERROR ABOLUTO MEDIO (MAE): </a:t>
            </a:r>
            <a:r>
              <a:rPr lang="es-AR" sz="1800" dirty="0" smtClean="0">
                <a:solidFill>
                  <a:schemeClr val="tx1"/>
                </a:solidFill>
              </a:rPr>
              <a:t>44.8562866226896.</a:t>
            </a:r>
            <a:endParaRPr lang="es-AR" sz="1800" dirty="0" smtClean="0">
              <a:solidFill>
                <a:schemeClr val="tx1"/>
              </a:solidFill>
              <a:latin typeface="DM Sans"/>
              <a:sym typeface="DM Sans"/>
            </a:endParaRPr>
          </a:p>
          <a:p>
            <a:pPr marL="6350">
              <a:buClr>
                <a:schemeClr val="dk1"/>
              </a:buClr>
              <a:buSzPts val="1400"/>
            </a:pPr>
            <a:endParaRPr lang="es-AR" sz="1800" dirty="0" smtClean="0">
              <a:solidFill>
                <a:schemeClr val="tx1"/>
              </a:solidFill>
              <a:latin typeface="DM Sans"/>
              <a:sym typeface="DM Sans"/>
            </a:endParaRPr>
          </a:p>
          <a:p>
            <a:pPr marL="285750" indent="-279400">
              <a:buClr>
                <a:schemeClr val="dk1"/>
              </a:buClr>
              <a:buSzPts val="1400"/>
              <a:buFont typeface="DM Sans"/>
              <a:buChar char="❑"/>
            </a:pPr>
            <a:endParaRPr lang="es-AR" sz="1800" dirty="0">
              <a:solidFill>
                <a:schemeClr val="tx1"/>
              </a:solidFill>
              <a:latin typeface="DM Sans"/>
              <a:sym typeface="DM Sans"/>
            </a:endParaRPr>
          </a:p>
          <a:p>
            <a:pPr marL="285750" indent="-279400">
              <a:buClr>
                <a:schemeClr val="dk1"/>
              </a:buClr>
              <a:buSzPts val="1400"/>
              <a:buFont typeface="DM Sans"/>
              <a:buChar char="❑"/>
            </a:pPr>
            <a:r>
              <a:rPr lang="es-AR" sz="1800" dirty="0" smtClean="0">
                <a:solidFill>
                  <a:schemeClr val="tx1"/>
                </a:solidFill>
                <a:latin typeface="DM Sans"/>
                <a:sym typeface="DM Sans"/>
              </a:rPr>
              <a:t>ERROR CUADRATICO MEDIO (MSE): </a:t>
            </a:r>
            <a:r>
              <a:rPr lang="es-AR" sz="1800" dirty="0" smtClean="0">
                <a:solidFill>
                  <a:schemeClr val="tx1"/>
                </a:solidFill>
              </a:rPr>
              <a:t>5043.195028688639.</a:t>
            </a:r>
            <a:endParaRPr lang="es-AR" sz="1800" dirty="0" smtClean="0">
              <a:solidFill>
                <a:schemeClr val="tx1"/>
              </a:solidFill>
              <a:latin typeface="DM Sans"/>
              <a:sym typeface="DM Sans"/>
            </a:endParaRPr>
          </a:p>
          <a:p>
            <a:pPr marL="6350">
              <a:buClr>
                <a:schemeClr val="dk1"/>
              </a:buClr>
              <a:buSzPts val="1400"/>
            </a:pPr>
            <a:endParaRPr lang="es-AR" sz="1800" dirty="0" smtClean="0">
              <a:solidFill>
                <a:schemeClr val="tx1"/>
              </a:solidFill>
              <a:latin typeface="DM Sans"/>
              <a:sym typeface="DM Sans"/>
            </a:endParaRPr>
          </a:p>
          <a:p>
            <a:pPr marL="285750" indent="-279400">
              <a:buClr>
                <a:schemeClr val="dk1"/>
              </a:buClr>
              <a:buSzPts val="1400"/>
              <a:buFont typeface="DM Sans"/>
              <a:buChar char="❑"/>
            </a:pPr>
            <a:endParaRPr lang="es-AR" sz="1800" dirty="0">
              <a:solidFill>
                <a:schemeClr val="tx1"/>
              </a:solidFill>
              <a:latin typeface="DM Sans"/>
              <a:sym typeface="DM Sans"/>
            </a:endParaRPr>
          </a:p>
          <a:p>
            <a:pPr marL="285750" indent="-279400">
              <a:buClr>
                <a:schemeClr val="dk1"/>
              </a:buClr>
              <a:buSzPts val="1400"/>
              <a:buFont typeface="DM Sans"/>
              <a:buChar char="❑"/>
            </a:pPr>
            <a:r>
              <a:rPr lang="es-AR" sz="1800" dirty="0" smtClean="0">
                <a:solidFill>
                  <a:schemeClr val="tx1"/>
                </a:solidFill>
                <a:latin typeface="DM Sans"/>
                <a:sym typeface="DM Sans"/>
              </a:rPr>
              <a:t>R°2 : </a:t>
            </a:r>
            <a:r>
              <a:rPr lang="es-AR" sz="1800" dirty="0" smtClean="0">
                <a:solidFill>
                  <a:schemeClr val="tx1"/>
                </a:solidFill>
              </a:rPr>
              <a:t>0.9958130569898468.</a:t>
            </a:r>
            <a:endParaRPr lang="es-AR" sz="1800" dirty="0" smtClean="0">
              <a:solidFill>
                <a:schemeClr val="tx1"/>
              </a:solidFill>
              <a:latin typeface="DM Sans"/>
              <a:sym typeface="DM Sans"/>
            </a:endParaRPr>
          </a:p>
          <a:p>
            <a:pPr marL="285750" indent="-279400">
              <a:buClr>
                <a:schemeClr val="dk1"/>
              </a:buClr>
              <a:buSzPts val="1400"/>
              <a:buFont typeface="DM Sans"/>
              <a:buChar char="❑"/>
            </a:pPr>
            <a:endParaRPr lang="es-AR" dirty="0">
              <a:solidFill>
                <a:schemeClr val="dk1"/>
              </a:solidFill>
              <a:latin typeface="DM Sans"/>
              <a:sym typeface="DM Sans"/>
            </a:endParaRPr>
          </a:p>
          <a:p>
            <a:pPr marL="285750" indent="-279400">
              <a:buClr>
                <a:schemeClr val="dk1"/>
              </a:buClr>
              <a:buSzPts val="1400"/>
              <a:buFont typeface="DM Sans"/>
              <a:buChar char="❑"/>
            </a:pPr>
            <a:endParaRPr dirty="0">
              <a:solidFill>
                <a:schemeClr val="dk1"/>
              </a:solidFill>
              <a:latin typeface="DM Sans"/>
              <a:sym typeface="DM Sans"/>
            </a:endParaRPr>
          </a:p>
        </p:txBody>
      </p:sp>
    </p:spTree>
    <p:extLst>
      <p:ext uri="{BB962C8B-B14F-4D97-AF65-F5344CB8AC3E}">
        <p14:creationId xmlns:p14="http://schemas.microsoft.com/office/powerpoint/2010/main" val="2954240658"/>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4756748" y="1411415"/>
            <a:ext cx="6767383" cy="2448416"/>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lt1"/>
              </a:buClr>
              <a:buSzPts val="1600"/>
              <a:buFont typeface="Arial"/>
              <a:buNone/>
            </a:pPr>
            <a:endParaRPr sz="1600" i="0" u="none" strike="noStrike" cap="none">
              <a:solidFill>
                <a:srgbClr val="000000"/>
              </a:solidFill>
              <a:latin typeface="DM Sans"/>
              <a:ea typeface="DM Sans"/>
              <a:cs typeface="DM Sans"/>
              <a:sym typeface="DM Sans"/>
            </a:endParaRPr>
          </a:p>
        </p:txBody>
      </p: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14</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4156236" y="155611"/>
            <a:ext cx="2960495" cy="34471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b="1" u="sng" dirty="0" smtClean="0">
                <a:solidFill>
                  <a:schemeClr val="tx1"/>
                </a:solidFill>
              </a:rPr>
              <a:t>CONCLUSIONES</a:t>
            </a:r>
            <a:endParaRPr sz="2800" b="1" i="0" u="sng" strike="noStrike" cap="none" dirty="0">
              <a:solidFill>
                <a:srgbClr val="000000"/>
              </a:solidFill>
              <a:sym typeface="Arial"/>
            </a:endParaRPr>
          </a:p>
        </p:txBody>
      </p:sp>
      <p:sp>
        <p:nvSpPr>
          <p:cNvPr id="284" name="Google Shape;284;p37"/>
          <p:cNvSpPr/>
          <p:nvPr/>
        </p:nvSpPr>
        <p:spPr>
          <a:xfrm>
            <a:off x="273994" y="595857"/>
            <a:ext cx="11790627" cy="6262143"/>
          </a:xfrm>
          <a:prstGeom prst="rect">
            <a:avLst/>
          </a:prstGeom>
          <a:noFill/>
          <a:ln>
            <a:noFill/>
          </a:ln>
        </p:spPr>
        <p:txBody>
          <a:bodyPr spcFirstLastPara="1" wrap="square" lIns="91425" tIns="45700" rIns="91425" bIns="45700" anchor="t" anchorCtr="0">
            <a:noAutofit/>
          </a:bodyPr>
          <a:lstStyle/>
          <a:p>
            <a:pPr marL="6350">
              <a:buClr>
                <a:schemeClr val="dk1"/>
              </a:buClr>
              <a:buSzPts val="1400"/>
            </a:pPr>
            <a:endParaRPr lang="es-ES" sz="1600" b="1" dirty="0" smtClean="0">
              <a:solidFill>
                <a:schemeClr val="tx1"/>
              </a:solidFill>
              <a:latin typeface="Helvetica Neue Light"/>
              <a:sym typeface="Helvetica Neue Light"/>
            </a:endParaRPr>
          </a:p>
          <a:p>
            <a:pPr marL="6350">
              <a:buClr>
                <a:schemeClr val="dk1"/>
              </a:buClr>
              <a:buSzPts val="1400"/>
            </a:pPr>
            <a:r>
              <a:rPr lang="es-ES" sz="1600" b="1" dirty="0" smtClean="0">
                <a:solidFill>
                  <a:schemeClr val="tx1"/>
                </a:solidFill>
                <a:latin typeface="Helvetica Neue Light"/>
                <a:sym typeface="Helvetica Neue Light"/>
              </a:rPr>
              <a:t>Los </a:t>
            </a:r>
            <a:r>
              <a:rPr lang="es-ES" sz="1600" b="1" dirty="0">
                <a:solidFill>
                  <a:schemeClr val="tx1"/>
                </a:solidFill>
                <a:latin typeface="Helvetica Neue Light"/>
                <a:sym typeface="Helvetica Neue Light"/>
              </a:rPr>
              <a:t>resultados de nuestro análisis indican lo siguiente:</a:t>
            </a:r>
          </a:p>
          <a:p>
            <a:pPr marL="285750" indent="-279400">
              <a:buClr>
                <a:schemeClr val="dk1"/>
              </a:buClr>
              <a:buSzPts val="1400"/>
              <a:buFont typeface="DM Sans"/>
              <a:buChar char="❑"/>
            </a:pPr>
            <a:endParaRPr lang="es-ES" sz="1600" dirty="0">
              <a:solidFill>
                <a:schemeClr val="tx1"/>
              </a:solidFill>
              <a:latin typeface="Helvetica Neue Light"/>
              <a:sym typeface="Helvetica Neue Light"/>
            </a:endParaRPr>
          </a:p>
          <a:p>
            <a:pPr marL="285750" indent="-279400">
              <a:buClr>
                <a:schemeClr val="dk1"/>
              </a:buClr>
              <a:buSzPts val="1400"/>
              <a:buFont typeface="DM Sans"/>
              <a:buChar char="❑"/>
            </a:pPr>
            <a:r>
              <a:rPr lang="es-ES" sz="1600" dirty="0">
                <a:solidFill>
                  <a:schemeClr val="tx1"/>
                </a:solidFill>
                <a:latin typeface="Helvetica Neue Light"/>
                <a:sym typeface="Helvetica Neue Light"/>
              </a:rPr>
              <a:t>Patrones Temporales: Al observar los gráficos de dispersión, podemos notar momentos en los que las tendencias de Bitcoin y el S&amp;P 500 parecen moverse en la misma dirección (valores superiores a 2000), mientras que en otros momentos, pueden moverse en direcciones opuestas</a:t>
            </a:r>
            <a:r>
              <a:rPr lang="es-ES" sz="1600" dirty="0" smtClean="0">
                <a:solidFill>
                  <a:schemeClr val="tx1"/>
                </a:solidFill>
                <a:latin typeface="Helvetica Neue Light"/>
                <a:sym typeface="Helvetica Neue Light"/>
              </a:rPr>
              <a:t>.</a:t>
            </a:r>
          </a:p>
          <a:p>
            <a:pPr marL="6350">
              <a:buClr>
                <a:schemeClr val="dk1"/>
              </a:buClr>
              <a:buSzPts val="1400"/>
            </a:pPr>
            <a:endParaRPr lang="es-ES" sz="1600" dirty="0">
              <a:solidFill>
                <a:schemeClr val="tx1"/>
              </a:solidFill>
              <a:latin typeface="Helvetica Neue Light"/>
              <a:sym typeface="Helvetica Neue Light"/>
            </a:endParaRPr>
          </a:p>
          <a:p>
            <a:pPr marL="285750" indent="-279400">
              <a:buClr>
                <a:schemeClr val="dk1"/>
              </a:buClr>
              <a:buSzPts val="1400"/>
              <a:buFont typeface="DM Sans"/>
              <a:buChar char="❑"/>
            </a:pPr>
            <a:r>
              <a:rPr lang="es-ES" sz="1600" dirty="0">
                <a:solidFill>
                  <a:schemeClr val="tx1"/>
                </a:solidFill>
                <a:latin typeface="Helvetica Neue Light"/>
                <a:sym typeface="Helvetica Neue Light"/>
              </a:rPr>
              <a:t>Coeficiente de Correlación: El coeficiente calculado entre las dos series de tiempo es bajo en valores inferiores a 1500. Se observa una correlación fuerte entre ambos activos en valores superiores a 1500</a:t>
            </a:r>
            <a:r>
              <a:rPr lang="es-ES" sz="1600" dirty="0" smtClean="0">
                <a:solidFill>
                  <a:schemeClr val="tx1"/>
                </a:solidFill>
                <a:latin typeface="Helvetica Neue Light"/>
                <a:sym typeface="Helvetica Neue Light"/>
              </a:rPr>
              <a:t>.</a:t>
            </a:r>
          </a:p>
          <a:p>
            <a:pPr marL="285750" indent="-279400">
              <a:buClr>
                <a:schemeClr val="dk1"/>
              </a:buClr>
              <a:buSzPts val="1400"/>
              <a:buFont typeface="DM Sans"/>
              <a:buChar char="❑"/>
            </a:pPr>
            <a:endParaRPr lang="es-ES" sz="1600" dirty="0" smtClean="0">
              <a:solidFill>
                <a:schemeClr val="tx1"/>
              </a:solidFill>
              <a:latin typeface="Helvetica Neue Light"/>
              <a:sym typeface="Helvetica Neue Light"/>
            </a:endParaRPr>
          </a:p>
          <a:p>
            <a:pPr marL="285750" indent="-279400">
              <a:buClr>
                <a:schemeClr val="dk1"/>
              </a:buClr>
              <a:buSzPts val="1400"/>
              <a:buFont typeface="DM Sans"/>
              <a:buChar char="❑"/>
            </a:pPr>
            <a:r>
              <a:rPr lang="es-AR" sz="1600" dirty="0">
                <a:solidFill>
                  <a:schemeClr val="tx1"/>
                </a:solidFill>
              </a:rPr>
              <a:t>El Error Cuadrático Medio (MSE) mide el promedio de los cuadrados de las diferencias entre los valores predichos y los valores reales. Un valor más bajo de MSE indica un mejor ajuste del modelo a los datos observados</a:t>
            </a:r>
            <a:r>
              <a:rPr lang="es-AR" sz="1600" dirty="0" smtClean="0">
                <a:solidFill>
                  <a:schemeClr val="tx1"/>
                </a:solidFill>
              </a:rPr>
              <a:t>.</a:t>
            </a:r>
          </a:p>
          <a:p>
            <a:pPr marL="6350">
              <a:buClr>
                <a:schemeClr val="dk1"/>
              </a:buClr>
              <a:buSzPts val="1400"/>
            </a:pPr>
            <a:endParaRPr lang="es-AR" sz="1600" dirty="0" smtClean="0">
              <a:solidFill>
                <a:schemeClr val="tx1"/>
              </a:solidFill>
            </a:endParaRPr>
          </a:p>
          <a:p>
            <a:pPr marL="285750" indent="-279400">
              <a:buClr>
                <a:schemeClr val="dk1"/>
              </a:buClr>
              <a:buSzPts val="1400"/>
              <a:buFont typeface="DM Sans"/>
              <a:buChar char="❑"/>
            </a:pPr>
            <a:r>
              <a:rPr lang="es-AR" sz="1600" dirty="0">
                <a:solidFill>
                  <a:schemeClr val="tx1"/>
                </a:solidFill>
              </a:rPr>
              <a:t>El Error Absoluto Medio (MAE) es la media de las diferencias absolutas entre los valores predichos y los valores reales. Al igual que el MSE, un valor más bajo de MAE indica un mejor ajuste del modelo</a:t>
            </a:r>
            <a:r>
              <a:rPr lang="es-AR" sz="1600" dirty="0" smtClean="0">
                <a:solidFill>
                  <a:schemeClr val="tx1"/>
                </a:solidFill>
              </a:rPr>
              <a:t>.</a:t>
            </a:r>
          </a:p>
          <a:p>
            <a:pPr marL="285750" indent="-279400">
              <a:buClr>
                <a:schemeClr val="dk1"/>
              </a:buClr>
              <a:buSzPts val="1400"/>
              <a:buFont typeface="DM Sans"/>
              <a:buChar char="❑"/>
            </a:pPr>
            <a:endParaRPr lang="es-AR" sz="1600" dirty="0" smtClean="0">
              <a:solidFill>
                <a:schemeClr val="tx1"/>
              </a:solidFill>
            </a:endParaRPr>
          </a:p>
          <a:p>
            <a:pPr marL="285750" indent="-279400">
              <a:buClr>
                <a:schemeClr val="dk1"/>
              </a:buClr>
              <a:buSzPts val="1400"/>
              <a:buFont typeface="DM Sans"/>
              <a:buChar char="❑"/>
            </a:pPr>
            <a:r>
              <a:rPr lang="es-AR" sz="1600" dirty="0">
                <a:solidFill>
                  <a:schemeClr val="tx1"/>
                </a:solidFill>
              </a:rPr>
              <a:t>El coeficiente de determinación (R2) representa la proporción de la varianza en la variable dependiente que es predecible a partir de la variable independiente. Un valor cercano a 1 indica que el modelo explica bien la variabilidad de los </a:t>
            </a:r>
            <a:r>
              <a:rPr lang="es-AR" sz="1600" dirty="0" smtClean="0">
                <a:solidFill>
                  <a:schemeClr val="tx1"/>
                </a:solidFill>
              </a:rPr>
              <a:t>datos</a:t>
            </a:r>
          </a:p>
          <a:p>
            <a:pPr marL="6350">
              <a:buClr>
                <a:schemeClr val="dk1"/>
              </a:buClr>
              <a:buSzPts val="1400"/>
            </a:pPr>
            <a:endParaRPr lang="es-ES" sz="1600" b="1" u="sng" dirty="0" smtClean="0">
              <a:solidFill>
                <a:schemeClr val="tx1"/>
              </a:solidFill>
              <a:latin typeface="Helvetica Neue Light"/>
              <a:sym typeface="Helvetica Neue Light"/>
            </a:endParaRPr>
          </a:p>
          <a:p>
            <a:pPr marL="285750" indent="-279400">
              <a:buClr>
                <a:schemeClr val="dk1"/>
              </a:buClr>
              <a:buSzPts val="1400"/>
              <a:buFont typeface="DM Sans"/>
              <a:buChar char="❑"/>
            </a:pPr>
            <a:r>
              <a:rPr lang="es-ES" sz="1600" dirty="0" smtClean="0">
                <a:solidFill>
                  <a:schemeClr val="tx1"/>
                </a:solidFill>
                <a:latin typeface="Helvetica Neue Light"/>
                <a:sym typeface="Helvetica Neue Light"/>
              </a:rPr>
              <a:t>Es </a:t>
            </a:r>
            <a:r>
              <a:rPr lang="es-ES" sz="1600" dirty="0">
                <a:solidFill>
                  <a:schemeClr val="tx1"/>
                </a:solidFill>
                <a:latin typeface="Helvetica Neue Light"/>
                <a:sym typeface="Helvetica Neue Light"/>
              </a:rPr>
              <a:t>importante tener en cuenta que el panorama financiero es complejo y puede haber factores ocultos que influyen en estas relaciones. </a:t>
            </a:r>
            <a:r>
              <a:rPr lang="es-AR" sz="1600" dirty="0" smtClean="0">
                <a:solidFill>
                  <a:schemeClr val="tx1"/>
                </a:solidFill>
                <a:latin typeface="Helvetica Neue Light"/>
              </a:rPr>
              <a:t>Los </a:t>
            </a:r>
            <a:r>
              <a:rPr lang="es-AR" sz="1600" dirty="0">
                <a:solidFill>
                  <a:schemeClr val="tx1"/>
                </a:solidFill>
                <a:latin typeface="Helvetica Neue Light"/>
              </a:rPr>
              <a:t>valores bajos de MSE y MAE indican predicciones precisas, y el alto valor de R cuadrado sugiere que el modelo explica una parte significativa de la variabilidad en la variable objetivo. </a:t>
            </a:r>
            <a:r>
              <a:rPr lang="es-AR" sz="1600" dirty="0">
                <a:solidFill>
                  <a:schemeClr val="tx1"/>
                </a:solidFill>
              </a:rPr>
              <a:t>L</a:t>
            </a:r>
            <a:r>
              <a:rPr lang="es-AR" sz="1600" dirty="0" smtClean="0">
                <a:solidFill>
                  <a:schemeClr val="tx1"/>
                </a:solidFill>
              </a:rPr>
              <a:t>os </a:t>
            </a:r>
            <a:r>
              <a:rPr lang="es-AR" sz="1600" dirty="0">
                <a:solidFill>
                  <a:schemeClr val="tx1"/>
                </a:solidFill>
              </a:rPr>
              <a:t>resultados de </a:t>
            </a:r>
            <a:r>
              <a:rPr lang="es-AR" sz="1600" dirty="0" smtClean="0">
                <a:solidFill>
                  <a:schemeClr val="tx1"/>
                </a:solidFill>
              </a:rPr>
              <a:t>la validación </a:t>
            </a:r>
            <a:r>
              <a:rPr lang="es-AR" sz="1600" dirty="0">
                <a:solidFill>
                  <a:schemeClr val="tx1"/>
                </a:solidFill>
              </a:rPr>
              <a:t>simple </a:t>
            </a:r>
            <a:r>
              <a:rPr lang="es-AR" sz="1600" dirty="0" smtClean="0">
                <a:solidFill>
                  <a:schemeClr val="tx1"/>
                </a:solidFill>
              </a:rPr>
              <a:t> indican </a:t>
            </a:r>
            <a:r>
              <a:rPr lang="es-AR" sz="1600" dirty="0">
                <a:solidFill>
                  <a:schemeClr val="tx1"/>
                </a:solidFill>
              </a:rPr>
              <a:t>que el modelo tiene un MSE de 5043.20, un MAE de 44.86 y un R2 de 0.9958, lo que sugiere un ajuste muy bueno del modelo a los datos observados.</a:t>
            </a:r>
            <a:r>
              <a:rPr lang="es-AR" sz="1600" dirty="0" smtClean="0">
                <a:solidFill>
                  <a:schemeClr val="tx1"/>
                </a:solidFill>
                <a:latin typeface="Helvetica Neue Light"/>
              </a:rPr>
              <a:t>. Sin </a:t>
            </a:r>
            <a:r>
              <a:rPr lang="es-AR" sz="1600" dirty="0">
                <a:solidFill>
                  <a:schemeClr val="tx1"/>
                </a:solidFill>
                <a:latin typeface="Helvetica Neue Light"/>
              </a:rPr>
              <a:t>embargo, es fundamental considerar el contexto y los requisitos específicos de su problema para determinar si estas métricas de rendimiento cumplen con sus criterios de éxito.</a:t>
            </a:r>
            <a:endParaRPr lang="es-ES" sz="1600" dirty="0">
              <a:solidFill>
                <a:schemeClr val="tx1"/>
              </a:solidFill>
              <a:latin typeface="Helvetica Neue Light"/>
              <a:sym typeface="Helvetica Neue Light"/>
            </a:endParaRPr>
          </a:p>
          <a:p>
            <a:pPr marL="285750" indent="-279400">
              <a:buClr>
                <a:schemeClr val="dk1"/>
              </a:buClr>
              <a:buSzPts val="1400"/>
              <a:buFont typeface="DM Sans"/>
              <a:buChar char="❑"/>
            </a:pPr>
            <a:endParaRPr dirty="0">
              <a:solidFill>
                <a:schemeClr val="dk1"/>
              </a:solidFill>
              <a:latin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444582" y="2220611"/>
            <a:ext cx="10857900" cy="1822037"/>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err="1">
                <a:solidFill>
                  <a:schemeClr val="tx1"/>
                </a:solidFill>
                <a:latin typeface="Anton"/>
                <a:ea typeface="Anton"/>
                <a:cs typeface="Anton"/>
                <a:sym typeface="Anton"/>
              </a:rPr>
              <a:t>Índice</a:t>
            </a:r>
            <a:r>
              <a:rPr lang="en-US" sz="6000" dirty="0">
                <a:solidFill>
                  <a:schemeClr val="tx1"/>
                </a:solidFill>
                <a:latin typeface="Anton"/>
                <a:ea typeface="Anton"/>
                <a:cs typeface="Anton"/>
                <a:sym typeface="Anton"/>
              </a:rPr>
              <a:t> S&amp;P y Bitcoin</a:t>
            </a:r>
            <a:endParaRPr sz="6000" dirty="0">
              <a:solidFill>
                <a:schemeClr val="tx1"/>
              </a:solidFill>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dirty="0">
                <a:solidFill>
                  <a:schemeClr val="tx1"/>
                </a:solidFill>
                <a:latin typeface="Helvetica Neue Light"/>
                <a:ea typeface="Helvetica Neue Light"/>
                <a:cs typeface="Helvetica Neue Light"/>
                <a:sym typeface="Helvetica Neue Light"/>
              </a:rPr>
              <a:t>¿</a:t>
            </a:r>
            <a:r>
              <a:rPr lang="en-US" sz="3000" dirty="0" err="1">
                <a:solidFill>
                  <a:schemeClr val="tx1"/>
                </a:solidFill>
                <a:latin typeface="Helvetica Neue Light"/>
                <a:ea typeface="Helvetica Neue Light"/>
                <a:cs typeface="Helvetica Neue Light"/>
                <a:sym typeface="Helvetica Neue Light"/>
              </a:rPr>
              <a:t>Existe</a:t>
            </a:r>
            <a:r>
              <a:rPr lang="en-US" sz="3000" dirty="0">
                <a:solidFill>
                  <a:schemeClr val="tx1"/>
                </a:solidFill>
                <a:latin typeface="Helvetica Neue Light"/>
                <a:ea typeface="Helvetica Neue Light"/>
                <a:cs typeface="Helvetica Neue Light"/>
                <a:sym typeface="Helvetica Neue Light"/>
              </a:rPr>
              <a:t> </a:t>
            </a:r>
            <a:r>
              <a:rPr lang="en-US" sz="3000" dirty="0" err="1">
                <a:solidFill>
                  <a:schemeClr val="tx1"/>
                </a:solidFill>
                <a:latin typeface="Helvetica Neue Light"/>
                <a:ea typeface="Helvetica Neue Light"/>
                <a:cs typeface="Helvetica Neue Light"/>
                <a:sym typeface="Helvetica Neue Light"/>
              </a:rPr>
              <a:t>relación</a:t>
            </a:r>
            <a:r>
              <a:rPr lang="en-US" sz="3000" dirty="0">
                <a:solidFill>
                  <a:schemeClr val="tx1"/>
                </a:solidFill>
                <a:latin typeface="Helvetica Neue Light"/>
                <a:ea typeface="Helvetica Neue Light"/>
                <a:cs typeface="Helvetica Neue Light"/>
                <a:sym typeface="Helvetica Neue Light"/>
              </a:rPr>
              <a:t> </a:t>
            </a:r>
            <a:r>
              <a:rPr lang="en-US" sz="3000" dirty="0" err="1">
                <a:solidFill>
                  <a:schemeClr val="tx1"/>
                </a:solidFill>
                <a:latin typeface="Helvetica Neue Light"/>
                <a:ea typeface="Helvetica Neue Light"/>
                <a:cs typeface="Helvetica Neue Light"/>
                <a:sym typeface="Helvetica Neue Light"/>
              </a:rPr>
              <a:t>en</a:t>
            </a:r>
            <a:r>
              <a:rPr lang="en-US" sz="3000" dirty="0">
                <a:solidFill>
                  <a:schemeClr val="tx1"/>
                </a:solidFill>
                <a:latin typeface="Helvetica Neue Light"/>
                <a:ea typeface="Helvetica Neue Light"/>
                <a:cs typeface="Helvetica Neue Light"/>
                <a:sym typeface="Helvetica Neue Light"/>
              </a:rPr>
              <a:t> la </a:t>
            </a:r>
            <a:r>
              <a:rPr lang="en-US" sz="3000" dirty="0" err="1">
                <a:solidFill>
                  <a:schemeClr val="tx1"/>
                </a:solidFill>
                <a:latin typeface="Helvetica Neue Light"/>
                <a:ea typeface="Helvetica Neue Light"/>
                <a:cs typeface="Helvetica Neue Light"/>
                <a:sym typeface="Helvetica Neue Light"/>
              </a:rPr>
              <a:t>variación</a:t>
            </a:r>
            <a:r>
              <a:rPr lang="en-US" sz="3000" dirty="0">
                <a:solidFill>
                  <a:schemeClr val="tx1"/>
                </a:solidFill>
                <a:latin typeface="Helvetica Neue Light"/>
                <a:ea typeface="Helvetica Neue Light"/>
                <a:cs typeface="Helvetica Neue Light"/>
                <a:sym typeface="Helvetica Neue Light"/>
              </a:rPr>
              <a:t> del </a:t>
            </a:r>
            <a:r>
              <a:rPr lang="en-US" sz="3000" dirty="0" err="1">
                <a:solidFill>
                  <a:schemeClr val="tx1"/>
                </a:solidFill>
                <a:latin typeface="Helvetica Neue Light"/>
                <a:ea typeface="Helvetica Neue Light"/>
                <a:cs typeface="Helvetica Neue Light"/>
                <a:sym typeface="Helvetica Neue Light"/>
              </a:rPr>
              <a:t>precio</a:t>
            </a:r>
            <a:r>
              <a:rPr lang="en-US" sz="3000" dirty="0">
                <a:solidFill>
                  <a:schemeClr val="tx1"/>
                </a:solidFill>
                <a:latin typeface="Helvetica Neue Light"/>
                <a:ea typeface="Helvetica Neue Light"/>
                <a:cs typeface="Helvetica Neue Light"/>
                <a:sym typeface="Helvetica Neue Light"/>
              </a:rPr>
              <a:t> de uno </a:t>
            </a:r>
            <a:r>
              <a:rPr lang="en-US" sz="3000" dirty="0" err="1">
                <a:solidFill>
                  <a:schemeClr val="tx1"/>
                </a:solidFill>
                <a:latin typeface="Helvetica Neue Light"/>
                <a:ea typeface="Helvetica Neue Light"/>
                <a:cs typeface="Helvetica Neue Light"/>
                <a:sym typeface="Helvetica Neue Light"/>
              </a:rPr>
              <a:t>sobre</a:t>
            </a:r>
            <a:r>
              <a:rPr lang="en-US" sz="3000" dirty="0">
                <a:solidFill>
                  <a:schemeClr val="tx1"/>
                </a:solidFill>
                <a:latin typeface="Helvetica Neue Light"/>
                <a:ea typeface="Helvetica Neue Light"/>
                <a:cs typeface="Helvetica Neue Light"/>
                <a:sym typeface="Helvetica Neue Light"/>
              </a:rPr>
              <a:t> </a:t>
            </a:r>
            <a:r>
              <a:rPr lang="en-US" sz="3000" dirty="0" err="1">
                <a:solidFill>
                  <a:schemeClr val="tx1"/>
                </a:solidFill>
                <a:latin typeface="Helvetica Neue Light"/>
                <a:ea typeface="Helvetica Neue Light"/>
                <a:cs typeface="Helvetica Neue Light"/>
                <a:sym typeface="Helvetica Neue Light"/>
              </a:rPr>
              <a:t>otro</a:t>
            </a:r>
            <a:r>
              <a:rPr lang="en-US" sz="3000" dirty="0">
                <a:solidFill>
                  <a:schemeClr val="tx1"/>
                </a:solidFill>
                <a:latin typeface="Helvetica Neue Light"/>
                <a:ea typeface="Helvetica Neue Light"/>
                <a:cs typeface="Helvetica Neue Light"/>
                <a:sym typeface="Helvetica Neue Light"/>
              </a:rPr>
              <a:t>?</a:t>
            </a:r>
            <a:endParaRPr sz="3000" dirty="0">
              <a:solidFill>
                <a:schemeClr val="tx1"/>
              </a:solidFill>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dirty="0">
              <a:solidFill>
                <a:schemeClr val="tx1"/>
              </a:solidFill>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chemeClr val="tx1"/>
                </a:solidFill>
                <a:latin typeface="Helvetica Neue Light"/>
                <a:ea typeface="Helvetica Neue Light"/>
                <a:cs typeface="Helvetica Neue Light"/>
                <a:sym typeface="Helvetica Neue Light"/>
              </a:rPr>
              <a:t>AUTOR: </a:t>
            </a:r>
            <a:r>
              <a:rPr lang="en-US" sz="2900" dirty="0">
                <a:solidFill>
                  <a:schemeClr val="tx1"/>
                </a:solidFill>
                <a:latin typeface="Helvetica Neue Light"/>
                <a:ea typeface="Helvetica Neue Light"/>
                <a:cs typeface="Helvetica Neue Light"/>
                <a:sym typeface="Helvetica Neue Light"/>
              </a:rPr>
              <a:t>Carlos Zamora</a:t>
            </a:r>
            <a:endParaRPr dirty="0">
              <a:solidFill>
                <a:schemeClr val="tx1"/>
              </a:solidFill>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54323861"/>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960747"/>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01</a:t>
            </a:r>
            <a:endParaRPr dirty="0">
              <a:latin typeface="Anton"/>
              <a:ea typeface="Anton"/>
              <a:cs typeface="Anton"/>
              <a:sym typeface="Anton"/>
            </a:endParaRPr>
          </a:p>
        </p:txBody>
      </p:sp>
      <p:sp>
        <p:nvSpPr>
          <p:cNvPr id="136" name="Google Shape;136;p26"/>
          <p:cNvSpPr txBox="1"/>
          <p:nvPr/>
        </p:nvSpPr>
        <p:spPr>
          <a:xfrm>
            <a:off x="1849626" y="930312"/>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tx1"/>
                </a:solidFill>
                <a:latin typeface="Helvetica Neue Light"/>
                <a:ea typeface="Helvetica Neue Light"/>
                <a:cs typeface="Helvetica Neue Light"/>
                <a:sym typeface="Helvetica Neue Light"/>
              </a:rPr>
              <a:t>Contexto</a:t>
            </a:r>
            <a:r>
              <a:rPr lang="en-US" sz="2400" i="0" u="none" strike="noStrike" cap="none" dirty="0">
                <a:solidFill>
                  <a:schemeClr val="tx1"/>
                </a:solidFill>
                <a:latin typeface="Helvetica Neue Light"/>
                <a:ea typeface="Helvetica Neue Light"/>
                <a:cs typeface="Helvetica Neue Light"/>
                <a:sym typeface="Helvetica Neue Light"/>
              </a:rPr>
              <a:t> y </a:t>
            </a:r>
            <a:r>
              <a:rPr lang="en-US" sz="2400" i="0" u="none" strike="noStrike" cap="none" dirty="0" err="1" smtClean="0">
                <a:solidFill>
                  <a:schemeClr val="tx1"/>
                </a:solidFill>
                <a:latin typeface="Helvetica Neue Light"/>
                <a:ea typeface="Helvetica Neue Light"/>
                <a:cs typeface="Helvetica Neue Light"/>
                <a:sym typeface="Helvetica Neue Light"/>
              </a:rPr>
              <a:t>Audiencia</a:t>
            </a:r>
            <a:r>
              <a:rPr lang="en-US" sz="2400" i="0" u="none" strike="noStrike" cap="none" dirty="0" smtClean="0">
                <a:solidFill>
                  <a:schemeClr val="tx1"/>
                </a:solidFill>
                <a:latin typeface="Helvetica Neue Light"/>
                <a:ea typeface="Helvetica Neue Light"/>
                <a:cs typeface="Helvetica Neue Light"/>
                <a:sym typeface="Helvetica Neue Light"/>
              </a:rPr>
              <a:t>.</a:t>
            </a:r>
            <a:endParaRPr sz="2400" i="0" u="none" strike="noStrike" cap="none" dirty="0">
              <a:solidFill>
                <a:schemeClr val="tx1"/>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78018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193667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2896728"/>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smtClean="0">
                <a:solidFill>
                  <a:schemeClr val="tx1"/>
                </a:solidFill>
                <a:latin typeface="Helvetica Neue Light"/>
                <a:ea typeface="Helvetica Neue Light"/>
                <a:cs typeface="Helvetica Neue Light"/>
                <a:sym typeface="Helvetica Neue Light"/>
              </a:rPr>
              <a:t>Metadata.</a:t>
            </a:r>
            <a:endParaRPr sz="2400" i="0" u="none" strike="noStrike" cap="none" dirty="0">
              <a:solidFill>
                <a:schemeClr val="tx1"/>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190624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2897230"/>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2866795"/>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4328516" y="247606"/>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dirty="0" err="1" smtClean="0">
                <a:solidFill>
                  <a:schemeClr val="tx1"/>
                </a:solidFill>
                <a:latin typeface="Anton"/>
                <a:ea typeface="Anton"/>
                <a:cs typeface="Anton"/>
                <a:sym typeface="Anton"/>
              </a:rPr>
              <a:t>Indice</a:t>
            </a:r>
            <a:endParaRPr dirty="0">
              <a:solidFill>
                <a:schemeClr val="tx1"/>
              </a:solidFill>
              <a:latin typeface="Anton"/>
              <a:ea typeface="Anton"/>
              <a:cs typeface="Anton"/>
              <a:sym typeface="Anton"/>
            </a:endParaRPr>
          </a:p>
        </p:txBody>
      </p:sp>
      <p:sp>
        <p:nvSpPr>
          <p:cNvPr id="145" name="Google Shape;145;p26"/>
          <p:cNvSpPr txBox="1"/>
          <p:nvPr/>
        </p:nvSpPr>
        <p:spPr>
          <a:xfrm>
            <a:off x="1849627" y="385808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smtClean="0">
                <a:solidFill>
                  <a:schemeClr val="tx1"/>
                </a:solidFill>
                <a:latin typeface="Helvetica Neue Light"/>
                <a:ea typeface="Helvetica Neue Light"/>
                <a:cs typeface="Helvetica Neue Light"/>
                <a:sym typeface="Helvetica Neue Light"/>
              </a:rPr>
              <a:t>Análisis</a:t>
            </a:r>
            <a:r>
              <a:rPr lang="en-US" sz="2400" i="0" u="none" strike="noStrike" cap="none" dirty="0" smtClean="0">
                <a:solidFill>
                  <a:schemeClr val="tx1"/>
                </a:solidFill>
                <a:latin typeface="Helvetica Neue Light"/>
                <a:ea typeface="Helvetica Neue Light"/>
                <a:cs typeface="Helvetica Neue Light"/>
                <a:sym typeface="Helvetica Neue Light"/>
              </a:rPr>
              <a:t> </a:t>
            </a:r>
            <a:r>
              <a:rPr lang="en-US" sz="2400" i="0" u="none" strike="noStrike" cap="none" dirty="0" err="1" smtClean="0">
                <a:solidFill>
                  <a:schemeClr val="tx1"/>
                </a:solidFill>
                <a:latin typeface="Helvetica Neue Light"/>
                <a:ea typeface="Helvetica Neue Light"/>
                <a:cs typeface="Helvetica Neue Light"/>
                <a:sym typeface="Helvetica Neue Light"/>
              </a:rPr>
              <a:t>Exploratorio</a:t>
            </a:r>
            <a:r>
              <a:rPr lang="en-US" sz="2400" i="0" u="none" strike="noStrike" cap="none" dirty="0" smtClean="0">
                <a:solidFill>
                  <a:schemeClr val="tx1"/>
                </a:solidFill>
                <a:latin typeface="Helvetica Neue Light"/>
                <a:ea typeface="Helvetica Neue Light"/>
                <a:cs typeface="Helvetica Neue Light"/>
                <a:sym typeface="Helvetica Neue Light"/>
              </a:rPr>
              <a:t>.</a:t>
            </a:r>
            <a:endParaRPr sz="2800" i="0" u="none" strike="noStrike" cap="none" dirty="0">
              <a:solidFill>
                <a:schemeClr val="tx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3912863"/>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3882440"/>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187580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dirty="0" err="1">
                <a:solidFill>
                  <a:schemeClr val="tx1"/>
                </a:solidFill>
                <a:latin typeface="Helvetica Neue Light"/>
                <a:ea typeface="Helvetica Neue Light"/>
                <a:cs typeface="Helvetica Neue Light"/>
                <a:sym typeface="Helvetica Neue Light"/>
              </a:rPr>
              <a:t>Hipótesis</a:t>
            </a:r>
            <a:r>
              <a:rPr lang="en-US" sz="2400" i="0" u="none" strike="noStrike" cap="none" dirty="0">
                <a:solidFill>
                  <a:schemeClr val="tx1"/>
                </a:solidFill>
                <a:latin typeface="Helvetica Neue Light"/>
                <a:ea typeface="Helvetica Neue Light"/>
                <a:cs typeface="Helvetica Neue Light"/>
                <a:sym typeface="Helvetica Neue Light"/>
              </a:rPr>
              <a:t>/</a:t>
            </a:r>
            <a:r>
              <a:rPr lang="en-US" sz="2400" i="0" u="none" strike="noStrike" cap="none" dirty="0" err="1">
                <a:solidFill>
                  <a:schemeClr val="tx1"/>
                </a:solidFill>
                <a:latin typeface="Helvetica Neue Light"/>
                <a:ea typeface="Helvetica Neue Light"/>
                <a:cs typeface="Helvetica Neue Light"/>
                <a:sym typeface="Helvetica Neue Light"/>
              </a:rPr>
              <a:t>Preguntas</a:t>
            </a:r>
            <a:r>
              <a:rPr lang="en-US" sz="2400" i="0" u="none" strike="noStrike" cap="none" dirty="0">
                <a:solidFill>
                  <a:schemeClr val="tx1"/>
                </a:solidFill>
                <a:latin typeface="Helvetica Neue Light"/>
                <a:ea typeface="Helvetica Neue Light"/>
                <a:cs typeface="Helvetica Neue Light"/>
                <a:sym typeface="Helvetica Neue Light"/>
              </a:rPr>
              <a:t> de </a:t>
            </a:r>
            <a:r>
              <a:rPr lang="en-US" sz="2400" dirty="0" err="1" smtClean="0">
                <a:solidFill>
                  <a:schemeClr val="tx1"/>
                </a:solidFill>
                <a:latin typeface="Helvetica Neue Light"/>
                <a:ea typeface="Helvetica Neue Light"/>
                <a:cs typeface="Helvetica Neue Light"/>
                <a:sym typeface="Helvetica Neue Light"/>
              </a:rPr>
              <a:t>Interés</a:t>
            </a:r>
            <a:r>
              <a:rPr lang="en-US" sz="2400" dirty="0" smtClean="0">
                <a:solidFill>
                  <a:schemeClr val="tx1"/>
                </a:solidFill>
                <a:latin typeface="Helvetica Neue Light"/>
                <a:ea typeface="Helvetica Neue Light"/>
                <a:cs typeface="Helvetica Neue Light"/>
                <a:sym typeface="Helvetica Neue Light"/>
              </a:rPr>
              <a:t>.</a:t>
            </a:r>
            <a:endParaRPr dirty="0">
              <a:solidFill>
                <a:schemeClr val="tx1"/>
              </a:solidFill>
              <a:latin typeface="Helvetica Neue Light"/>
              <a:ea typeface="Helvetica Neue Light"/>
              <a:cs typeface="Helvetica Neue Light"/>
              <a:sym typeface="Helvetica Neue Light"/>
            </a:endParaRPr>
          </a:p>
        </p:txBody>
      </p:sp>
      <p:sp>
        <p:nvSpPr>
          <p:cNvPr id="149" name="Google Shape;149;p26"/>
          <p:cNvSpPr txBox="1"/>
          <p:nvPr/>
        </p:nvSpPr>
        <p:spPr>
          <a:xfrm>
            <a:off x="1849626" y="4898084"/>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err="1" smtClean="0">
                <a:solidFill>
                  <a:schemeClr val="tx1"/>
                </a:solidFill>
                <a:latin typeface="Helvetica Neue Light"/>
                <a:ea typeface="Helvetica Neue Light"/>
                <a:cs typeface="Helvetica Neue Light"/>
                <a:sym typeface="Helvetica Neue Light"/>
              </a:rPr>
              <a:t>Algortimos</a:t>
            </a:r>
            <a:r>
              <a:rPr lang="en-US" sz="2400" dirty="0" smtClean="0">
                <a:solidFill>
                  <a:schemeClr val="tx1"/>
                </a:solidFill>
                <a:latin typeface="Helvetica Neue Light"/>
                <a:ea typeface="Helvetica Neue Light"/>
                <a:cs typeface="Helvetica Neue Light"/>
                <a:sym typeface="Helvetica Neue Light"/>
              </a:rPr>
              <a:t> de ML.</a:t>
            </a:r>
            <a:endParaRPr sz="2400" i="0" u="none" strike="noStrike" cap="none" dirty="0">
              <a:solidFill>
                <a:schemeClr val="tx1"/>
              </a:solidFill>
              <a:latin typeface="Helvetica Neue Light"/>
              <a:ea typeface="Helvetica Neue Light"/>
              <a:cs typeface="Helvetica Neue Light"/>
              <a:sym typeface="Helvetica Neue Light"/>
            </a:endParaRPr>
          </a:p>
        </p:txBody>
      </p:sp>
      <p:sp>
        <p:nvSpPr>
          <p:cNvPr id="150" name="Google Shape;150;p26"/>
          <p:cNvSpPr txBox="1"/>
          <p:nvPr/>
        </p:nvSpPr>
        <p:spPr>
          <a:xfrm>
            <a:off x="524062" y="495287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a:solidFill>
                  <a:srgbClr val="008EFF"/>
                </a:solidFill>
                <a:latin typeface="Anton"/>
                <a:ea typeface="Anton"/>
                <a:cs typeface="Anton"/>
                <a:sym typeface="Anton"/>
              </a:rPr>
              <a:t>05</a:t>
            </a:r>
            <a:endParaRPr dirty="0">
              <a:latin typeface="Anton"/>
              <a:ea typeface="Anton"/>
              <a:cs typeface="Anton"/>
              <a:sym typeface="Anton"/>
            </a:endParaRPr>
          </a:p>
        </p:txBody>
      </p:sp>
      <p:cxnSp>
        <p:nvCxnSpPr>
          <p:cNvPr id="151" name="Google Shape;151;p26"/>
          <p:cNvCxnSpPr/>
          <p:nvPr/>
        </p:nvCxnSpPr>
        <p:spPr>
          <a:xfrm>
            <a:off x="1680081" y="4799606"/>
            <a:ext cx="0" cy="603265"/>
          </a:xfrm>
          <a:prstGeom prst="straightConnector1">
            <a:avLst/>
          </a:prstGeom>
          <a:noFill/>
          <a:ln w="12700" cap="flat" cmpd="sng">
            <a:solidFill>
              <a:srgbClr val="00D703"/>
            </a:solidFill>
            <a:prstDash val="solid"/>
            <a:miter lim="800000"/>
            <a:headEnd type="none" w="sm" len="sm"/>
            <a:tailEnd type="none" w="sm" len="sm"/>
          </a:ln>
        </p:spPr>
      </p:cxnSp>
      <p:pic>
        <p:nvPicPr>
          <p:cNvPr id="2" name="Imagen 1"/>
          <p:cNvPicPr>
            <a:picLocks noChangeAspect="1"/>
          </p:cNvPicPr>
          <p:nvPr/>
        </p:nvPicPr>
        <p:blipFill>
          <a:blip r:embed="rId3"/>
          <a:stretch>
            <a:fillRect/>
          </a:stretch>
        </p:blipFill>
        <p:spPr>
          <a:xfrm>
            <a:off x="7840196" y="799676"/>
            <a:ext cx="3762375" cy="2736898"/>
          </a:xfrm>
          <a:prstGeom prst="rect">
            <a:avLst/>
          </a:prstGeom>
        </p:spPr>
      </p:pic>
      <p:pic>
        <p:nvPicPr>
          <p:cNvPr id="3" name="Imagen 2"/>
          <p:cNvPicPr>
            <a:picLocks noChangeAspect="1"/>
          </p:cNvPicPr>
          <p:nvPr/>
        </p:nvPicPr>
        <p:blipFill>
          <a:blip r:embed="rId4"/>
          <a:stretch>
            <a:fillRect/>
          </a:stretch>
        </p:blipFill>
        <p:spPr>
          <a:xfrm>
            <a:off x="7840196" y="3411071"/>
            <a:ext cx="3762375" cy="2657475"/>
          </a:xfrm>
          <a:prstGeom prst="rect">
            <a:avLst/>
          </a:prstGeom>
        </p:spPr>
      </p:pic>
      <p:sp>
        <p:nvSpPr>
          <p:cNvPr id="20" name="Google Shape;149;p26"/>
          <p:cNvSpPr txBox="1"/>
          <p:nvPr/>
        </p:nvSpPr>
        <p:spPr>
          <a:xfrm>
            <a:off x="1864680" y="5848802"/>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err="1" smtClean="0">
                <a:solidFill>
                  <a:schemeClr val="tx1"/>
                </a:solidFill>
                <a:latin typeface="Helvetica Neue Light"/>
                <a:ea typeface="Helvetica Neue Light"/>
                <a:cs typeface="Helvetica Neue Light"/>
                <a:sym typeface="Helvetica Neue Light"/>
              </a:rPr>
              <a:t>Conclusiones</a:t>
            </a:r>
            <a:r>
              <a:rPr lang="en-US" sz="2400" dirty="0" smtClean="0">
                <a:solidFill>
                  <a:schemeClr val="tx1"/>
                </a:solidFill>
                <a:latin typeface="Helvetica Neue Light"/>
                <a:ea typeface="Helvetica Neue Light"/>
                <a:cs typeface="Helvetica Neue Light"/>
                <a:sym typeface="Helvetica Neue Light"/>
              </a:rPr>
              <a:t>.</a:t>
            </a:r>
            <a:endParaRPr sz="2400" i="0" u="none" strike="noStrike" cap="none" dirty="0">
              <a:solidFill>
                <a:schemeClr val="tx1"/>
              </a:solidFill>
              <a:latin typeface="Helvetica Neue Light"/>
              <a:ea typeface="Helvetica Neue Light"/>
              <a:cs typeface="Helvetica Neue Light"/>
              <a:sym typeface="Helvetica Neue Light"/>
            </a:endParaRPr>
          </a:p>
        </p:txBody>
      </p:sp>
      <p:cxnSp>
        <p:nvCxnSpPr>
          <p:cNvPr id="21" name="Google Shape;151;p26"/>
          <p:cNvCxnSpPr/>
          <p:nvPr/>
        </p:nvCxnSpPr>
        <p:spPr>
          <a:xfrm>
            <a:off x="1680081" y="5725223"/>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22" name="Google Shape;150;p26"/>
          <p:cNvSpPr txBox="1"/>
          <p:nvPr/>
        </p:nvSpPr>
        <p:spPr>
          <a:xfrm>
            <a:off x="524061" y="5837546"/>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dirty="0">
                <a:solidFill>
                  <a:srgbClr val="008EFF"/>
                </a:solidFill>
                <a:latin typeface="Anton"/>
                <a:ea typeface="Anton"/>
                <a:cs typeface="Anton"/>
                <a:sym typeface="Anton"/>
              </a:rPr>
              <a:t> </a:t>
            </a:r>
            <a:r>
              <a:rPr lang="en-US" sz="4000" i="0" u="none" strike="noStrike" cap="none" dirty="0" smtClean="0">
                <a:solidFill>
                  <a:srgbClr val="008EFF"/>
                </a:solidFill>
                <a:latin typeface="Anton"/>
                <a:ea typeface="Anton"/>
                <a:cs typeface="Anton"/>
                <a:sym typeface="Anton"/>
              </a:rPr>
              <a:t>06</a:t>
            </a:r>
            <a:endParaRPr dirty="0">
              <a:latin typeface="Anton"/>
              <a:ea typeface="Anton"/>
              <a:cs typeface="Anton"/>
              <a:sym typeface="Anto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534284" y="2668982"/>
            <a:ext cx="2718100" cy="68942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s-AR" sz="2800" b="0" i="0" u="none" strike="noStrike" cap="none" dirty="0" smtClean="0">
                <a:solidFill>
                  <a:schemeClr val="tx1"/>
                </a:solidFill>
                <a:latin typeface="Arial"/>
                <a:ea typeface="Arial"/>
                <a:cs typeface="Arial"/>
                <a:sym typeface="Arial"/>
              </a:rPr>
              <a:t>OBJETIVO PRINCIPAL</a:t>
            </a:r>
            <a:endParaRPr sz="2800" b="1" i="0" u="none" strike="noStrike" cap="none" dirty="0">
              <a:solidFill>
                <a:schemeClr val="tx1"/>
              </a:solidFill>
              <a:latin typeface="Arial"/>
              <a:ea typeface="Arial"/>
              <a:cs typeface="Arial"/>
              <a:sym typeface="Arial"/>
            </a:endParaRPr>
          </a:p>
        </p:txBody>
      </p:sp>
      <p:sp>
        <p:nvSpPr>
          <p:cNvPr id="160" name="Google Shape;160;p27"/>
          <p:cNvSpPr/>
          <p:nvPr/>
        </p:nvSpPr>
        <p:spPr>
          <a:xfrm>
            <a:off x="3624003" y="1842570"/>
            <a:ext cx="8103900" cy="283861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s-ES" sz="1600" dirty="0" smtClean="0">
              <a:solidFill>
                <a:schemeClr val="dk1"/>
              </a:solidFill>
              <a:latin typeface="Helvetica Neue Light"/>
              <a:ea typeface="Helvetica Neue Light"/>
              <a:cs typeface="Helvetica Neue Light"/>
              <a:sym typeface="Helvetica Neue Light"/>
            </a:endParaRPr>
          </a:p>
          <a:p>
            <a:pPr algn="ctr">
              <a:lnSpc>
                <a:spcPct val="80000"/>
              </a:lnSpc>
              <a:buSzPts val="1100"/>
            </a:pPr>
            <a:r>
              <a:rPr lang="es-ES" sz="2800" dirty="0">
                <a:solidFill>
                  <a:schemeClr val="tx1"/>
                </a:solidFill>
                <a:sym typeface="Helvetica Neue Light"/>
              </a:rPr>
              <a:t>Se buscara determinar si existe correlación entre la variación de precios de ambos activos. </a:t>
            </a:r>
            <a:r>
              <a:rPr lang="es-ES" sz="2800" dirty="0">
                <a:solidFill>
                  <a:schemeClr val="tx1"/>
                </a:solidFill>
                <a:sym typeface="Helvetica Neue Light"/>
              </a:rPr>
              <a:t>Es decir, se intentara determinar si ante movimientos alcistas/bajistas </a:t>
            </a:r>
            <a:r>
              <a:rPr lang="es-ES" sz="2800" dirty="0" smtClean="0">
                <a:solidFill>
                  <a:schemeClr val="tx1"/>
                </a:solidFill>
                <a:sym typeface="Helvetica Neue Light"/>
              </a:rPr>
              <a:t>del </a:t>
            </a:r>
            <a:r>
              <a:rPr lang="es-ES" sz="2800" dirty="0">
                <a:solidFill>
                  <a:schemeClr val="tx1"/>
                </a:solidFill>
                <a:sym typeface="Helvetica Neue Light"/>
              </a:rPr>
              <a:t>índice S&amp;P, </a:t>
            </a:r>
            <a:r>
              <a:rPr lang="es-ES" sz="2800" dirty="0" err="1">
                <a:solidFill>
                  <a:schemeClr val="tx1"/>
                </a:solidFill>
                <a:sym typeface="Helvetica Neue Light"/>
              </a:rPr>
              <a:t>Bitcoin</a:t>
            </a:r>
            <a:r>
              <a:rPr lang="es-ES" sz="2800" dirty="0">
                <a:solidFill>
                  <a:schemeClr val="tx1"/>
                </a:solidFill>
                <a:sym typeface="Helvetica Neue Light"/>
              </a:rPr>
              <a:t> presenta un comportamiento similar en su cotización.</a:t>
            </a:r>
            <a:endParaRPr lang="es-ES" sz="2800" dirty="0">
              <a:solidFill>
                <a:schemeClr val="tx1"/>
              </a:solidFill>
              <a:sym typeface="Helvetica Neue Light"/>
            </a:endParaRPr>
          </a:p>
        </p:txBody>
      </p:sp>
    </p:spTree>
    <p:extLst>
      <p:ext uri="{BB962C8B-B14F-4D97-AF65-F5344CB8AC3E}">
        <p14:creationId xmlns:p14="http://schemas.microsoft.com/office/powerpoint/2010/main" val="2587998787"/>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5</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US" sz="2800" b="0" i="0" u="none" strike="noStrike" cap="none" dirty="0">
                <a:solidFill>
                  <a:schemeClr val="tx1"/>
                </a:solidFill>
                <a:latin typeface="Arial"/>
                <a:ea typeface="Arial"/>
                <a:cs typeface="Arial"/>
                <a:sym typeface="Arial"/>
              </a:rPr>
              <a:t>CONTEXTO Y </a:t>
            </a:r>
            <a:endParaRPr sz="2800" b="0" i="0" u="none" strike="noStrike" cap="none" dirty="0">
              <a:solidFill>
                <a:schemeClr val="tx1"/>
              </a:solidFill>
              <a:latin typeface="Arial"/>
              <a:ea typeface="Arial"/>
              <a:cs typeface="Arial"/>
              <a:sym typeface="Arial"/>
            </a:endParaRPr>
          </a:p>
          <a:p>
            <a:pPr marL="0" marR="0" lvl="0" indent="0" algn="ctr" rtl="0">
              <a:lnSpc>
                <a:spcPct val="80000"/>
              </a:lnSpc>
              <a:spcBef>
                <a:spcPts val="0"/>
              </a:spcBef>
              <a:spcAft>
                <a:spcPts val="0"/>
              </a:spcAft>
              <a:buClr>
                <a:srgbClr val="000000"/>
              </a:buClr>
              <a:buSzPts val="2800"/>
              <a:buFont typeface="Arial"/>
              <a:buNone/>
            </a:pPr>
            <a:r>
              <a:rPr lang="en-US" sz="2800" b="1" i="0" u="none" strike="noStrike" cap="none" dirty="0">
                <a:solidFill>
                  <a:schemeClr val="tx1"/>
                </a:solidFill>
                <a:latin typeface="Arial"/>
                <a:ea typeface="Arial"/>
                <a:cs typeface="Arial"/>
                <a:sym typeface="Arial"/>
              </a:rPr>
              <a:t>AUDIENCIA</a:t>
            </a:r>
            <a:endParaRPr sz="2800" b="1" i="0" u="none" strike="noStrike" cap="none" dirty="0">
              <a:solidFill>
                <a:schemeClr val="tx1"/>
              </a:solidFill>
              <a:latin typeface="Arial"/>
              <a:ea typeface="Arial"/>
              <a:cs typeface="Arial"/>
              <a:sym typeface="Arial"/>
            </a:endParaRPr>
          </a:p>
        </p:txBody>
      </p:sp>
      <p:sp>
        <p:nvSpPr>
          <p:cNvPr id="160" name="Google Shape;160;p27"/>
          <p:cNvSpPr/>
          <p:nvPr/>
        </p:nvSpPr>
        <p:spPr>
          <a:xfrm>
            <a:off x="3555764" y="327669"/>
            <a:ext cx="8103900" cy="556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i="0" u="none" strike="noStrike" cap="none" dirty="0" err="1">
                <a:solidFill>
                  <a:schemeClr val="tx1"/>
                </a:solidFill>
                <a:latin typeface="Helvetica Neue"/>
                <a:ea typeface="Helvetica Neue"/>
                <a:cs typeface="Helvetica Neue"/>
                <a:sym typeface="Helvetica Neue"/>
              </a:rPr>
              <a:t>Contexto</a:t>
            </a:r>
            <a:endParaRPr lang="en-US" sz="2000" b="1" i="0" u="none" strike="noStrike" cap="none" dirty="0">
              <a:solidFill>
                <a:schemeClr val="tx1"/>
              </a:solidFill>
              <a:latin typeface="Helvetica Neue"/>
              <a:ea typeface="Helvetica Neue"/>
              <a:cs typeface="Helvetica Neue"/>
              <a:sym typeface="Helvetica Neue"/>
            </a:endParaRPr>
          </a:p>
          <a:p>
            <a:pPr marL="0" marR="0" lvl="0" indent="0" algn="l" rtl="0">
              <a:spcBef>
                <a:spcPts val="0"/>
              </a:spcBef>
              <a:spcAft>
                <a:spcPts val="0"/>
              </a:spcAft>
              <a:buNone/>
            </a:pPr>
            <a:r>
              <a:rPr lang="es-ES" sz="1600" dirty="0">
                <a:solidFill>
                  <a:schemeClr val="tx1"/>
                </a:solidFill>
                <a:latin typeface="Helvetica Neue Light"/>
                <a:ea typeface="Helvetica Neue Light"/>
                <a:cs typeface="Helvetica Neue Light"/>
                <a:sym typeface="Helvetica Neue Light"/>
              </a:rPr>
              <a:t>El mundo de las finanzas está en constante evolución, y dos de los activos más comentados en los últimos años son Bitcoin, la criptomoneda líder, y el índice S&amp;P 500, que rastrea el rendimiento de las 500 principales empresas estadounidenses. A lo largo de esta historia de datos, exploraremos la posible relación entre las variaciones de precios de Bitcoin y los movimientos del índice S&amp;P 500.</a:t>
            </a:r>
          </a:p>
          <a:p>
            <a:pPr marL="0" marR="0" lvl="0" indent="0" algn="l" rtl="0">
              <a:spcBef>
                <a:spcPts val="0"/>
              </a:spcBef>
              <a:spcAft>
                <a:spcPts val="0"/>
              </a:spcAft>
              <a:buNone/>
            </a:pPr>
            <a:endParaRPr lang="es-ES" sz="1600" dirty="0">
              <a:solidFill>
                <a:schemeClr val="tx1"/>
              </a:solidFill>
              <a:latin typeface="Helvetica Neue Light"/>
              <a:ea typeface="Helvetica Neue Light"/>
              <a:cs typeface="Helvetica Neue Light"/>
              <a:sym typeface="Helvetica Neue Light"/>
            </a:endParaRPr>
          </a:p>
          <a:p>
            <a:r>
              <a:rPr lang="en-US" sz="2000" b="1" dirty="0">
                <a:solidFill>
                  <a:schemeClr val="tx1"/>
                </a:solidFill>
                <a:latin typeface="Helvetica Neue"/>
                <a:sym typeface="Helvetica Neue"/>
              </a:rPr>
              <a:t>Audiencia</a:t>
            </a:r>
            <a:endParaRPr sz="2000" b="1" dirty="0">
              <a:solidFill>
                <a:schemeClr val="tx1"/>
              </a:solidFill>
              <a:latin typeface="Helvetica Neue"/>
              <a:sym typeface="Helvetica Neue"/>
            </a:endParaRPr>
          </a:p>
          <a:p>
            <a:r>
              <a:rPr lang="es-ES" sz="1600" dirty="0">
                <a:solidFill>
                  <a:schemeClr val="tx1"/>
                </a:solidFill>
                <a:latin typeface="Helvetica Neue Light"/>
                <a:sym typeface="Helvetica Neue"/>
              </a:rPr>
              <a:t>El objetivo de este estudio es analizar la correlación entre la variación del precio de Bitcoin y el índice S&amp;P 500. Para ello, se recopilaron datos diarios del precio de Bitcoin y los valores del índice S&amp;P 500 durante el período 2012-2017. Utilizando técnicas estadísticas, se calculara la correlación entre las variaciones diarias de ambos activos. La correlación puede variar en una escala de -1 a 1, donde -1 indica una correlación negativa perfecta, 1 indica una correlación positiva perfecta y 0 indica una falta de correlación.</a:t>
            </a:r>
          </a:p>
          <a:p>
            <a:pPr marL="285750" marR="0" lvl="0" indent="-171450" algn="l" rtl="0">
              <a:spcBef>
                <a:spcPts val="0"/>
              </a:spcBef>
              <a:spcAft>
                <a:spcPts val="0"/>
              </a:spcAft>
              <a:buClr>
                <a:schemeClr val="dk1"/>
              </a:buClr>
              <a:buSzPts val="1800"/>
              <a:buFont typeface="Noto Sans Symbols"/>
              <a:buNone/>
            </a:pPr>
            <a:endParaRPr sz="1600" dirty="0">
              <a:solidFill>
                <a:schemeClr val="tx1"/>
              </a:solidFill>
              <a:latin typeface="Helvetica Neue Light"/>
              <a:ea typeface="Helvetica Neue Light"/>
              <a:cs typeface="Helvetica Neue Light"/>
              <a:sym typeface="Helvetica Neue Light"/>
            </a:endParaRPr>
          </a:p>
          <a:p>
            <a:pPr marL="0" lvl="0" indent="0">
              <a:buFont typeface="Arial"/>
              <a:buNone/>
            </a:pPr>
            <a:r>
              <a:rPr lang="en-US" sz="2000" b="1" dirty="0" err="1">
                <a:solidFill>
                  <a:schemeClr val="tx1"/>
                </a:solidFill>
                <a:latin typeface="Helvetica Neue"/>
                <a:sym typeface="Helvetica Neue"/>
              </a:rPr>
              <a:t>Limitaciones</a:t>
            </a:r>
            <a:endParaRPr sz="2000" b="1" dirty="0">
              <a:solidFill>
                <a:schemeClr val="tx1"/>
              </a:solidFill>
              <a:latin typeface="Helvetica Neue"/>
              <a:sym typeface="Helvetica Neue"/>
            </a:endParaRPr>
          </a:p>
          <a:p>
            <a:pPr marL="0" lvl="0" indent="0" algn="l" rtl="0">
              <a:spcBef>
                <a:spcPts val="0"/>
              </a:spcBef>
              <a:spcAft>
                <a:spcPts val="0"/>
              </a:spcAft>
              <a:buClr>
                <a:schemeClr val="dk1"/>
              </a:buClr>
              <a:buSzPts val="1100"/>
              <a:buFont typeface="Arial"/>
              <a:buNone/>
            </a:pPr>
            <a:r>
              <a:rPr lang="es-ES" sz="1600" dirty="0">
                <a:solidFill>
                  <a:schemeClr val="tx1"/>
                </a:solidFill>
                <a:latin typeface="Helvetica Neue Light"/>
                <a:ea typeface="Helvetica Neue Light"/>
                <a:cs typeface="Helvetica Neue Light"/>
                <a:sym typeface="Helvetica Neue Light"/>
              </a:rPr>
              <a:t>Para analizar la correlación entre Bitcoin y el S&amp;P 500, recopilamos datos históricos de precios de ambos activos durante el período 2012-2017.</a:t>
            </a:r>
          </a:p>
          <a:p>
            <a:pPr marL="0" lvl="0" indent="0" algn="l" rtl="0">
              <a:spcBef>
                <a:spcPts val="0"/>
              </a:spcBef>
              <a:spcAft>
                <a:spcPts val="0"/>
              </a:spcAft>
              <a:buClr>
                <a:schemeClr val="dk1"/>
              </a:buClr>
              <a:buSzPts val="1100"/>
              <a:buFont typeface="Arial"/>
              <a:buNone/>
            </a:pPr>
            <a:r>
              <a:rPr lang="es-ES" sz="1600" dirty="0">
                <a:solidFill>
                  <a:schemeClr val="tx1"/>
                </a:solidFill>
                <a:latin typeface="Helvetica Neue Light"/>
                <a:ea typeface="Helvetica Neue Light"/>
                <a:cs typeface="Helvetica Neue Light"/>
                <a:sym typeface="Helvetica Neue Light"/>
              </a:rPr>
              <a:t>Bitcoin, al ser un activo relativamente nuevo por haberse lanzado al mercado en el años 2009, no posee demasiada información histórica para poder contrastar contra los valores del Índice S&amp;P (creado en 1957).</a:t>
            </a:r>
          </a:p>
          <a:p>
            <a:pPr marL="0" lvl="0" indent="0" algn="l" rtl="0">
              <a:spcBef>
                <a:spcPts val="0"/>
              </a:spcBef>
              <a:spcAft>
                <a:spcPts val="0"/>
              </a:spcAft>
              <a:buClr>
                <a:schemeClr val="dk1"/>
              </a:buClr>
              <a:buSzPts val="1100"/>
              <a:buFont typeface="Arial"/>
              <a:buNone/>
            </a:pPr>
            <a:endParaRPr lang="es-ES"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solidFill>
                  <a:schemeClr val="tx1"/>
                </a:solidFill>
              </a:rPr>
              <a:t>PREGUNTAS DE</a:t>
            </a:r>
            <a:endParaRPr sz="2800" b="0" i="0" u="none" strike="noStrike" cap="none" dirty="0">
              <a:solidFill>
                <a:schemeClr val="tx1"/>
              </a:solidFill>
              <a:sym typeface="Arial"/>
            </a:endParaRPr>
          </a:p>
          <a:p>
            <a:pPr marL="0" marR="0" lvl="0" indent="0" algn="ctr" rtl="0">
              <a:lnSpc>
                <a:spcPct val="80000"/>
              </a:lnSpc>
              <a:spcBef>
                <a:spcPts val="0"/>
              </a:spcBef>
              <a:spcAft>
                <a:spcPts val="0"/>
              </a:spcAft>
              <a:buClr>
                <a:srgbClr val="000000"/>
              </a:buClr>
              <a:buSzPts val="2800"/>
              <a:buFont typeface="Arial"/>
              <a:buNone/>
            </a:pPr>
            <a:r>
              <a:rPr lang="en-US" sz="2800" b="1" dirty="0">
                <a:solidFill>
                  <a:schemeClr val="tx1"/>
                </a:solidFill>
              </a:rPr>
              <a:t>INTERÉS</a:t>
            </a:r>
            <a:endParaRPr sz="2800" b="1" i="0" u="none" strike="noStrike" cap="none" dirty="0">
              <a:solidFill>
                <a:schemeClr val="tx1"/>
              </a:solidFill>
              <a:sym typeface="Arial"/>
            </a:endParaRPr>
          </a:p>
        </p:txBody>
      </p:sp>
      <p:sp>
        <p:nvSpPr>
          <p:cNvPr id="169" name="Google Shape;169;p28"/>
          <p:cNvSpPr/>
          <p:nvPr/>
        </p:nvSpPr>
        <p:spPr>
          <a:xfrm>
            <a:off x="3703478" y="650510"/>
            <a:ext cx="8103900" cy="4948431"/>
          </a:xfrm>
          <a:prstGeom prst="rect">
            <a:avLst/>
          </a:prstGeom>
          <a:noFill/>
          <a:ln>
            <a:noFill/>
          </a:ln>
        </p:spPr>
        <p:txBody>
          <a:bodyPr spcFirstLastPara="1" wrap="square" lIns="91425" tIns="45700" rIns="91425" bIns="45700" anchor="ctr" anchorCtr="0">
            <a:noAutofit/>
          </a:bodyPr>
          <a:lstStyle/>
          <a:p>
            <a:r>
              <a:rPr lang="en-US" sz="2000" b="1" dirty="0" err="1">
                <a:solidFill>
                  <a:schemeClr val="tx1"/>
                </a:solidFill>
                <a:latin typeface="Helvetica Neue"/>
                <a:sym typeface="Helvetica Neue"/>
              </a:rPr>
              <a:t>Preguntas</a:t>
            </a:r>
            <a:r>
              <a:rPr lang="en-US" sz="2000" b="1" dirty="0">
                <a:solidFill>
                  <a:schemeClr val="tx1"/>
                </a:solidFill>
                <a:latin typeface="Helvetica Neue"/>
                <a:sym typeface="Helvetica Neue"/>
              </a:rPr>
              <a:t> </a:t>
            </a:r>
            <a:r>
              <a:rPr lang="en-US" sz="2000" b="1" dirty="0" err="1">
                <a:solidFill>
                  <a:schemeClr val="tx1"/>
                </a:solidFill>
                <a:latin typeface="Helvetica Neue"/>
                <a:sym typeface="Helvetica Neue"/>
              </a:rPr>
              <a:t>principales</a:t>
            </a:r>
            <a:r>
              <a:rPr lang="en-US" sz="2000" b="1" dirty="0">
                <a:solidFill>
                  <a:schemeClr val="tx1"/>
                </a:solidFill>
                <a:latin typeface="Helvetica Neue"/>
                <a:sym typeface="Helvetica Neue"/>
              </a:rPr>
              <a:t> </a:t>
            </a:r>
          </a:p>
          <a:p>
            <a:pPr marL="0" marR="0" lvl="0" indent="0" algn="l" rtl="0">
              <a:spcBef>
                <a:spcPts val="0"/>
              </a:spcBef>
              <a:spcAft>
                <a:spcPts val="0"/>
              </a:spcAft>
              <a:buNone/>
            </a:pPr>
            <a:endParaRPr sz="1800" b="1" dirty="0">
              <a:solidFill>
                <a:schemeClr val="tx1"/>
              </a:solidFill>
              <a:latin typeface="Helvetica Neue"/>
              <a:ea typeface="Helvetica Neue"/>
              <a:cs typeface="Helvetica Neue"/>
              <a:sym typeface="Helvetica Neue"/>
            </a:endParaRPr>
          </a:p>
          <a:p>
            <a:pPr marL="457200" lvl="0" indent="-342900" algn="l" rtl="0">
              <a:spcBef>
                <a:spcPts val="0"/>
              </a:spcBef>
              <a:spcAft>
                <a:spcPts val="0"/>
              </a:spcAft>
              <a:buClr>
                <a:schemeClr val="dk1"/>
              </a:buClr>
              <a:buSzPts val="1800"/>
              <a:buFont typeface="Helvetica Neue Light"/>
              <a:buChar char="▪"/>
            </a:pPr>
            <a:r>
              <a:rPr lang="es-ES" sz="1800" dirty="0">
                <a:solidFill>
                  <a:schemeClr val="tx1"/>
                </a:solidFill>
                <a:latin typeface="Helvetica Neue Light"/>
                <a:ea typeface="Helvetica Neue Light"/>
                <a:cs typeface="Helvetica Neue Light"/>
                <a:sym typeface="Helvetica Neue Light"/>
              </a:rPr>
              <a:t>Existe correlación entre la variación de precios del Índice S&amp;P y Bitcoin?</a:t>
            </a:r>
          </a:p>
          <a:p>
            <a:pPr marL="114300" lvl="0" algn="l" rtl="0">
              <a:spcBef>
                <a:spcPts val="0"/>
              </a:spcBef>
              <a:spcAft>
                <a:spcPts val="0"/>
              </a:spcAft>
              <a:buClr>
                <a:schemeClr val="dk1"/>
              </a:buClr>
              <a:buSzPts val="1800"/>
            </a:pPr>
            <a:endParaRPr lang="es-ES" sz="1800" dirty="0">
              <a:solidFill>
                <a:schemeClr val="tx1"/>
              </a:solidFill>
              <a:latin typeface="Helvetica Neue Light"/>
              <a:ea typeface="Helvetica Neue Light"/>
              <a:cs typeface="Helvetica Neue Light"/>
              <a:sym typeface="Helvetica Neue Light"/>
            </a:endParaRPr>
          </a:p>
          <a:p>
            <a:pPr marL="457200" lvl="0" indent="-342900" algn="l" rtl="0">
              <a:spcBef>
                <a:spcPts val="0"/>
              </a:spcBef>
              <a:spcAft>
                <a:spcPts val="0"/>
              </a:spcAft>
              <a:buClr>
                <a:schemeClr val="dk1"/>
              </a:buClr>
              <a:buSzPts val="1800"/>
              <a:buFont typeface="Helvetica Neue Light"/>
              <a:buChar char="▪"/>
            </a:pPr>
            <a:r>
              <a:rPr lang="es-ES" sz="1800" dirty="0">
                <a:solidFill>
                  <a:schemeClr val="tx1"/>
                </a:solidFill>
                <a:latin typeface="Helvetica Neue Light"/>
                <a:ea typeface="Helvetica Neue Light"/>
                <a:cs typeface="Helvetica Neue Light"/>
                <a:sym typeface="Helvetica Neue Light"/>
              </a:rPr>
              <a:t>Cuando el precio del Índice S&amp;P tiene tendencia a la baja, esa tendencia se evidencia en el precio del Bitcoin?</a:t>
            </a:r>
          </a:p>
          <a:p>
            <a:pPr marL="114300" lvl="0" algn="l" rtl="0">
              <a:spcBef>
                <a:spcPts val="0"/>
              </a:spcBef>
              <a:spcAft>
                <a:spcPts val="0"/>
              </a:spcAft>
              <a:buClr>
                <a:schemeClr val="dk1"/>
              </a:buClr>
              <a:buSzPts val="1800"/>
            </a:pPr>
            <a:endParaRPr lang="es-ES" sz="1800" dirty="0">
              <a:solidFill>
                <a:schemeClr val="tx1"/>
              </a:solidFill>
              <a:latin typeface="Helvetica Neue Light"/>
              <a:ea typeface="Helvetica Neue Light"/>
              <a:cs typeface="Helvetica Neue Light"/>
              <a:sym typeface="Helvetica Neue Light"/>
            </a:endParaRPr>
          </a:p>
          <a:p>
            <a:pPr marL="457200" indent="-342900">
              <a:buClr>
                <a:schemeClr val="dk1"/>
              </a:buClr>
              <a:buSzPts val="1800"/>
              <a:buFont typeface="Helvetica Neue Light"/>
              <a:buChar char="▪"/>
            </a:pPr>
            <a:r>
              <a:rPr lang="es-ES" sz="1800" dirty="0">
                <a:solidFill>
                  <a:schemeClr val="tx1"/>
                </a:solidFill>
                <a:latin typeface="Helvetica Neue Light"/>
                <a:sym typeface="Helvetica Neue"/>
              </a:rPr>
              <a:t>Cuando el precio del Bitcoin tiene tendencia el alza, esa tendencia se evidencia en el Índice S&amp;P?</a:t>
            </a:r>
          </a:p>
          <a:p>
            <a:pPr marL="457200" indent="-342900">
              <a:buClr>
                <a:schemeClr val="dk1"/>
              </a:buClr>
              <a:buSzPts val="1800"/>
              <a:buFont typeface="Helvetica Neue Light"/>
              <a:buChar char="▪"/>
            </a:pPr>
            <a:endParaRPr lang="es-ES" sz="1800" dirty="0">
              <a:solidFill>
                <a:schemeClr val="tx1"/>
              </a:solidFill>
              <a:latin typeface="Helvetica Neue Light"/>
              <a:sym typeface="Helvetica Neue"/>
            </a:endParaRPr>
          </a:p>
          <a:p>
            <a:pPr marL="114300">
              <a:buClr>
                <a:schemeClr val="dk1"/>
              </a:buClr>
              <a:buSzPts val="1800"/>
            </a:pPr>
            <a:r>
              <a:rPr lang="es-ES" sz="1800" dirty="0">
                <a:solidFill>
                  <a:schemeClr val="tx1"/>
                </a:solidFill>
                <a:latin typeface="Helvetica Neue Light"/>
                <a:sym typeface="Helvetica Neue"/>
              </a:rPr>
              <a:t>Se buscara establecer, utilizando técnicas estadísticas, la correlación o no entre las variaciones de precios de ambos activos. Una correlación positiva indicaría que los precios de Bitcoin y el S&amp;P 500 tienden a moverse en la misma dirección, es decir, cuando el S&amp;P 500 sube, el precio de Bitcoin también tiende a subir, y viceversa. Por otro lado, una correlación negativa indicaría que los precios se mueven en direcciones opuestas. Es importante tener en cuenta que la correlación no implica causalidad, es decir, no significa que los movimientos en el precio de Bitcoin causen cambios en el índice S&amp;P 500 o viceversa. Puede haber otros factores o eventos macroeconómicos que influyan en ambos activos simultáneamente.</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1096531" y="1323751"/>
            <a:ext cx="7512896"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400" b="1" dirty="0" err="1">
                <a:solidFill>
                  <a:schemeClr val="tx1"/>
                </a:solidFill>
                <a:latin typeface="DM Sans"/>
                <a:ea typeface="DM Sans"/>
                <a:cs typeface="DM Sans"/>
                <a:sym typeface="DM Sans"/>
              </a:rPr>
              <a:t>Correlación</a:t>
            </a:r>
            <a:r>
              <a:rPr lang="en-US" sz="2400" b="1" dirty="0">
                <a:solidFill>
                  <a:schemeClr val="tx1"/>
                </a:solidFill>
                <a:latin typeface="DM Sans"/>
                <a:ea typeface="DM Sans"/>
                <a:cs typeface="DM Sans"/>
                <a:sym typeface="DM Sans"/>
              </a:rPr>
              <a:t> entre los </a:t>
            </a:r>
            <a:r>
              <a:rPr lang="en-US" sz="2400" b="1" dirty="0" err="1">
                <a:solidFill>
                  <a:schemeClr val="tx1"/>
                </a:solidFill>
                <a:latin typeface="DM Sans"/>
                <a:ea typeface="DM Sans"/>
                <a:cs typeface="DM Sans"/>
                <a:sym typeface="DM Sans"/>
              </a:rPr>
              <a:t>valores</a:t>
            </a:r>
            <a:r>
              <a:rPr lang="en-US" sz="2400" b="1" dirty="0">
                <a:solidFill>
                  <a:schemeClr val="tx1"/>
                </a:solidFill>
                <a:latin typeface="DM Sans"/>
                <a:ea typeface="DM Sans"/>
                <a:cs typeface="DM Sans"/>
                <a:sym typeface="DM Sans"/>
              </a:rPr>
              <a:t> de ambos </a:t>
            </a:r>
            <a:r>
              <a:rPr lang="en-US" sz="2400" b="1" dirty="0" err="1">
                <a:solidFill>
                  <a:schemeClr val="tx1"/>
                </a:solidFill>
                <a:latin typeface="DM Sans"/>
                <a:ea typeface="DM Sans"/>
                <a:cs typeface="DM Sans"/>
                <a:sym typeface="DM Sans"/>
              </a:rPr>
              <a:t>activos</a:t>
            </a:r>
            <a:r>
              <a:rPr lang="en-US" sz="2000" b="1" dirty="0">
                <a:solidFill>
                  <a:schemeClr val="tx1"/>
                </a:solidFill>
                <a:latin typeface="DM Sans"/>
                <a:ea typeface="DM Sans"/>
                <a:cs typeface="DM Sans"/>
                <a:sym typeface="DM Sans"/>
              </a:rPr>
              <a:t>.</a:t>
            </a:r>
            <a:endParaRPr sz="2000" dirty="0">
              <a:solidFill>
                <a:schemeClr val="tx1"/>
              </a:solidFill>
              <a:latin typeface="DM Sans"/>
              <a:ea typeface="DM Sans"/>
              <a:cs typeface="DM Sans"/>
              <a:sym typeface="DM Sans"/>
            </a:endParaRPr>
          </a:p>
        </p:txBody>
      </p:sp>
      <p:sp>
        <p:nvSpPr>
          <p:cNvPr id="176" name="Google Shape;176;p29"/>
          <p:cNvSpPr txBox="1"/>
          <p:nvPr/>
        </p:nvSpPr>
        <p:spPr>
          <a:xfrm>
            <a:off x="3107803" y="575463"/>
            <a:ext cx="2164190"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1"/>
                </a:solidFill>
                <a:latin typeface="DM Sans"/>
                <a:ea typeface="DM Sans"/>
                <a:cs typeface="DM Sans"/>
                <a:sym typeface="DM Sans"/>
              </a:rPr>
              <a:t>3568 rows</a:t>
            </a:r>
            <a:endParaRPr sz="3000" dirty="0">
              <a:solidFill>
                <a:schemeClr val="tx1"/>
              </a:solidFill>
              <a:latin typeface="DM Sans"/>
              <a:ea typeface="DM Sans"/>
              <a:cs typeface="DM Sans"/>
              <a:sym typeface="DM Sans"/>
            </a:endParaRPr>
          </a:p>
        </p:txBody>
      </p:sp>
      <p:sp>
        <p:nvSpPr>
          <p:cNvPr id="177" name="Google Shape;177;p29"/>
          <p:cNvSpPr txBox="1"/>
          <p:nvPr/>
        </p:nvSpPr>
        <p:spPr>
          <a:xfrm>
            <a:off x="7037727" y="2046403"/>
            <a:ext cx="3143400" cy="1754326"/>
          </a:xfrm>
          <a:prstGeom prst="rect">
            <a:avLst/>
          </a:prstGeom>
          <a:noFill/>
          <a:ln>
            <a:noFill/>
          </a:ln>
        </p:spPr>
        <p:txBody>
          <a:bodyPr spcFirstLastPara="1" wrap="square" lIns="0" tIns="0" rIns="0" bIns="0" anchor="ctr" anchorCtr="0">
            <a:spAutoFit/>
          </a:bodyPr>
          <a:lstStyle/>
          <a:p>
            <a:pPr lvl="0" algn="ctr"/>
            <a:r>
              <a:rPr lang="es-AR" sz="2000" dirty="0">
                <a:solidFill>
                  <a:schemeClr val="tx1"/>
                </a:solidFill>
              </a:rPr>
              <a:t>El coeficiente de correlación calculado entre las dos series de tiempo es bajo en valores inferiores a 1500. </a:t>
            </a:r>
          </a:p>
          <a:p>
            <a:pPr lvl="0" algn="ctr"/>
            <a:endParaRPr dirty="0">
              <a:solidFill>
                <a:schemeClr val="tx1"/>
              </a:solidFill>
              <a:latin typeface="DM Sans"/>
              <a:ea typeface="DM Sans"/>
              <a:cs typeface="DM Sans"/>
              <a:sym typeface="DM Sans"/>
            </a:endParaRPr>
          </a:p>
        </p:txBody>
      </p:sp>
      <p:sp>
        <p:nvSpPr>
          <p:cNvPr id="181" name="Google Shape;181;p29"/>
          <p:cNvSpPr txBox="1"/>
          <p:nvPr/>
        </p:nvSpPr>
        <p:spPr>
          <a:xfrm>
            <a:off x="5891179" y="591672"/>
            <a:ext cx="2116408" cy="461665"/>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tx1"/>
                </a:solidFill>
                <a:latin typeface="DM Sans"/>
                <a:ea typeface="DM Sans"/>
                <a:cs typeface="DM Sans"/>
                <a:sym typeface="DM Sans"/>
              </a:rPr>
              <a:t>6 columns</a:t>
            </a:r>
            <a:endParaRPr dirty="0">
              <a:solidFill>
                <a:schemeClr val="tx1"/>
              </a:solidFill>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b="1" u="sng" dirty="0">
                <a:solidFill>
                  <a:schemeClr val="tx1"/>
                </a:solidFill>
                <a:latin typeface="DM Sans"/>
                <a:ea typeface="DM Sans"/>
                <a:cs typeface="DM Sans"/>
                <a:sym typeface="DM Sans"/>
              </a:rPr>
              <a:t>RESUMEN</a:t>
            </a:r>
            <a:r>
              <a:rPr lang="en-US" sz="2800" b="1" i="0" u="sng" strike="noStrike" cap="none" dirty="0">
                <a:solidFill>
                  <a:schemeClr val="tx1"/>
                </a:solidFill>
                <a:latin typeface="DM Sans"/>
                <a:ea typeface="DM Sans"/>
                <a:cs typeface="DM Sans"/>
                <a:sym typeface="DM Sans"/>
              </a:rPr>
              <a:t> </a:t>
            </a:r>
            <a:r>
              <a:rPr lang="en-US" sz="2800" b="1" u="sng" dirty="0">
                <a:solidFill>
                  <a:schemeClr val="tx1"/>
                </a:solidFill>
                <a:latin typeface="DM Sans"/>
                <a:ea typeface="DM Sans"/>
                <a:cs typeface="DM Sans"/>
                <a:sym typeface="DM Sans"/>
              </a:rPr>
              <a:t>METADATA</a:t>
            </a:r>
            <a:endParaRPr b="1" u="sng" dirty="0">
              <a:solidFill>
                <a:schemeClr val="tx1"/>
              </a:solidFill>
              <a:latin typeface="DM Sans"/>
              <a:ea typeface="DM Sans"/>
              <a:cs typeface="DM Sans"/>
              <a:sym typeface="DM Sans"/>
            </a:endParaRPr>
          </a:p>
        </p:txBody>
      </p:sp>
      <p:sp>
        <p:nvSpPr>
          <p:cNvPr id="4" name="Google Shape;176;p29">
            <a:extLst>
              <a:ext uri="{FF2B5EF4-FFF2-40B4-BE49-F238E27FC236}">
                <a16:creationId xmlns:a16="http://schemas.microsoft.com/office/drawing/2014/main" xmlns="" id="{4E896E7B-CC7B-A285-FA00-2422BBE5447C}"/>
              </a:ext>
            </a:extLst>
          </p:cNvPr>
          <p:cNvSpPr txBox="1"/>
          <p:nvPr/>
        </p:nvSpPr>
        <p:spPr>
          <a:xfrm>
            <a:off x="318416" y="554932"/>
            <a:ext cx="2349331"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1"/>
                </a:solidFill>
                <a:latin typeface="DM Sans"/>
                <a:ea typeface="DM Sans"/>
                <a:cs typeface="DM Sans"/>
                <a:sym typeface="DM Sans"/>
              </a:rPr>
              <a:t>Dataset info</a:t>
            </a:r>
            <a:r>
              <a:rPr lang="en-US" sz="3000" b="1" dirty="0">
                <a:solidFill>
                  <a:schemeClr val="dk1"/>
                </a:solidFill>
                <a:latin typeface="DM Sans"/>
                <a:ea typeface="DM Sans"/>
                <a:cs typeface="DM Sans"/>
                <a:sym typeface="DM Sans"/>
              </a:rPr>
              <a:t>:</a:t>
            </a:r>
            <a:endParaRPr sz="3000" dirty="0">
              <a:latin typeface="DM Sans"/>
              <a:ea typeface="DM Sans"/>
              <a:cs typeface="DM Sans"/>
              <a:sym typeface="DM Sans"/>
            </a:endParaRPr>
          </a:p>
        </p:txBody>
      </p:sp>
      <p:sp>
        <p:nvSpPr>
          <p:cNvPr id="5" name="Google Shape;181;p29">
            <a:extLst>
              <a:ext uri="{FF2B5EF4-FFF2-40B4-BE49-F238E27FC236}">
                <a16:creationId xmlns:a16="http://schemas.microsoft.com/office/drawing/2014/main" xmlns="" id="{42BEFE2B-C720-71D2-A442-25B599E233B9}"/>
              </a:ext>
            </a:extLst>
          </p:cNvPr>
          <p:cNvSpPr txBox="1"/>
          <p:nvPr/>
        </p:nvSpPr>
        <p:spPr>
          <a:xfrm>
            <a:off x="8421380" y="575462"/>
            <a:ext cx="3395480" cy="461665"/>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tx1"/>
                </a:solidFill>
                <a:latin typeface="DM Sans"/>
                <a:ea typeface="DM Sans"/>
                <a:cs typeface="DM Sans"/>
                <a:sym typeface="DM Sans"/>
              </a:rPr>
              <a:t>Period: 2012-2017</a:t>
            </a:r>
            <a:endParaRPr dirty="0">
              <a:solidFill>
                <a:schemeClr val="tx1"/>
              </a:solidFill>
              <a:latin typeface="DM Sans"/>
              <a:ea typeface="DM Sans"/>
              <a:cs typeface="DM Sans"/>
              <a:sym typeface="DM Sans"/>
            </a:endParaRPr>
          </a:p>
        </p:txBody>
      </p:sp>
      <p:pic>
        <p:nvPicPr>
          <p:cNvPr id="6" name="Imagen 5"/>
          <p:cNvPicPr>
            <a:picLocks noChangeAspect="1"/>
          </p:cNvPicPr>
          <p:nvPr/>
        </p:nvPicPr>
        <p:blipFill>
          <a:blip r:embed="rId3"/>
          <a:stretch>
            <a:fillRect/>
          </a:stretch>
        </p:blipFill>
        <p:spPr>
          <a:xfrm>
            <a:off x="2047940" y="1963496"/>
            <a:ext cx="4591050" cy="2048945"/>
          </a:xfrm>
          <a:prstGeom prst="rect">
            <a:avLst/>
          </a:prstGeom>
        </p:spPr>
      </p:pic>
      <p:sp>
        <p:nvSpPr>
          <p:cNvPr id="12" name="Google Shape;177;p29"/>
          <p:cNvSpPr txBox="1"/>
          <p:nvPr/>
        </p:nvSpPr>
        <p:spPr>
          <a:xfrm>
            <a:off x="2618198" y="4698224"/>
            <a:ext cx="3143400" cy="1231106"/>
          </a:xfrm>
          <a:prstGeom prst="rect">
            <a:avLst/>
          </a:prstGeom>
          <a:noFill/>
          <a:ln>
            <a:noFill/>
          </a:ln>
        </p:spPr>
        <p:txBody>
          <a:bodyPr spcFirstLastPara="1" wrap="square" lIns="0" tIns="0" rIns="0" bIns="0" anchor="ctr" anchorCtr="0">
            <a:spAutoFit/>
          </a:bodyPr>
          <a:lstStyle/>
          <a:p>
            <a:pPr lvl="0" algn="ctr"/>
            <a:r>
              <a:rPr lang="es-AR" sz="2000" dirty="0" smtClean="0">
                <a:solidFill>
                  <a:schemeClr val="tx1"/>
                </a:solidFill>
              </a:rPr>
              <a:t>Es </a:t>
            </a:r>
            <a:r>
              <a:rPr lang="es-AR" sz="2000" dirty="0">
                <a:solidFill>
                  <a:schemeClr val="tx1"/>
                </a:solidFill>
              </a:rPr>
              <a:t>a partir de valores superiores a </a:t>
            </a:r>
            <a:r>
              <a:rPr lang="es-AR" sz="2000" dirty="0" smtClean="0">
                <a:solidFill>
                  <a:schemeClr val="tx1"/>
                </a:solidFill>
              </a:rPr>
              <a:t>1500,</a:t>
            </a:r>
            <a:r>
              <a:rPr lang="es-AR" sz="2000" dirty="0" smtClean="0">
                <a:solidFill>
                  <a:schemeClr val="tx1"/>
                </a:solidFill>
              </a:rPr>
              <a:t> </a:t>
            </a:r>
            <a:r>
              <a:rPr lang="es-AR" sz="2000" dirty="0">
                <a:solidFill>
                  <a:schemeClr val="tx1"/>
                </a:solidFill>
              </a:rPr>
              <a:t>cuando se observa una correlación fuerte entre ambos activos.</a:t>
            </a:r>
            <a:endParaRPr dirty="0">
              <a:solidFill>
                <a:schemeClr val="tx1"/>
              </a:solidFill>
              <a:latin typeface="DM Sans"/>
              <a:ea typeface="DM Sans"/>
              <a:cs typeface="DM Sans"/>
              <a:sym typeface="DM Sans"/>
            </a:endParaRPr>
          </a:p>
        </p:txBody>
      </p:sp>
      <p:pic>
        <p:nvPicPr>
          <p:cNvPr id="7" name="Imagen 6"/>
          <p:cNvPicPr>
            <a:picLocks noChangeAspect="1"/>
          </p:cNvPicPr>
          <p:nvPr/>
        </p:nvPicPr>
        <p:blipFill>
          <a:blip r:embed="rId4"/>
          <a:stretch>
            <a:fillRect/>
          </a:stretch>
        </p:blipFill>
        <p:spPr>
          <a:xfrm>
            <a:off x="6313902" y="4524196"/>
            <a:ext cx="4591050" cy="2026429"/>
          </a:xfrm>
          <a:prstGeom prst="rect">
            <a:avLst/>
          </a:prstGeom>
        </p:spPr>
      </p:pic>
    </p:spTree>
    <p:extLst>
      <p:ext uri="{BB962C8B-B14F-4D97-AF65-F5344CB8AC3E}">
        <p14:creationId xmlns:p14="http://schemas.microsoft.com/office/powerpoint/2010/main" val="807505368"/>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1096531" y="1323751"/>
            <a:ext cx="7512896" cy="36933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400" b="1" dirty="0" err="1">
                <a:solidFill>
                  <a:schemeClr val="tx1"/>
                </a:solidFill>
                <a:latin typeface="DM Sans"/>
                <a:ea typeface="DM Sans"/>
                <a:cs typeface="DM Sans"/>
                <a:sym typeface="DM Sans"/>
              </a:rPr>
              <a:t>Correlación</a:t>
            </a:r>
            <a:r>
              <a:rPr lang="en-US" sz="2400" b="1" dirty="0">
                <a:solidFill>
                  <a:schemeClr val="tx1"/>
                </a:solidFill>
                <a:latin typeface="DM Sans"/>
                <a:ea typeface="DM Sans"/>
                <a:cs typeface="DM Sans"/>
                <a:sym typeface="DM Sans"/>
              </a:rPr>
              <a:t> entre los </a:t>
            </a:r>
            <a:r>
              <a:rPr lang="en-US" sz="2400" b="1" dirty="0" err="1">
                <a:solidFill>
                  <a:schemeClr val="tx1"/>
                </a:solidFill>
                <a:latin typeface="DM Sans"/>
                <a:ea typeface="DM Sans"/>
                <a:cs typeface="DM Sans"/>
                <a:sym typeface="DM Sans"/>
              </a:rPr>
              <a:t>valores</a:t>
            </a:r>
            <a:r>
              <a:rPr lang="en-US" sz="2400" b="1" dirty="0">
                <a:solidFill>
                  <a:schemeClr val="tx1"/>
                </a:solidFill>
                <a:latin typeface="DM Sans"/>
                <a:ea typeface="DM Sans"/>
                <a:cs typeface="DM Sans"/>
                <a:sym typeface="DM Sans"/>
              </a:rPr>
              <a:t> de ambos </a:t>
            </a:r>
            <a:r>
              <a:rPr lang="en-US" sz="2400" b="1" dirty="0" err="1">
                <a:solidFill>
                  <a:schemeClr val="tx1"/>
                </a:solidFill>
                <a:latin typeface="DM Sans"/>
                <a:ea typeface="DM Sans"/>
                <a:cs typeface="DM Sans"/>
                <a:sym typeface="DM Sans"/>
              </a:rPr>
              <a:t>activos</a:t>
            </a:r>
            <a:r>
              <a:rPr lang="en-US" sz="2000" b="1" dirty="0">
                <a:solidFill>
                  <a:schemeClr val="tx1"/>
                </a:solidFill>
                <a:latin typeface="DM Sans"/>
                <a:ea typeface="DM Sans"/>
                <a:cs typeface="DM Sans"/>
                <a:sym typeface="DM Sans"/>
              </a:rPr>
              <a:t>.</a:t>
            </a:r>
            <a:endParaRPr sz="2000" dirty="0">
              <a:solidFill>
                <a:schemeClr val="tx1"/>
              </a:solidFill>
              <a:latin typeface="DM Sans"/>
              <a:ea typeface="DM Sans"/>
              <a:cs typeface="DM Sans"/>
              <a:sym typeface="DM Sans"/>
            </a:endParaRPr>
          </a:p>
        </p:txBody>
      </p:sp>
      <p:sp>
        <p:nvSpPr>
          <p:cNvPr id="176" name="Google Shape;176;p29"/>
          <p:cNvSpPr txBox="1"/>
          <p:nvPr/>
        </p:nvSpPr>
        <p:spPr>
          <a:xfrm>
            <a:off x="3107803" y="575463"/>
            <a:ext cx="2164190"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1"/>
                </a:solidFill>
                <a:latin typeface="DM Sans"/>
                <a:ea typeface="DM Sans"/>
                <a:cs typeface="DM Sans"/>
                <a:sym typeface="DM Sans"/>
              </a:rPr>
              <a:t>3568 rows</a:t>
            </a:r>
            <a:endParaRPr sz="3000" dirty="0">
              <a:solidFill>
                <a:schemeClr val="tx1"/>
              </a:solidFill>
              <a:latin typeface="DM Sans"/>
              <a:ea typeface="DM Sans"/>
              <a:cs typeface="DM Sans"/>
              <a:sym typeface="DM Sans"/>
            </a:endParaRPr>
          </a:p>
        </p:txBody>
      </p:sp>
      <p:sp>
        <p:nvSpPr>
          <p:cNvPr id="177" name="Google Shape;177;p29"/>
          <p:cNvSpPr txBox="1"/>
          <p:nvPr/>
        </p:nvSpPr>
        <p:spPr>
          <a:xfrm>
            <a:off x="8147036" y="2201663"/>
            <a:ext cx="3143400" cy="2769989"/>
          </a:xfrm>
          <a:prstGeom prst="rect">
            <a:avLst/>
          </a:prstGeom>
          <a:noFill/>
          <a:ln>
            <a:noFill/>
          </a:ln>
        </p:spPr>
        <p:txBody>
          <a:bodyPr spcFirstLastPara="1" wrap="square" lIns="0" tIns="0" rIns="0" bIns="0" anchor="ctr" anchorCtr="0">
            <a:spAutoFit/>
          </a:bodyPr>
          <a:lstStyle/>
          <a:p>
            <a:pPr lvl="0" algn="ctr"/>
            <a:r>
              <a:rPr lang="es-AR" sz="2000" dirty="0" smtClean="0">
                <a:solidFill>
                  <a:schemeClr val="tx1"/>
                </a:solidFill>
              </a:rPr>
              <a:t>En este gráfico se ve de manera clar</a:t>
            </a:r>
            <a:r>
              <a:rPr lang="es-AR" sz="2000" dirty="0" smtClean="0">
                <a:solidFill>
                  <a:schemeClr val="tx1"/>
                </a:solidFill>
              </a:rPr>
              <a:t>a lo anteriormente señalado, es a partir de valores superiores a 1500 donde se evidencia correlación en la variación de las cotizaciones de ambos activos.</a:t>
            </a:r>
            <a:endParaRPr dirty="0">
              <a:solidFill>
                <a:schemeClr val="tx1"/>
              </a:solidFill>
              <a:latin typeface="DM Sans"/>
              <a:ea typeface="DM Sans"/>
              <a:cs typeface="DM Sans"/>
              <a:sym typeface="DM Sans"/>
            </a:endParaRPr>
          </a:p>
        </p:txBody>
      </p:sp>
      <p:sp>
        <p:nvSpPr>
          <p:cNvPr id="181" name="Google Shape;181;p29"/>
          <p:cNvSpPr txBox="1"/>
          <p:nvPr/>
        </p:nvSpPr>
        <p:spPr>
          <a:xfrm>
            <a:off x="5891179" y="591672"/>
            <a:ext cx="2116408" cy="461665"/>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tx1"/>
                </a:solidFill>
                <a:latin typeface="DM Sans"/>
                <a:ea typeface="DM Sans"/>
                <a:cs typeface="DM Sans"/>
                <a:sym typeface="DM Sans"/>
              </a:rPr>
              <a:t>6 columns</a:t>
            </a:r>
            <a:endParaRPr dirty="0">
              <a:solidFill>
                <a:schemeClr val="tx1"/>
              </a:solidFill>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b="1" dirty="0">
                <a:solidFill>
                  <a:schemeClr val="tx1"/>
                </a:solidFill>
                <a:latin typeface="DM Sans"/>
                <a:ea typeface="DM Sans"/>
                <a:cs typeface="DM Sans"/>
                <a:sym typeface="DM Sans"/>
              </a:rPr>
              <a:t>RESUMEN</a:t>
            </a:r>
            <a:r>
              <a:rPr lang="en-US" sz="2800" b="1" i="0" u="none" strike="noStrike" cap="none" dirty="0">
                <a:solidFill>
                  <a:schemeClr val="tx1"/>
                </a:solidFill>
                <a:latin typeface="DM Sans"/>
                <a:ea typeface="DM Sans"/>
                <a:cs typeface="DM Sans"/>
                <a:sym typeface="DM Sans"/>
              </a:rPr>
              <a:t> </a:t>
            </a:r>
            <a:r>
              <a:rPr lang="en-US" sz="2800" b="1" dirty="0">
                <a:solidFill>
                  <a:schemeClr val="tx1"/>
                </a:solidFill>
                <a:latin typeface="DM Sans"/>
                <a:ea typeface="DM Sans"/>
                <a:cs typeface="DM Sans"/>
                <a:sym typeface="DM Sans"/>
              </a:rPr>
              <a:t>METADATA</a:t>
            </a:r>
            <a:endParaRPr b="1" dirty="0">
              <a:solidFill>
                <a:schemeClr val="tx1"/>
              </a:solidFill>
              <a:latin typeface="DM Sans"/>
              <a:ea typeface="DM Sans"/>
              <a:cs typeface="DM Sans"/>
              <a:sym typeface="DM Sans"/>
            </a:endParaRPr>
          </a:p>
        </p:txBody>
      </p:sp>
      <p:pic>
        <p:nvPicPr>
          <p:cNvPr id="2" name="Imagen 1"/>
          <p:cNvPicPr>
            <a:picLocks noChangeAspect="1"/>
          </p:cNvPicPr>
          <p:nvPr/>
        </p:nvPicPr>
        <p:blipFill>
          <a:blip r:embed="rId3"/>
          <a:stretch>
            <a:fillRect/>
          </a:stretch>
        </p:blipFill>
        <p:spPr>
          <a:xfrm>
            <a:off x="1251276" y="2035364"/>
            <a:ext cx="6067425" cy="3981450"/>
          </a:xfrm>
          <a:prstGeom prst="rect">
            <a:avLst/>
          </a:prstGeom>
        </p:spPr>
      </p:pic>
      <p:pic>
        <p:nvPicPr>
          <p:cNvPr id="3" name="Imagen 2"/>
          <p:cNvPicPr>
            <a:picLocks noChangeAspect="1"/>
          </p:cNvPicPr>
          <p:nvPr/>
        </p:nvPicPr>
        <p:blipFill>
          <a:blip r:embed="rId4"/>
          <a:stretch>
            <a:fillRect/>
          </a:stretch>
        </p:blipFill>
        <p:spPr>
          <a:xfrm>
            <a:off x="2174392" y="5890359"/>
            <a:ext cx="3810000" cy="819150"/>
          </a:xfrm>
          <a:prstGeom prst="rect">
            <a:avLst/>
          </a:prstGeom>
        </p:spPr>
      </p:pic>
      <p:sp>
        <p:nvSpPr>
          <p:cNvPr id="4" name="Google Shape;176;p29">
            <a:extLst>
              <a:ext uri="{FF2B5EF4-FFF2-40B4-BE49-F238E27FC236}">
                <a16:creationId xmlns:a16="http://schemas.microsoft.com/office/drawing/2014/main" xmlns="" id="{4E896E7B-CC7B-A285-FA00-2422BBE5447C}"/>
              </a:ext>
            </a:extLst>
          </p:cNvPr>
          <p:cNvSpPr txBox="1"/>
          <p:nvPr/>
        </p:nvSpPr>
        <p:spPr>
          <a:xfrm>
            <a:off x="318416" y="554932"/>
            <a:ext cx="2349331" cy="461665"/>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3000" b="1" dirty="0">
                <a:solidFill>
                  <a:schemeClr val="tx1"/>
                </a:solidFill>
                <a:latin typeface="DM Sans"/>
                <a:ea typeface="DM Sans"/>
                <a:cs typeface="DM Sans"/>
                <a:sym typeface="DM Sans"/>
              </a:rPr>
              <a:t>Dataset info</a:t>
            </a:r>
            <a:r>
              <a:rPr lang="en-US" sz="3000" b="1" dirty="0">
                <a:solidFill>
                  <a:schemeClr val="dk1"/>
                </a:solidFill>
                <a:latin typeface="DM Sans"/>
                <a:ea typeface="DM Sans"/>
                <a:cs typeface="DM Sans"/>
                <a:sym typeface="DM Sans"/>
              </a:rPr>
              <a:t>:</a:t>
            </a:r>
            <a:endParaRPr sz="3000" dirty="0">
              <a:latin typeface="DM Sans"/>
              <a:ea typeface="DM Sans"/>
              <a:cs typeface="DM Sans"/>
              <a:sym typeface="DM Sans"/>
            </a:endParaRPr>
          </a:p>
        </p:txBody>
      </p:sp>
      <p:sp>
        <p:nvSpPr>
          <p:cNvPr id="5" name="Google Shape;181;p29">
            <a:extLst>
              <a:ext uri="{FF2B5EF4-FFF2-40B4-BE49-F238E27FC236}">
                <a16:creationId xmlns:a16="http://schemas.microsoft.com/office/drawing/2014/main" xmlns="" id="{42BEFE2B-C720-71D2-A442-25B599E233B9}"/>
              </a:ext>
            </a:extLst>
          </p:cNvPr>
          <p:cNvSpPr txBox="1"/>
          <p:nvPr/>
        </p:nvSpPr>
        <p:spPr>
          <a:xfrm>
            <a:off x="8421380" y="575462"/>
            <a:ext cx="3395480" cy="461665"/>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3000" b="1" dirty="0">
                <a:solidFill>
                  <a:schemeClr val="tx1"/>
                </a:solidFill>
                <a:latin typeface="DM Sans"/>
                <a:ea typeface="DM Sans"/>
                <a:cs typeface="DM Sans"/>
                <a:sym typeface="DM Sans"/>
              </a:rPr>
              <a:t>Period: 2012-2017</a:t>
            </a:r>
            <a:endParaRPr dirty="0">
              <a:solidFill>
                <a:schemeClr val="tx1"/>
              </a:solidFill>
              <a:latin typeface="DM Sans"/>
              <a:ea typeface="DM Sans"/>
              <a:cs typeface="DM Sans"/>
              <a:sym typeface="DM Sans"/>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dirty="0">
                <a:solidFill>
                  <a:schemeClr val="tx1"/>
                </a:solidFill>
              </a:rPr>
              <a:t>ANÁLISIS</a:t>
            </a:r>
            <a:r>
              <a:rPr lang="en-US" sz="6000" b="0" i="0" u="none" strike="noStrike" cap="none" dirty="0">
                <a:solidFill>
                  <a:schemeClr val="tx1"/>
                </a:solidFill>
                <a:sym typeface="Arial"/>
              </a:rPr>
              <a:t> </a:t>
            </a:r>
            <a:endParaRPr dirty="0">
              <a:solidFill>
                <a:schemeClr val="tx1"/>
              </a:solidFill>
            </a:endParaRPr>
          </a:p>
          <a:p>
            <a:pPr marL="0" marR="0" lvl="0" indent="0" algn="ctr" rtl="0">
              <a:lnSpc>
                <a:spcPct val="80000"/>
              </a:lnSpc>
              <a:spcBef>
                <a:spcPts val="0"/>
              </a:spcBef>
              <a:spcAft>
                <a:spcPts val="0"/>
              </a:spcAft>
              <a:buClr>
                <a:srgbClr val="000000"/>
              </a:buClr>
              <a:buSzPts val="6000"/>
              <a:buFont typeface="Arial"/>
              <a:buNone/>
            </a:pPr>
            <a:r>
              <a:rPr lang="en-US" sz="6000" b="1" dirty="0">
                <a:solidFill>
                  <a:schemeClr val="tx1"/>
                </a:solidFill>
              </a:rPr>
              <a:t>EXPLORATORIO</a:t>
            </a:r>
            <a:endParaRPr sz="6000" b="1" i="0" u="none" strike="noStrike" cap="none" dirty="0">
              <a:solidFill>
                <a:schemeClr val="tx1"/>
              </a:solidFill>
              <a:sym typeface="Arial"/>
            </a:endParaRPr>
          </a:p>
        </p:txBody>
      </p:sp>
    </p:spTree>
  </p:cSld>
  <p:clrMapOvr>
    <a:masterClrMapping/>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1133</Words>
  <Application>Microsoft Office PowerPoint</Application>
  <PresentationFormat>Panorámica</PresentationFormat>
  <Paragraphs>141</Paragraphs>
  <Slides>14</Slides>
  <Notes>14</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14</vt:i4>
      </vt:variant>
    </vt:vector>
  </HeadingPairs>
  <TitlesOfParts>
    <vt:vector size="25" baseType="lpstr">
      <vt:lpstr>Wingdings 3</vt:lpstr>
      <vt:lpstr>Century Gothic</vt:lpstr>
      <vt:lpstr>Calibri</vt:lpstr>
      <vt:lpstr>Helvetica Neue Light</vt:lpstr>
      <vt:lpstr>Noto Sans Symbols</vt:lpstr>
      <vt:lpstr>Helvetica Neue</vt:lpstr>
      <vt:lpstr>Arial</vt:lpstr>
      <vt:lpstr>Anton</vt:lpstr>
      <vt:lpstr>DM Sans</vt:lpstr>
      <vt:lpstr>Ion</vt:lpstr>
      <vt:lpstr>1_Ion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Beats</dc:creator>
  <cp:lastModifiedBy>Beats</cp:lastModifiedBy>
  <cp:revision>25</cp:revision>
  <dcterms:modified xsi:type="dcterms:W3CDTF">2023-11-23T22:15:05Z</dcterms:modified>
</cp:coreProperties>
</file>