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3"/>
  </p:notesMasterIdLst>
  <p:sldIdLst>
    <p:sldId id="256" r:id="rId3"/>
    <p:sldId id="257" r:id="rId4"/>
    <p:sldId id="258" r:id="rId5"/>
    <p:sldId id="259" r:id="rId6"/>
    <p:sldId id="260" r:id="rId7"/>
    <p:sldId id="261" r:id="rId8"/>
    <p:sldId id="262" r:id="rId9"/>
    <p:sldId id="269" r:id="rId10"/>
    <p:sldId id="267" r:id="rId11"/>
    <p:sldId id="268" r:id="rId12"/>
  </p:sldIdLst>
  <p:sldSz cx="12192000" cy="6858000"/>
  <p:notesSz cx="6858000" cy="9144000"/>
  <p:embeddedFontLst>
    <p:embeddedFont>
      <p:font typeface="Anton" pitchFamily="2" charset="0"/>
      <p:regular r:id="rId14"/>
    </p:embeddedFont>
    <p:embeddedFont>
      <p:font typeface="Calibri" panose="020F0502020204030204" pitchFamily="34" charset="0"/>
      <p:regular r:id="rId15"/>
      <p:bold r:id="rId16"/>
      <p:italic r:id="rId17"/>
      <p:boldItalic r:id="rId18"/>
    </p:embeddedFont>
    <p:embeddedFont>
      <p:font typeface="DM Sans" pitchFamily="2" charset="0"/>
      <p:regular r:id="rId19"/>
      <p:bold r:id="rId20"/>
      <p:italic r:id="rId21"/>
      <p:boldItalic r:id="rId22"/>
    </p:embeddedFont>
    <p:embeddedFont>
      <p:font typeface="Helvetica Neue" panose="020B0604020202020204" charset="0"/>
      <p:regular r:id="rId23"/>
      <p:bold r:id="rId24"/>
      <p:italic r:id="rId25"/>
      <p:boldItalic r:id="rId26"/>
    </p:embeddedFont>
    <p:embeddedFont>
      <p:font typeface="Helvetica Neue Light"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045855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78018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10</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228832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501234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Contexto: Contexto del proyecto (I.e motivación, situación general del problema, etc.)</a:t>
            </a:r>
            <a:endParaRPr/>
          </a:p>
          <a:p>
            <a:pPr marL="0" lvl="0" indent="0" algn="l" rtl="0">
              <a:spcBef>
                <a:spcPts val="0"/>
              </a:spcBef>
              <a:spcAft>
                <a:spcPts val="0"/>
              </a:spcAft>
              <a:buNone/>
            </a:pPr>
            <a:r>
              <a:rPr lang="en-US"/>
              <a:t>Audiencia: esto es para que los lectores sepan de primera mano si este es un proyecto que puede beneficiarles.</a:t>
            </a:r>
            <a:endParaRPr/>
          </a:p>
        </p:txBody>
      </p:sp>
      <p:sp>
        <p:nvSpPr>
          <p:cNvPr id="155" name="Google Shape;15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460476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70086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10396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0352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61789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719162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546921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1"/>
          <p:cNvSpPr>
            <a:spLocks noGrp="1"/>
          </p:cNvSpPr>
          <p:nvPr>
            <p:ph type="pic" idx="2"/>
          </p:nvPr>
        </p:nvSpPr>
        <p:spPr>
          <a:xfrm>
            <a:off x="5183188" y="987425"/>
            <a:ext cx="6172200" cy="4873625"/>
          </a:xfrm>
          <a:prstGeom prst="rect">
            <a:avLst/>
          </a:prstGeom>
          <a:noFill/>
          <a:ln>
            <a:noFill/>
          </a:ln>
        </p:spPr>
      </p:sp>
      <p:sp>
        <p:nvSpPr>
          <p:cNvPr id="69" name="Google Shape;69;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8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9"/>
        <p:cNvGrpSpPr/>
        <p:nvPr/>
      </p:nvGrpSpPr>
      <p:grpSpPr>
        <a:xfrm>
          <a:off x="0" y="0"/>
          <a:ext cx="0" cy="0"/>
          <a:chOff x="0" y="0"/>
          <a:chExt cx="0" cy="0"/>
        </a:xfrm>
      </p:grpSpPr>
      <p:sp>
        <p:nvSpPr>
          <p:cNvPr id="90" name="Google Shape;9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2" name="Google Shape;9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
        <p:nvSpPr>
          <p:cNvPr id="93" name="Google Shape;93;p17"/>
          <p:cNvSpPr txBox="1">
            <a:spLocks noGrp="1"/>
          </p:cNvSpPr>
          <p:nvPr>
            <p:ph type="body" idx="1"/>
          </p:nvPr>
        </p:nvSpPr>
        <p:spPr>
          <a:xfrm>
            <a:off x="381000" y="476098"/>
            <a:ext cx="8821738" cy="507773"/>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Google Shape;94;p17"/>
          <p:cNvSpPr txBox="1">
            <a:spLocks noGrp="1"/>
          </p:cNvSpPr>
          <p:nvPr>
            <p:ph type="body" idx="2"/>
          </p:nvPr>
        </p:nvSpPr>
        <p:spPr>
          <a:xfrm>
            <a:off x="381000" y="983871"/>
            <a:ext cx="6745288" cy="424807"/>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95"/>
        <p:cNvGrpSpPr/>
        <p:nvPr/>
      </p:nvGrpSpPr>
      <p:grpSpPr>
        <a:xfrm>
          <a:off x="0" y="0"/>
          <a:ext cx="0" cy="0"/>
          <a:chOff x="0" y="0"/>
          <a:chExt cx="0" cy="0"/>
        </a:xfrm>
      </p:grpSpPr>
      <p:sp>
        <p:nvSpPr>
          <p:cNvPr id="96" name="Google Shape;96;p18"/>
          <p:cNvSpPr/>
          <p:nvPr/>
        </p:nvSpPr>
        <p:spPr>
          <a:xfrm>
            <a:off x="0" y="5787"/>
            <a:ext cx="12192000" cy="6858000"/>
          </a:xfrm>
          <a:prstGeom prst="rect">
            <a:avLst/>
          </a:prstGeom>
          <a:gradFill>
            <a:gsLst>
              <a:gs pos="0">
                <a:srgbClr val="01BAFF"/>
              </a:gs>
              <a:gs pos="100000">
                <a:srgbClr val="00F4FE"/>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 name="Google Shape;97;p18"/>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18"/>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
        <p:nvSpPr>
          <p:cNvPr id="99" name="Google Shape;99;p18"/>
          <p:cNvSpPr txBox="1">
            <a:spLocks noGrp="1"/>
          </p:cNvSpPr>
          <p:nvPr>
            <p:ph type="body" idx="1"/>
          </p:nvPr>
        </p:nvSpPr>
        <p:spPr>
          <a:xfrm>
            <a:off x="349250" y="2317283"/>
            <a:ext cx="11493500" cy="222343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100"/>
        <p:cNvGrpSpPr/>
        <p:nvPr/>
      </p:nvGrpSpPr>
      <p:grpSpPr>
        <a:xfrm>
          <a:off x="0" y="0"/>
          <a:ext cx="0" cy="0"/>
          <a:chOff x="0" y="0"/>
          <a:chExt cx="0" cy="0"/>
        </a:xfrm>
      </p:grpSpPr>
      <p:sp>
        <p:nvSpPr>
          <p:cNvPr id="101" name="Google Shape;101;p19"/>
          <p:cNvSpPr/>
          <p:nvPr/>
        </p:nvSpPr>
        <p:spPr>
          <a:xfrm>
            <a:off x="0" y="0"/>
            <a:ext cx="12192000" cy="6858000"/>
          </a:xfrm>
          <a:prstGeom prst="rect">
            <a:avLst/>
          </a:prstGeom>
          <a:gradFill>
            <a:gsLst>
              <a:gs pos="0">
                <a:srgbClr val="00F4FE"/>
              </a:gs>
              <a:gs pos="99000">
                <a:srgbClr val="08FA7B"/>
              </a:gs>
              <a:gs pos="100000">
                <a:srgbClr val="08FA7B"/>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 name="Google Shape;102;p19"/>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3" name="Google Shape;103;p19"/>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
        <p:nvSpPr>
          <p:cNvPr id="104" name="Google Shape;104;p19"/>
          <p:cNvSpPr txBox="1">
            <a:spLocks noGrp="1"/>
          </p:cNvSpPr>
          <p:nvPr>
            <p:ph type="body" idx="1"/>
          </p:nvPr>
        </p:nvSpPr>
        <p:spPr>
          <a:xfrm>
            <a:off x="349250" y="2317283"/>
            <a:ext cx="11493500" cy="222343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105"/>
        <p:cNvGrpSpPr/>
        <p:nvPr/>
      </p:nvGrpSpPr>
      <p:grpSpPr>
        <a:xfrm>
          <a:off x="0" y="0"/>
          <a:ext cx="0" cy="0"/>
          <a:chOff x="0" y="0"/>
          <a:chExt cx="0" cy="0"/>
        </a:xfrm>
      </p:grpSpPr>
      <p:pic>
        <p:nvPicPr>
          <p:cNvPr id="106" name="Google Shape;106;p20"/>
          <p:cNvPicPr preferRelativeResize="0"/>
          <p:nvPr/>
        </p:nvPicPr>
        <p:blipFill rotWithShape="1">
          <a:blip r:embed="rId2">
            <a:alphaModFix/>
          </a:blip>
          <a:srcRect/>
          <a:stretch/>
        </p:blipFill>
        <p:spPr>
          <a:xfrm flipH="1">
            <a:off x="8026400" y="2887579"/>
            <a:ext cx="4165600" cy="2935898"/>
          </a:xfrm>
          <a:prstGeom prst="rect">
            <a:avLst/>
          </a:prstGeom>
          <a:noFill/>
          <a:ln>
            <a:noFill/>
          </a:ln>
        </p:spPr>
      </p:pic>
      <p:sp>
        <p:nvSpPr>
          <p:cNvPr id="107" name="Google Shape;107;p20"/>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8" name="Google Shape;108;p20"/>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9_Custom Layout">
  <p:cSld name="39_Custom Layout">
    <p:spTree>
      <p:nvGrpSpPr>
        <p:cNvPr id="1" name="Shape 109"/>
        <p:cNvGrpSpPr/>
        <p:nvPr/>
      </p:nvGrpSpPr>
      <p:grpSpPr>
        <a:xfrm>
          <a:off x="0" y="0"/>
          <a:ext cx="0" cy="0"/>
          <a:chOff x="0" y="0"/>
          <a:chExt cx="0" cy="0"/>
        </a:xfrm>
      </p:grpSpPr>
      <p:pic>
        <p:nvPicPr>
          <p:cNvPr id="110" name="Google Shape;110;p2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1" name="Google Shape;111;p21"/>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2" name="Google Shape;112;p21"/>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0_Custom Layout">
  <p:cSld name="40_Custom Layout">
    <p:spTree>
      <p:nvGrpSpPr>
        <p:cNvPr id="1" name="Shape 113"/>
        <p:cNvGrpSpPr/>
        <p:nvPr/>
      </p:nvGrpSpPr>
      <p:grpSpPr>
        <a:xfrm>
          <a:off x="0" y="0"/>
          <a:ext cx="0" cy="0"/>
          <a:chOff x="0" y="0"/>
          <a:chExt cx="0" cy="0"/>
        </a:xfrm>
      </p:grpSpPr>
      <p:pic>
        <p:nvPicPr>
          <p:cNvPr id="114" name="Google Shape;114;p2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5" name="Google Shape;115;p22"/>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6" name="Google Shape;116;p22"/>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1_Custom Layout">
  <p:cSld name="41_Custom Layout">
    <p:spTree>
      <p:nvGrpSpPr>
        <p:cNvPr id="1" name="Shape 117"/>
        <p:cNvGrpSpPr/>
        <p:nvPr/>
      </p:nvGrpSpPr>
      <p:grpSpPr>
        <a:xfrm>
          <a:off x="0" y="0"/>
          <a:ext cx="0" cy="0"/>
          <a:chOff x="0" y="0"/>
          <a:chExt cx="0" cy="0"/>
        </a:xfrm>
      </p:grpSpPr>
      <p:sp>
        <p:nvSpPr>
          <p:cNvPr id="118" name="Google Shape;118;p23"/>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9" name="Google Shape;119;p23"/>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120"/>
        <p:cNvGrpSpPr/>
        <p:nvPr/>
      </p:nvGrpSpPr>
      <p:grpSpPr>
        <a:xfrm>
          <a:off x="0" y="0"/>
          <a:ext cx="0" cy="0"/>
          <a:chOff x="0" y="0"/>
          <a:chExt cx="0" cy="0"/>
        </a:xfrm>
      </p:grpSpPr>
      <p:sp>
        <p:nvSpPr>
          <p:cNvPr id="121" name="Google Shape;121;p2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2" name="Google Shape;122;p2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3" name="Google Shape;123;p2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p:nvPr/>
        </p:nvSpPr>
        <p:spPr>
          <a:xfrm>
            <a:off x="444582" y="2220611"/>
            <a:ext cx="10857900" cy="1822037"/>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6000"/>
              <a:buFont typeface="Arial"/>
              <a:buNone/>
            </a:pPr>
            <a:r>
              <a:rPr lang="en-US" sz="6000" dirty="0" err="1">
                <a:latin typeface="Anton"/>
                <a:ea typeface="Anton"/>
                <a:cs typeface="Anton"/>
                <a:sym typeface="Anton"/>
              </a:rPr>
              <a:t>Índice</a:t>
            </a:r>
            <a:r>
              <a:rPr lang="en-US" sz="6000" dirty="0">
                <a:latin typeface="Anton"/>
                <a:ea typeface="Anton"/>
                <a:cs typeface="Anton"/>
                <a:sym typeface="Anton"/>
              </a:rPr>
              <a:t> S&amp;P y Bitcoin</a:t>
            </a:r>
            <a:endParaRPr sz="6000" dirty="0">
              <a:latin typeface="Anton"/>
              <a:ea typeface="Anton"/>
              <a:cs typeface="Anton"/>
              <a:sym typeface="Anton"/>
            </a:endParaRPr>
          </a:p>
          <a:p>
            <a:pPr marL="0" marR="0" lvl="0" indent="0" algn="ctr" rtl="0">
              <a:lnSpc>
                <a:spcPct val="80000"/>
              </a:lnSpc>
              <a:spcBef>
                <a:spcPts val="0"/>
              </a:spcBef>
              <a:spcAft>
                <a:spcPts val="0"/>
              </a:spcAft>
              <a:buClr>
                <a:srgbClr val="000000"/>
              </a:buClr>
              <a:buSzPts val="6000"/>
              <a:buFont typeface="Arial"/>
              <a:buNone/>
            </a:pPr>
            <a:r>
              <a:rPr lang="en-US" sz="3000" dirty="0">
                <a:latin typeface="Helvetica Neue Light"/>
                <a:ea typeface="Helvetica Neue Light"/>
                <a:cs typeface="Helvetica Neue Light"/>
                <a:sym typeface="Helvetica Neue Light"/>
              </a:rPr>
              <a:t>¿</a:t>
            </a:r>
            <a:r>
              <a:rPr lang="en-US" sz="3000" dirty="0" err="1">
                <a:latin typeface="Helvetica Neue Light"/>
                <a:ea typeface="Helvetica Neue Light"/>
                <a:cs typeface="Helvetica Neue Light"/>
                <a:sym typeface="Helvetica Neue Light"/>
              </a:rPr>
              <a:t>Existe</a:t>
            </a:r>
            <a:r>
              <a:rPr lang="en-US" sz="3000" dirty="0">
                <a:latin typeface="Helvetica Neue Light"/>
                <a:ea typeface="Helvetica Neue Light"/>
                <a:cs typeface="Helvetica Neue Light"/>
                <a:sym typeface="Helvetica Neue Light"/>
              </a:rPr>
              <a:t> </a:t>
            </a:r>
            <a:r>
              <a:rPr lang="en-US" sz="3000" dirty="0" err="1">
                <a:latin typeface="Helvetica Neue Light"/>
                <a:ea typeface="Helvetica Neue Light"/>
                <a:cs typeface="Helvetica Neue Light"/>
                <a:sym typeface="Helvetica Neue Light"/>
              </a:rPr>
              <a:t>relación</a:t>
            </a:r>
            <a:r>
              <a:rPr lang="en-US" sz="3000" dirty="0">
                <a:latin typeface="Helvetica Neue Light"/>
                <a:ea typeface="Helvetica Neue Light"/>
                <a:cs typeface="Helvetica Neue Light"/>
                <a:sym typeface="Helvetica Neue Light"/>
              </a:rPr>
              <a:t> </a:t>
            </a:r>
            <a:r>
              <a:rPr lang="en-US" sz="3000" dirty="0" err="1">
                <a:latin typeface="Helvetica Neue Light"/>
                <a:ea typeface="Helvetica Neue Light"/>
                <a:cs typeface="Helvetica Neue Light"/>
                <a:sym typeface="Helvetica Neue Light"/>
              </a:rPr>
              <a:t>en</a:t>
            </a:r>
            <a:r>
              <a:rPr lang="en-US" sz="3000" dirty="0">
                <a:latin typeface="Helvetica Neue Light"/>
                <a:ea typeface="Helvetica Neue Light"/>
                <a:cs typeface="Helvetica Neue Light"/>
                <a:sym typeface="Helvetica Neue Light"/>
              </a:rPr>
              <a:t> la </a:t>
            </a:r>
            <a:r>
              <a:rPr lang="en-US" sz="3000" dirty="0" err="1">
                <a:latin typeface="Helvetica Neue Light"/>
                <a:ea typeface="Helvetica Neue Light"/>
                <a:cs typeface="Helvetica Neue Light"/>
                <a:sym typeface="Helvetica Neue Light"/>
              </a:rPr>
              <a:t>variación</a:t>
            </a:r>
            <a:r>
              <a:rPr lang="en-US" sz="3000" dirty="0">
                <a:latin typeface="Helvetica Neue Light"/>
                <a:ea typeface="Helvetica Neue Light"/>
                <a:cs typeface="Helvetica Neue Light"/>
                <a:sym typeface="Helvetica Neue Light"/>
              </a:rPr>
              <a:t> del </a:t>
            </a:r>
            <a:r>
              <a:rPr lang="en-US" sz="3000" dirty="0" err="1">
                <a:latin typeface="Helvetica Neue Light"/>
                <a:ea typeface="Helvetica Neue Light"/>
                <a:cs typeface="Helvetica Neue Light"/>
                <a:sym typeface="Helvetica Neue Light"/>
              </a:rPr>
              <a:t>precio</a:t>
            </a:r>
            <a:r>
              <a:rPr lang="en-US" sz="3000" dirty="0">
                <a:latin typeface="Helvetica Neue Light"/>
                <a:ea typeface="Helvetica Neue Light"/>
                <a:cs typeface="Helvetica Neue Light"/>
                <a:sym typeface="Helvetica Neue Light"/>
              </a:rPr>
              <a:t> de uno </a:t>
            </a:r>
            <a:r>
              <a:rPr lang="en-US" sz="3000" dirty="0" err="1">
                <a:latin typeface="Helvetica Neue Light"/>
                <a:ea typeface="Helvetica Neue Light"/>
                <a:cs typeface="Helvetica Neue Light"/>
                <a:sym typeface="Helvetica Neue Light"/>
              </a:rPr>
              <a:t>sobre</a:t>
            </a:r>
            <a:r>
              <a:rPr lang="en-US" sz="3000" dirty="0">
                <a:latin typeface="Helvetica Neue Light"/>
                <a:ea typeface="Helvetica Neue Light"/>
                <a:cs typeface="Helvetica Neue Light"/>
                <a:sym typeface="Helvetica Neue Light"/>
              </a:rPr>
              <a:t> </a:t>
            </a:r>
            <a:r>
              <a:rPr lang="en-US" sz="3000" dirty="0" err="1">
                <a:latin typeface="Helvetica Neue Light"/>
                <a:ea typeface="Helvetica Neue Light"/>
                <a:cs typeface="Helvetica Neue Light"/>
                <a:sym typeface="Helvetica Neue Light"/>
              </a:rPr>
              <a:t>otro</a:t>
            </a:r>
            <a:r>
              <a:rPr lang="en-US" sz="3000" dirty="0">
                <a:latin typeface="Helvetica Neue Light"/>
                <a:ea typeface="Helvetica Neue Light"/>
                <a:cs typeface="Helvetica Neue Light"/>
                <a:sym typeface="Helvetica Neue Light"/>
              </a:rPr>
              <a:t>?</a:t>
            </a:r>
            <a:endParaRPr sz="3000" dirty="0">
              <a:latin typeface="Helvetica Neue Light"/>
              <a:ea typeface="Helvetica Neue Light"/>
              <a:cs typeface="Helvetica Neue Light"/>
              <a:sym typeface="Helvetica Neue Light"/>
            </a:endParaRPr>
          </a:p>
          <a:p>
            <a:pPr marL="0" marR="0" lvl="0" indent="0" algn="ctr" rtl="0">
              <a:lnSpc>
                <a:spcPct val="80000"/>
              </a:lnSpc>
              <a:spcBef>
                <a:spcPts val="0"/>
              </a:spcBef>
              <a:spcAft>
                <a:spcPts val="0"/>
              </a:spcAft>
              <a:buClr>
                <a:srgbClr val="000000"/>
              </a:buClr>
              <a:buSzPts val="2900"/>
              <a:buFont typeface="Arial"/>
              <a:buNone/>
            </a:pPr>
            <a:endParaRPr sz="2900" dirty="0">
              <a:latin typeface="Helvetica Neue Light"/>
              <a:ea typeface="Helvetica Neue Light"/>
              <a:cs typeface="Helvetica Neue Light"/>
              <a:sym typeface="Helvetica Neue Light"/>
            </a:endParaRPr>
          </a:p>
          <a:p>
            <a:pPr marL="0" marR="0" lvl="0" indent="0" algn="ctr" rtl="0">
              <a:lnSpc>
                <a:spcPct val="80000"/>
              </a:lnSpc>
              <a:spcBef>
                <a:spcPts val="0"/>
              </a:spcBef>
              <a:spcAft>
                <a:spcPts val="0"/>
              </a:spcAft>
              <a:buClr>
                <a:srgbClr val="000000"/>
              </a:buClr>
              <a:buSzPts val="2900"/>
              <a:buFont typeface="Arial"/>
              <a:buNone/>
            </a:pPr>
            <a:r>
              <a:rPr lang="en-US" sz="2900" i="0" u="none" strike="noStrike" cap="none" dirty="0">
                <a:solidFill>
                  <a:srgbClr val="000000"/>
                </a:solidFill>
                <a:latin typeface="Helvetica Neue Light"/>
                <a:ea typeface="Helvetica Neue Light"/>
                <a:cs typeface="Helvetica Neue Light"/>
                <a:sym typeface="Helvetica Neue Light"/>
              </a:rPr>
              <a:t>AUTOR: </a:t>
            </a:r>
            <a:r>
              <a:rPr lang="en-US" sz="2900" dirty="0">
                <a:latin typeface="Helvetica Neue Light"/>
                <a:ea typeface="Helvetica Neue Light"/>
                <a:cs typeface="Helvetica Neue Light"/>
                <a:sym typeface="Helvetica Neue Light"/>
              </a:rPr>
              <a:t>Carlos Zamora</a:t>
            </a:r>
            <a:endParaRPr dirty="0">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7"/>
          <p:cNvSpPr txBox="1"/>
          <p:nvPr/>
        </p:nvSpPr>
        <p:spPr>
          <a:xfrm>
            <a:off x="4756748" y="1411415"/>
            <a:ext cx="6767383" cy="2448416"/>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Clr>
                <a:schemeClr val="lt1"/>
              </a:buClr>
              <a:buSzPts val="1600"/>
              <a:buFont typeface="Arial"/>
              <a:buNone/>
            </a:pPr>
            <a:endParaRPr sz="1600" i="0" u="none" strike="noStrike" cap="none">
              <a:solidFill>
                <a:srgbClr val="000000"/>
              </a:solidFill>
              <a:latin typeface="DM Sans"/>
              <a:ea typeface="DM Sans"/>
              <a:cs typeface="DM Sans"/>
              <a:sym typeface="DM Sans"/>
            </a:endParaRPr>
          </a:p>
        </p:txBody>
      </p:sp>
      <p:cxnSp>
        <p:nvCxnSpPr>
          <p:cNvPr id="281" name="Google Shape;281;p37"/>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282" name="Google Shape;282;p37"/>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i="0" u="none" strike="noStrike" cap="none">
                <a:solidFill>
                  <a:srgbClr val="000000"/>
                </a:solidFill>
                <a:latin typeface="DM Sans"/>
                <a:ea typeface="DM Sans"/>
                <a:cs typeface="DM Sans"/>
                <a:sym typeface="DM Sans"/>
              </a:rPr>
              <a:t>10</a:t>
            </a:fld>
            <a:endParaRPr sz="1050" i="0" u="none" strike="noStrike" cap="none">
              <a:solidFill>
                <a:srgbClr val="000000"/>
              </a:solidFill>
              <a:latin typeface="DM Sans"/>
              <a:ea typeface="DM Sans"/>
              <a:cs typeface="DM Sans"/>
              <a:sym typeface="DM Sans"/>
            </a:endParaRPr>
          </a:p>
        </p:txBody>
      </p:sp>
      <p:sp>
        <p:nvSpPr>
          <p:cNvPr id="283" name="Google Shape;283;p37"/>
          <p:cNvSpPr txBox="1"/>
          <p:nvPr/>
        </p:nvSpPr>
        <p:spPr>
          <a:xfrm>
            <a:off x="375087" y="2825702"/>
            <a:ext cx="2718000" cy="34471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2800"/>
              <a:buFont typeface="Arial"/>
              <a:buNone/>
            </a:pPr>
            <a:r>
              <a:rPr lang="en-US" sz="2800" b="0" i="0" u="none" strike="noStrike" cap="none" dirty="0">
                <a:solidFill>
                  <a:srgbClr val="000000"/>
                </a:solidFill>
                <a:latin typeface="Arial"/>
                <a:ea typeface="Arial"/>
                <a:cs typeface="Arial"/>
                <a:sym typeface="Arial"/>
              </a:rPr>
              <a:t>INSIGHTS </a:t>
            </a:r>
            <a:endParaRPr sz="2800" b="1" i="0" u="none" strike="noStrike" cap="none" dirty="0">
              <a:solidFill>
                <a:srgbClr val="000000"/>
              </a:solidFill>
              <a:latin typeface="Arial"/>
              <a:ea typeface="Arial"/>
              <a:cs typeface="Arial"/>
              <a:sym typeface="Arial"/>
            </a:endParaRPr>
          </a:p>
        </p:txBody>
      </p:sp>
      <p:sp>
        <p:nvSpPr>
          <p:cNvPr id="284" name="Google Shape;284;p37"/>
          <p:cNvSpPr/>
          <p:nvPr/>
        </p:nvSpPr>
        <p:spPr>
          <a:xfrm>
            <a:off x="3494879" y="441311"/>
            <a:ext cx="8697121" cy="1477328"/>
          </a:xfrm>
          <a:prstGeom prst="rect">
            <a:avLst/>
          </a:prstGeom>
          <a:noFill/>
          <a:ln>
            <a:noFill/>
          </a:ln>
        </p:spPr>
        <p:txBody>
          <a:bodyPr spcFirstLastPara="1" wrap="square" lIns="91425" tIns="45700" rIns="91425" bIns="45700" anchor="t" anchorCtr="0">
            <a:noAutofit/>
          </a:bodyPr>
          <a:lstStyle/>
          <a:p>
            <a:pPr marL="285750" indent="-279400">
              <a:buClr>
                <a:schemeClr val="dk1"/>
              </a:buClr>
              <a:buSzPts val="1400"/>
              <a:buFont typeface="DM Sans"/>
              <a:buChar char="❑"/>
            </a:pPr>
            <a:endParaRPr lang="es-ES" b="1" dirty="0">
              <a:solidFill>
                <a:schemeClr val="dk1"/>
              </a:solidFill>
              <a:latin typeface="Helvetica Neue Light"/>
              <a:sym typeface="Helvetica Neue Light"/>
            </a:endParaRPr>
          </a:p>
          <a:p>
            <a:pPr marL="6350">
              <a:buClr>
                <a:schemeClr val="dk1"/>
              </a:buClr>
              <a:buSzPts val="1400"/>
            </a:pPr>
            <a:r>
              <a:rPr lang="es-ES" sz="1600" b="1" dirty="0">
                <a:solidFill>
                  <a:schemeClr val="dk1"/>
                </a:solidFill>
                <a:latin typeface="Helvetica Neue Light"/>
                <a:sym typeface="Helvetica Neue Light"/>
              </a:rPr>
              <a:t>Los resultados de nuestro análisis indican lo siguiente:</a:t>
            </a:r>
          </a:p>
          <a:p>
            <a:pPr marL="285750" indent="-279400">
              <a:buClr>
                <a:schemeClr val="dk1"/>
              </a:buClr>
              <a:buSzPts val="1400"/>
              <a:buFont typeface="DM Sans"/>
              <a:buChar char="❑"/>
            </a:pPr>
            <a:endParaRPr lang="es-ES" sz="1600" dirty="0">
              <a:solidFill>
                <a:schemeClr val="dk1"/>
              </a:solidFill>
              <a:latin typeface="Helvetica Neue Light"/>
              <a:sym typeface="Helvetica Neue Light"/>
            </a:endParaRPr>
          </a:p>
          <a:p>
            <a:pPr marL="285750" indent="-279400">
              <a:buClr>
                <a:schemeClr val="dk1"/>
              </a:buClr>
              <a:buSzPts val="1400"/>
              <a:buFont typeface="DM Sans"/>
              <a:buChar char="❑"/>
            </a:pPr>
            <a:r>
              <a:rPr lang="es-ES" sz="1600" dirty="0">
                <a:solidFill>
                  <a:schemeClr val="dk1"/>
                </a:solidFill>
                <a:latin typeface="Helvetica Neue Light"/>
                <a:sym typeface="Helvetica Neue Light"/>
              </a:rPr>
              <a:t>Patrones Temporales: Al observar los gráficos de dispersión, podemos notar momentos en los que las tendencias de Bitcoin y el S&amp;P 500 parecen moverse en la misma dirección (valores superiores a 2000), mientras que en otros momentos, pueden moverse en direcciones opuestas.</a:t>
            </a:r>
          </a:p>
          <a:p>
            <a:pPr marL="285750" indent="-279400">
              <a:buClr>
                <a:schemeClr val="dk1"/>
              </a:buClr>
              <a:buSzPts val="1400"/>
              <a:buFont typeface="DM Sans"/>
              <a:buChar char="❑"/>
            </a:pPr>
            <a:endParaRPr lang="es-ES" sz="1600" dirty="0">
              <a:solidFill>
                <a:schemeClr val="dk1"/>
              </a:solidFill>
              <a:latin typeface="Helvetica Neue Light"/>
              <a:sym typeface="Helvetica Neue Light"/>
            </a:endParaRPr>
          </a:p>
          <a:p>
            <a:pPr marL="285750" indent="-279400">
              <a:buClr>
                <a:schemeClr val="dk1"/>
              </a:buClr>
              <a:buSzPts val="1400"/>
              <a:buFont typeface="DM Sans"/>
              <a:buChar char="❑"/>
            </a:pPr>
            <a:r>
              <a:rPr lang="es-ES" sz="1600" dirty="0">
                <a:solidFill>
                  <a:schemeClr val="dk1"/>
                </a:solidFill>
                <a:latin typeface="Helvetica Neue Light"/>
                <a:sym typeface="Helvetica Neue Light"/>
              </a:rPr>
              <a:t>Coeficiente de Correlación: El coeficiente calculado entre las dos series de tiempo es bajo en valores inferiores a 1500. Se observa una correlación fuerte entre ambos activos en valores superiores a 1500.</a:t>
            </a:r>
          </a:p>
          <a:p>
            <a:pPr marL="285750" indent="-279400">
              <a:buClr>
                <a:schemeClr val="dk1"/>
              </a:buClr>
              <a:buSzPts val="1400"/>
              <a:buFont typeface="DM Sans"/>
              <a:buChar char="❑"/>
            </a:pPr>
            <a:endParaRPr lang="es-ES" sz="1600" dirty="0">
              <a:solidFill>
                <a:schemeClr val="dk1"/>
              </a:solidFill>
              <a:latin typeface="Helvetica Neue Light"/>
              <a:sym typeface="Helvetica Neue Light"/>
            </a:endParaRPr>
          </a:p>
          <a:p>
            <a:pPr marL="6350">
              <a:buClr>
                <a:schemeClr val="dk1"/>
              </a:buClr>
              <a:buSzPts val="1400"/>
            </a:pPr>
            <a:r>
              <a:rPr lang="es-ES" sz="1600" b="1" dirty="0">
                <a:solidFill>
                  <a:schemeClr val="dk1"/>
                </a:solidFill>
                <a:latin typeface="Helvetica Neue Light"/>
                <a:sym typeface="Helvetica Neue Light"/>
              </a:rPr>
              <a:t>Conclusión</a:t>
            </a:r>
          </a:p>
          <a:p>
            <a:pPr marL="285750" indent="-279400">
              <a:buClr>
                <a:schemeClr val="dk1"/>
              </a:buClr>
              <a:buSzPts val="1400"/>
              <a:buFont typeface="DM Sans"/>
              <a:buChar char="❑"/>
            </a:pPr>
            <a:endParaRPr lang="es-ES" sz="1600" dirty="0">
              <a:solidFill>
                <a:schemeClr val="dk1"/>
              </a:solidFill>
              <a:latin typeface="Helvetica Neue Light"/>
              <a:sym typeface="Helvetica Neue Light"/>
            </a:endParaRPr>
          </a:p>
          <a:p>
            <a:pPr marL="285750" indent="-279400">
              <a:buClr>
                <a:schemeClr val="dk1"/>
              </a:buClr>
              <a:buSzPts val="1400"/>
              <a:buFont typeface="DM Sans"/>
              <a:buChar char="❑"/>
            </a:pPr>
            <a:r>
              <a:rPr lang="es-ES" sz="1600" dirty="0">
                <a:solidFill>
                  <a:schemeClr val="dk1"/>
                </a:solidFill>
                <a:latin typeface="Helvetica Neue Light"/>
                <a:sym typeface="Helvetica Neue Light"/>
              </a:rPr>
              <a:t>En el periodo 2012-2017, exploramos la relación entre las variaciones de precios de Bitcoin y el índice S&amp;P 500. Aunque los resultados indican una correlación débil o inexistente en valores inferiores a 1500, en valores superiores a 2000 se observa una correlación fuerte en la variación de precios entre ambos activos. Es importante tener en cuenta que el panorama financiero es complejo y puede haber factores ocultos que influyen en estas relaciones. El seguimiento continuo y el análisis son esenciales para comprender mejor la interacción entre estos dos activos en constante cambio.</a:t>
            </a:r>
          </a:p>
          <a:p>
            <a:pPr marL="285750" indent="-279400">
              <a:buClr>
                <a:schemeClr val="dk1"/>
              </a:buClr>
              <a:buSzPts val="1400"/>
              <a:buFont typeface="DM Sans"/>
              <a:buChar char="❑"/>
            </a:pPr>
            <a:endParaRPr dirty="0">
              <a:solidFill>
                <a:schemeClr val="dk1"/>
              </a:solidFill>
              <a:latin typeface="DM Sans"/>
              <a:sym typeface="DM Sans"/>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p:nvPr/>
        </p:nvSpPr>
        <p:spPr>
          <a:xfrm>
            <a:off x="524063" y="1397483"/>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01</a:t>
            </a:r>
            <a:endParaRPr>
              <a:latin typeface="Anton"/>
              <a:ea typeface="Anton"/>
              <a:cs typeface="Anton"/>
              <a:sym typeface="Anton"/>
            </a:endParaRPr>
          </a:p>
        </p:txBody>
      </p:sp>
      <p:sp>
        <p:nvSpPr>
          <p:cNvPr id="136" name="Google Shape;136;p26"/>
          <p:cNvSpPr txBox="1"/>
          <p:nvPr/>
        </p:nvSpPr>
        <p:spPr>
          <a:xfrm>
            <a:off x="1849626" y="1367048"/>
            <a:ext cx="4927673"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i="0" u="none" strike="noStrike" cap="none" dirty="0" err="1">
                <a:solidFill>
                  <a:schemeClr val="dk1"/>
                </a:solidFill>
                <a:latin typeface="Helvetica Neue Light"/>
                <a:ea typeface="Helvetica Neue Light"/>
                <a:cs typeface="Helvetica Neue Light"/>
                <a:sym typeface="Helvetica Neue Light"/>
              </a:rPr>
              <a:t>Contexto</a:t>
            </a:r>
            <a:r>
              <a:rPr lang="en-US" sz="2400" i="0" u="none" strike="noStrike" cap="none" dirty="0">
                <a:solidFill>
                  <a:schemeClr val="dk1"/>
                </a:solidFill>
                <a:latin typeface="Helvetica Neue Light"/>
                <a:ea typeface="Helvetica Neue Light"/>
                <a:cs typeface="Helvetica Neue Light"/>
                <a:sym typeface="Helvetica Neue Light"/>
              </a:rPr>
              <a:t> y Audiencia</a:t>
            </a:r>
            <a:endParaRPr sz="2400" i="0" u="none" strike="noStrike" cap="none" dirty="0">
              <a:solidFill>
                <a:srgbClr val="000000"/>
              </a:solidFill>
              <a:latin typeface="Helvetica Neue Light"/>
              <a:ea typeface="Helvetica Neue Light"/>
              <a:cs typeface="Helvetica Neue Light"/>
              <a:sym typeface="Helvetica Neue Light"/>
            </a:endParaRPr>
          </a:p>
        </p:txBody>
      </p:sp>
      <p:cxnSp>
        <p:nvCxnSpPr>
          <p:cNvPr id="137" name="Google Shape;137;p26"/>
          <p:cNvCxnSpPr/>
          <p:nvPr/>
        </p:nvCxnSpPr>
        <p:spPr>
          <a:xfrm>
            <a:off x="1680082" y="1367048"/>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38" name="Google Shape;138;p26"/>
          <p:cNvSpPr txBox="1"/>
          <p:nvPr/>
        </p:nvSpPr>
        <p:spPr>
          <a:xfrm>
            <a:off x="524063" y="2414359"/>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02</a:t>
            </a:r>
            <a:endParaRPr>
              <a:latin typeface="Anton"/>
              <a:ea typeface="Anton"/>
              <a:cs typeface="Anton"/>
              <a:sym typeface="Anton"/>
            </a:endParaRPr>
          </a:p>
        </p:txBody>
      </p:sp>
      <p:sp>
        <p:nvSpPr>
          <p:cNvPr id="139" name="Google Shape;139;p26"/>
          <p:cNvSpPr txBox="1"/>
          <p:nvPr/>
        </p:nvSpPr>
        <p:spPr>
          <a:xfrm>
            <a:off x="1849627" y="3429000"/>
            <a:ext cx="4927686"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i="0" u="none" strike="noStrike" cap="none">
                <a:solidFill>
                  <a:srgbClr val="000000"/>
                </a:solidFill>
                <a:latin typeface="Helvetica Neue Light"/>
                <a:ea typeface="Helvetica Neue Light"/>
                <a:cs typeface="Helvetica Neue Light"/>
                <a:sym typeface="Helvetica Neue Light"/>
              </a:rPr>
              <a:t>Metadata</a:t>
            </a:r>
            <a:endParaRPr sz="2400" i="0" u="none" strike="noStrike" cap="none">
              <a:solidFill>
                <a:srgbClr val="000000"/>
              </a:solidFill>
              <a:latin typeface="Helvetica Neue Light"/>
              <a:ea typeface="Helvetica Neue Light"/>
              <a:cs typeface="Helvetica Neue Light"/>
              <a:sym typeface="Helvetica Neue Light"/>
            </a:endParaRPr>
          </a:p>
        </p:txBody>
      </p:sp>
      <p:cxnSp>
        <p:nvCxnSpPr>
          <p:cNvPr id="140" name="Google Shape;140;p26"/>
          <p:cNvCxnSpPr/>
          <p:nvPr/>
        </p:nvCxnSpPr>
        <p:spPr>
          <a:xfrm>
            <a:off x="1680082" y="2383924"/>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1" name="Google Shape;141;p26"/>
          <p:cNvSpPr txBox="1"/>
          <p:nvPr/>
        </p:nvSpPr>
        <p:spPr>
          <a:xfrm>
            <a:off x="524063" y="3429502"/>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03</a:t>
            </a:r>
            <a:endParaRPr>
              <a:latin typeface="Anton"/>
              <a:ea typeface="Anton"/>
              <a:cs typeface="Anton"/>
              <a:sym typeface="Anton"/>
            </a:endParaRPr>
          </a:p>
        </p:txBody>
      </p:sp>
      <p:cxnSp>
        <p:nvCxnSpPr>
          <p:cNvPr id="142" name="Google Shape;142;p26"/>
          <p:cNvCxnSpPr/>
          <p:nvPr/>
        </p:nvCxnSpPr>
        <p:spPr>
          <a:xfrm>
            <a:off x="1680082" y="3399067"/>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3" name="Google Shape;143;p26"/>
          <p:cNvSpPr txBox="1"/>
          <p:nvPr/>
        </p:nvSpPr>
        <p:spPr>
          <a:xfrm>
            <a:off x="388629" y="431801"/>
            <a:ext cx="7637771" cy="5520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000000"/>
                </a:solidFill>
                <a:latin typeface="Anton"/>
                <a:ea typeface="Anton"/>
                <a:cs typeface="Anton"/>
                <a:sym typeface="Anton"/>
              </a:rPr>
              <a:t>AGENDA</a:t>
            </a:r>
            <a:endParaRPr>
              <a:latin typeface="Anton"/>
              <a:ea typeface="Anton"/>
              <a:cs typeface="Anton"/>
              <a:sym typeface="Anton"/>
            </a:endParaRPr>
          </a:p>
        </p:txBody>
      </p:sp>
      <p:sp>
        <p:nvSpPr>
          <p:cNvPr id="145" name="Google Shape;145;p26"/>
          <p:cNvSpPr txBox="1"/>
          <p:nvPr/>
        </p:nvSpPr>
        <p:spPr>
          <a:xfrm>
            <a:off x="1849627" y="4390358"/>
            <a:ext cx="4927672"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i="0" u="none" strike="noStrike" cap="none">
                <a:solidFill>
                  <a:schemeClr val="dk1"/>
                </a:solidFill>
                <a:latin typeface="Helvetica Neue Light"/>
                <a:ea typeface="Helvetica Neue Light"/>
                <a:cs typeface="Helvetica Neue Light"/>
                <a:sym typeface="Helvetica Neue Light"/>
              </a:rPr>
              <a:t>Análisis Exploratorio</a:t>
            </a:r>
            <a:endParaRPr sz="2800" i="0" u="none" strike="noStrike" cap="none">
              <a:solidFill>
                <a:schemeClr val="dk1"/>
              </a:solidFill>
              <a:latin typeface="Helvetica Neue Light"/>
              <a:ea typeface="Helvetica Neue Light"/>
              <a:cs typeface="Helvetica Neue Light"/>
              <a:sym typeface="Helvetica Neue Light"/>
            </a:endParaRPr>
          </a:p>
        </p:txBody>
      </p:sp>
      <p:sp>
        <p:nvSpPr>
          <p:cNvPr id="146" name="Google Shape;146;p26"/>
          <p:cNvSpPr txBox="1"/>
          <p:nvPr/>
        </p:nvSpPr>
        <p:spPr>
          <a:xfrm>
            <a:off x="524070" y="4445135"/>
            <a:ext cx="1325700" cy="542400"/>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04</a:t>
            </a:r>
            <a:endParaRPr>
              <a:latin typeface="Anton"/>
              <a:ea typeface="Anton"/>
              <a:cs typeface="Anton"/>
              <a:sym typeface="Anton"/>
            </a:endParaRPr>
          </a:p>
        </p:txBody>
      </p:sp>
      <p:cxnSp>
        <p:nvCxnSpPr>
          <p:cNvPr id="147" name="Google Shape;147;p26"/>
          <p:cNvCxnSpPr/>
          <p:nvPr/>
        </p:nvCxnSpPr>
        <p:spPr>
          <a:xfrm>
            <a:off x="1680082" y="4414712"/>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8" name="Google Shape;148;p26"/>
          <p:cNvSpPr txBox="1"/>
          <p:nvPr/>
        </p:nvSpPr>
        <p:spPr>
          <a:xfrm>
            <a:off x="1849626" y="2353489"/>
            <a:ext cx="4927687"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i="0" u="none" strike="noStrike" cap="none">
                <a:solidFill>
                  <a:schemeClr val="dk1"/>
                </a:solidFill>
                <a:latin typeface="Helvetica Neue Light"/>
                <a:ea typeface="Helvetica Neue Light"/>
                <a:cs typeface="Helvetica Neue Light"/>
                <a:sym typeface="Helvetica Neue Light"/>
              </a:rPr>
              <a:t>Hipótesis/Preguntas de </a:t>
            </a:r>
            <a:r>
              <a:rPr lang="en-US" sz="2400">
                <a:solidFill>
                  <a:schemeClr val="dk1"/>
                </a:solidFill>
                <a:latin typeface="Helvetica Neue Light"/>
                <a:ea typeface="Helvetica Neue Light"/>
                <a:cs typeface="Helvetica Neue Light"/>
                <a:sym typeface="Helvetica Neue Light"/>
              </a:rPr>
              <a:t>Interés</a:t>
            </a:r>
            <a:endParaRPr>
              <a:latin typeface="Helvetica Neue Light"/>
              <a:ea typeface="Helvetica Neue Light"/>
              <a:cs typeface="Helvetica Neue Light"/>
              <a:sym typeface="Helvetica Neue Light"/>
            </a:endParaRPr>
          </a:p>
        </p:txBody>
      </p:sp>
      <p:sp>
        <p:nvSpPr>
          <p:cNvPr id="149" name="Google Shape;149;p26"/>
          <p:cNvSpPr txBox="1"/>
          <p:nvPr/>
        </p:nvSpPr>
        <p:spPr>
          <a:xfrm>
            <a:off x="1849626" y="5430356"/>
            <a:ext cx="4927672"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a:solidFill>
                  <a:schemeClr val="dk1"/>
                </a:solidFill>
                <a:latin typeface="Helvetica Neue Light"/>
                <a:ea typeface="Helvetica Neue Light"/>
                <a:cs typeface="Helvetica Neue Light"/>
                <a:sym typeface="Helvetica Neue Light"/>
              </a:rPr>
              <a:t>Insights</a:t>
            </a:r>
            <a:r>
              <a:rPr lang="en-US" sz="2400" i="0" u="none" strike="noStrike" cap="none">
                <a:solidFill>
                  <a:schemeClr val="dk1"/>
                </a:solidFill>
                <a:latin typeface="Helvetica Neue Light"/>
                <a:ea typeface="Helvetica Neue Light"/>
                <a:cs typeface="Helvetica Neue Light"/>
                <a:sym typeface="Helvetica Neue Light"/>
              </a:rPr>
              <a:t> y Recomendaciones</a:t>
            </a:r>
            <a:endParaRPr sz="2400" i="0" u="none" strike="noStrike" cap="none">
              <a:solidFill>
                <a:schemeClr val="dk1"/>
              </a:solidFill>
              <a:latin typeface="Helvetica Neue Light"/>
              <a:ea typeface="Helvetica Neue Light"/>
              <a:cs typeface="Helvetica Neue Light"/>
              <a:sym typeface="Helvetica Neue Light"/>
            </a:endParaRPr>
          </a:p>
        </p:txBody>
      </p:sp>
      <p:sp>
        <p:nvSpPr>
          <p:cNvPr id="150" name="Google Shape;150;p26"/>
          <p:cNvSpPr txBox="1"/>
          <p:nvPr/>
        </p:nvSpPr>
        <p:spPr>
          <a:xfrm>
            <a:off x="524062" y="5485145"/>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05</a:t>
            </a:r>
            <a:endParaRPr>
              <a:latin typeface="Anton"/>
              <a:ea typeface="Anton"/>
              <a:cs typeface="Anton"/>
              <a:sym typeface="Anton"/>
            </a:endParaRPr>
          </a:p>
        </p:txBody>
      </p:sp>
      <p:cxnSp>
        <p:nvCxnSpPr>
          <p:cNvPr id="151" name="Google Shape;151;p26"/>
          <p:cNvCxnSpPr/>
          <p:nvPr/>
        </p:nvCxnSpPr>
        <p:spPr>
          <a:xfrm>
            <a:off x="1680081" y="5454710"/>
            <a:ext cx="0" cy="603265"/>
          </a:xfrm>
          <a:prstGeom prst="straightConnector1">
            <a:avLst/>
          </a:prstGeom>
          <a:noFill/>
          <a:ln w="12700" cap="flat" cmpd="sng">
            <a:solidFill>
              <a:srgbClr val="00D703"/>
            </a:solidFill>
            <a:prstDash val="solid"/>
            <a:miter lim="800000"/>
            <a:headEnd type="none" w="sm" len="sm"/>
            <a:tailEnd type="none" w="sm" len="sm"/>
          </a:ln>
        </p:spPr>
      </p:cxnSp>
      <p:pic>
        <p:nvPicPr>
          <p:cNvPr id="2" name="Imagen 1"/>
          <p:cNvPicPr>
            <a:picLocks noChangeAspect="1"/>
          </p:cNvPicPr>
          <p:nvPr/>
        </p:nvPicPr>
        <p:blipFill>
          <a:blip r:embed="rId3"/>
          <a:stretch>
            <a:fillRect/>
          </a:stretch>
        </p:blipFill>
        <p:spPr>
          <a:xfrm>
            <a:off x="7840196" y="799676"/>
            <a:ext cx="3762375" cy="2736898"/>
          </a:xfrm>
          <a:prstGeom prst="rect">
            <a:avLst/>
          </a:prstGeom>
        </p:spPr>
      </p:pic>
      <p:pic>
        <p:nvPicPr>
          <p:cNvPr id="3" name="Imagen 2"/>
          <p:cNvPicPr>
            <a:picLocks noChangeAspect="1"/>
          </p:cNvPicPr>
          <p:nvPr/>
        </p:nvPicPr>
        <p:blipFill>
          <a:blip r:embed="rId4"/>
          <a:stretch>
            <a:fillRect/>
          </a:stretch>
        </p:blipFill>
        <p:spPr>
          <a:xfrm>
            <a:off x="7840196" y="3411071"/>
            <a:ext cx="3762375" cy="2657475"/>
          </a:xfrm>
          <a:prstGeom prst="rect">
            <a:avLst/>
          </a:prstGeom>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cxnSp>
        <p:nvCxnSpPr>
          <p:cNvPr id="157" name="Google Shape;157;p27"/>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58" name="Google Shape;158;p27"/>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3</a:t>
            </a:fld>
            <a:endParaRPr sz="1050" b="0" i="0" u="none" strike="noStrike" cap="none">
              <a:solidFill>
                <a:srgbClr val="000000"/>
              </a:solidFill>
              <a:latin typeface="Arial"/>
              <a:ea typeface="Arial"/>
              <a:cs typeface="Arial"/>
              <a:sym typeface="Arial"/>
            </a:endParaRPr>
          </a:p>
        </p:txBody>
      </p:sp>
      <p:sp>
        <p:nvSpPr>
          <p:cNvPr id="159" name="Google Shape;159;p27"/>
          <p:cNvSpPr txBox="1"/>
          <p:nvPr/>
        </p:nvSpPr>
        <p:spPr>
          <a:xfrm>
            <a:off x="384622" y="2758763"/>
            <a:ext cx="2718100" cy="698012"/>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n-US" sz="2800" b="0" i="0" u="none" strike="noStrike" cap="none">
                <a:solidFill>
                  <a:srgbClr val="000000"/>
                </a:solidFill>
                <a:latin typeface="Arial"/>
                <a:ea typeface="Arial"/>
                <a:cs typeface="Arial"/>
                <a:sym typeface="Arial"/>
              </a:rPr>
              <a:t>CONTEXTO Y </a:t>
            </a:r>
            <a:endParaRPr sz="28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2800"/>
              <a:buFont typeface="Arial"/>
              <a:buNone/>
            </a:pPr>
            <a:r>
              <a:rPr lang="en-US" sz="2800" b="1" i="0" u="none" strike="noStrike" cap="none">
                <a:solidFill>
                  <a:srgbClr val="000000"/>
                </a:solidFill>
                <a:latin typeface="Arial"/>
                <a:ea typeface="Arial"/>
                <a:cs typeface="Arial"/>
                <a:sym typeface="Arial"/>
              </a:rPr>
              <a:t>AUDIENCIA</a:t>
            </a:r>
            <a:endParaRPr sz="2800" b="1" i="0" u="none" strike="noStrike" cap="none">
              <a:solidFill>
                <a:srgbClr val="000000"/>
              </a:solidFill>
              <a:latin typeface="Arial"/>
              <a:ea typeface="Arial"/>
              <a:cs typeface="Arial"/>
              <a:sym typeface="Arial"/>
            </a:endParaRPr>
          </a:p>
        </p:txBody>
      </p:sp>
      <p:sp>
        <p:nvSpPr>
          <p:cNvPr id="160" name="Google Shape;160;p27"/>
          <p:cNvSpPr/>
          <p:nvPr/>
        </p:nvSpPr>
        <p:spPr>
          <a:xfrm>
            <a:off x="3555764" y="327669"/>
            <a:ext cx="8103900" cy="556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i="0" u="none" strike="noStrike" cap="none" dirty="0" err="1">
                <a:solidFill>
                  <a:schemeClr val="dk1"/>
                </a:solidFill>
                <a:latin typeface="Helvetica Neue"/>
                <a:ea typeface="Helvetica Neue"/>
                <a:cs typeface="Helvetica Neue"/>
                <a:sym typeface="Helvetica Neue"/>
              </a:rPr>
              <a:t>Contexto</a:t>
            </a:r>
            <a:endParaRPr lang="en-US" sz="2000" b="1" i="0" u="none" strike="noStrike" cap="none"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r>
              <a:rPr lang="es-ES" sz="1600" dirty="0">
                <a:solidFill>
                  <a:schemeClr val="dk1"/>
                </a:solidFill>
                <a:latin typeface="Helvetica Neue Light"/>
                <a:ea typeface="Helvetica Neue Light"/>
                <a:cs typeface="Helvetica Neue Light"/>
                <a:sym typeface="Helvetica Neue Light"/>
              </a:rPr>
              <a:t>El mundo de las finanzas está en constante evolución, y dos de los activos más comentados en los últimos años son Bitcoin, la criptomoneda líder, y el índice S&amp;P 500, que rastrea el rendimiento de las 500 principales empresas estadounidenses. A lo largo de esta historia de datos, exploraremos la posible relación entre las variaciones de precios de Bitcoin y los movimientos del índice S&amp;P 500.</a:t>
            </a:r>
          </a:p>
          <a:p>
            <a:pPr marL="0" marR="0" lvl="0" indent="0" algn="l" rtl="0">
              <a:spcBef>
                <a:spcPts val="0"/>
              </a:spcBef>
              <a:spcAft>
                <a:spcPts val="0"/>
              </a:spcAft>
              <a:buNone/>
            </a:pPr>
            <a:endParaRPr lang="es-ES" sz="1600" dirty="0">
              <a:solidFill>
                <a:schemeClr val="dk1"/>
              </a:solidFill>
              <a:latin typeface="Helvetica Neue Light"/>
              <a:ea typeface="Helvetica Neue Light"/>
              <a:cs typeface="Helvetica Neue Light"/>
              <a:sym typeface="Helvetica Neue Light"/>
            </a:endParaRPr>
          </a:p>
          <a:p>
            <a:r>
              <a:rPr lang="en-US" sz="2000" b="1" dirty="0">
                <a:solidFill>
                  <a:schemeClr val="dk1"/>
                </a:solidFill>
                <a:latin typeface="Helvetica Neue"/>
                <a:sym typeface="Helvetica Neue"/>
              </a:rPr>
              <a:t>Audiencia</a:t>
            </a:r>
            <a:endParaRPr sz="2000" b="1" dirty="0">
              <a:solidFill>
                <a:schemeClr val="dk1"/>
              </a:solidFill>
              <a:latin typeface="Helvetica Neue"/>
              <a:sym typeface="Helvetica Neue"/>
            </a:endParaRPr>
          </a:p>
          <a:p>
            <a:r>
              <a:rPr lang="es-ES" sz="1600" dirty="0">
                <a:solidFill>
                  <a:schemeClr val="dk1"/>
                </a:solidFill>
                <a:latin typeface="Helvetica Neue Light"/>
                <a:sym typeface="Helvetica Neue"/>
              </a:rPr>
              <a:t>El objetivo de este estudio es analizar la correlación entre la variación del precio de Bitcoin y el índice S&amp;P 500. Para ello, se recopilaron datos diarios del precio de Bitcoin y los valores del índice S&amp;P 500 durante el período 2012-2017. Utilizando técnicas estadísticas, se calculara la correlación entre las variaciones diarias de ambos activos. La correlación puede variar en una escala de -1 a 1, donde -1 indica una correlación negativa perfecta, 1 indica una correlación positiva perfecta y 0 indica una falta de correlación.</a:t>
            </a:r>
          </a:p>
          <a:p>
            <a:pPr marL="285750" marR="0" lvl="0" indent="-171450" algn="l" rtl="0">
              <a:spcBef>
                <a:spcPts val="0"/>
              </a:spcBef>
              <a:spcAft>
                <a:spcPts val="0"/>
              </a:spcAft>
              <a:buClr>
                <a:schemeClr val="dk1"/>
              </a:buClr>
              <a:buSzPts val="1800"/>
              <a:buFont typeface="Noto Sans Symbols"/>
              <a:buNone/>
            </a:pPr>
            <a:endParaRPr sz="1600" dirty="0">
              <a:solidFill>
                <a:schemeClr val="dk1"/>
              </a:solidFill>
              <a:latin typeface="Helvetica Neue Light"/>
              <a:ea typeface="Helvetica Neue Light"/>
              <a:cs typeface="Helvetica Neue Light"/>
              <a:sym typeface="Helvetica Neue Light"/>
            </a:endParaRPr>
          </a:p>
          <a:p>
            <a:pPr marL="0" lvl="0" indent="0">
              <a:buFont typeface="Arial"/>
              <a:buNone/>
            </a:pPr>
            <a:r>
              <a:rPr lang="en-US" sz="2000" b="1" dirty="0" err="1">
                <a:solidFill>
                  <a:schemeClr val="dk1"/>
                </a:solidFill>
                <a:latin typeface="Helvetica Neue"/>
                <a:sym typeface="Helvetica Neue"/>
              </a:rPr>
              <a:t>Limitaciones</a:t>
            </a:r>
            <a:endParaRPr sz="2000" b="1" dirty="0">
              <a:solidFill>
                <a:schemeClr val="dk1"/>
              </a:solidFill>
              <a:latin typeface="Helvetica Neue"/>
              <a:sym typeface="Helvetica Neue"/>
            </a:endParaRPr>
          </a:p>
          <a:p>
            <a:pPr marL="0" lvl="0" indent="0" algn="l" rtl="0">
              <a:spcBef>
                <a:spcPts val="0"/>
              </a:spcBef>
              <a:spcAft>
                <a:spcPts val="0"/>
              </a:spcAft>
              <a:buClr>
                <a:schemeClr val="dk1"/>
              </a:buClr>
              <a:buSzPts val="1100"/>
              <a:buFont typeface="Arial"/>
              <a:buNone/>
            </a:pPr>
            <a:r>
              <a:rPr lang="es-ES" sz="1600" dirty="0">
                <a:solidFill>
                  <a:schemeClr val="dk1"/>
                </a:solidFill>
                <a:latin typeface="Helvetica Neue Light"/>
                <a:ea typeface="Helvetica Neue Light"/>
                <a:cs typeface="Helvetica Neue Light"/>
                <a:sym typeface="Helvetica Neue Light"/>
              </a:rPr>
              <a:t>Para analizar la correlación entre Bitcoin y el S&amp;P 500, recopilamos datos históricos de precios de ambos activos durante el período 2012-2017.</a:t>
            </a:r>
          </a:p>
          <a:p>
            <a:pPr marL="0" lvl="0" indent="0" algn="l" rtl="0">
              <a:spcBef>
                <a:spcPts val="0"/>
              </a:spcBef>
              <a:spcAft>
                <a:spcPts val="0"/>
              </a:spcAft>
              <a:buClr>
                <a:schemeClr val="dk1"/>
              </a:buClr>
              <a:buSzPts val="1100"/>
              <a:buFont typeface="Arial"/>
              <a:buNone/>
            </a:pPr>
            <a:r>
              <a:rPr lang="es-ES" sz="1600" dirty="0">
                <a:solidFill>
                  <a:schemeClr val="dk1"/>
                </a:solidFill>
                <a:latin typeface="Helvetica Neue Light"/>
                <a:ea typeface="Helvetica Neue Light"/>
                <a:cs typeface="Helvetica Neue Light"/>
                <a:sym typeface="Helvetica Neue Light"/>
              </a:rPr>
              <a:t>Bitcoin, al ser un activo relativamente nuevo por haberse lanzado al mercado en el años 2009, no posee demasiada información histórica para poder contrastar contra los valores del Índice S&amp;P (creado en 1957).</a:t>
            </a:r>
          </a:p>
          <a:p>
            <a:pPr marL="0" lvl="0" indent="0" algn="l" rtl="0">
              <a:spcBef>
                <a:spcPts val="0"/>
              </a:spcBef>
              <a:spcAft>
                <a:spcPts val="0"/>
              </a:spcAft>
              <a:buClr>
                <a:schemeClr val="dk1"/>
              </a:buClr>
              <a:buSzPts val="1100"/>
              <a:buFont typeface="Arial"/>
              <a:buNone/>
            </a:pPr>
            <a:endParaRPr lang="es-ES" sz="1600" dirty="0">
              <a:solidFill>
                <a:schemeClr val="dk1"/>
              </a:solidFill>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cxnSp>
        <p:nvCxnSpPr>
          <p:cNvPr id="166" name="Google Shape;166;p28"/>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67" name="Google Shape;167;p28"/>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4</a:t>
            </a:fld>
            <a:endParaRPr sz="1050" b="0" i="0" u="none" strike="noStrike" cap="none">
              <a:solidFill>
                <a:srgbClr val="000000"/>
              </a:solidFill>
              <a:latin typeface="Arial"/>
              <a:ea typeface="Arial"/>
              <a:cs typeface="Arial"/>
              <a:sym typeface="Arial"/>
            </a:endParaRPr>
          </a:p>
        </p:txBody>
      </p:sp>
      <p:sp>
        <p:nvSpPr>
          <p:cNvPr id="168" name="Google Shape;168;p28"/>
          <p:cNvSpPr txBox="1"/>
          <p:nvPr/>
        </p:nvSpPr>
        <p:spPr>
          <a:xfrm>
            <a:off x="384622" y="2758763"/>
            <a:ext cx="2718000" cy="10344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a:t>PREGUNTAS DE</a:t>
            </a:r>
            <a:endParaRPr sz="28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2800"/>
              <a:buFont typeface="Arial"/>
              <a:buNone/>
            </a:pPr>
            <a:r>
              <a:rPr lang="en-US" sz="2800" b="1"/>
              <a:t>INTERÉS</a:t>
            </a:r>
            <a:endParaRPr sz="2800" b="1" i="0" u="none" strike="noStrike" cap="none">
              <a:solidFill>
                <a:srgbClr val="000000"/>
              </a:solidFill>
              <a:latin typeface="Arial"/>
              <a:ea typeface="Arial"/>
              <a:cs typeface="Arial"/>
              <a:sym typeface="Arial"/>
            </a:endParaRPr>
          </a:p>
        </p:txBody>
      </p:sp>
      <p:sp>
        <p:nvSpPr>
          <p:cNvPr id="169" name="Google Shape;169;p28"/>
          <p:cNvSpPr/>
          <p:nvPr/>
        </p:nvSpPr>
        <p:spPr>
          <a:xfrm>
            <a:off x="3703478" y="650510"/>
            <a:ext cx="8103900" cy="4948431"/>
          </a:xfrm>
          <a:prstGeom prst="rect">
            <a:avLst/>
          </a:prstGeom>
          <a:noFill/>
          <a:ln>
            <a:noFill/>
          </a:ln>
        </p:spPr>
        <p:txBody>
          <a:bodyPr spcFirstLastPara="1" wrap="square" lIns="91425" tIns="45700" rIns="91425" bIns="45700" anchor="ctr" anchorCtr="0">
            <a:noAutofit/>
          </a:bodyPr>
          <a:lstStyle/>
          <a:p>
            <a:r>
              <a:rPr lang="en-US" sz="2000" b="1" dirty="0" err="1">
                <a:solidFill>
                  <a:schemeClr val="dk1"/>
                </a:solidFill>
                <a:latin typeface="Helvetica Neue"/>
                <a:sym typeface="Helvetica Neue"/>
              </a:rPr>
              <a:t>Preguntas</a:t>
            </a:r>
            <a:r>
              <a:rPr lang="en-US" sz="2000" b="1" dirty="0">
                <a:solidFill>
                  <a:schemeClr val="dk1"/>
                </a:solidFill>
                <a:latin typeface="Helvetica Neue"/>
                <a:sym typeface="Helvetica Neue"/>
              </a:rPr>
              <a:t> </a:t>
            </a:r>
            <a:r>
              <a:rPr lang="en-US" sz="2000" b="1" dirty="0" err="1">
                <a:solidFill>
                  <a:schemeClr val="dk1"/>
                </a:solidFill>
                <a:latin typeface="Helvetica Neue"/>
                <a:sym typeface="Helvetica Neue"/>
              </a:rPr>
              <a:t>principales</a:t>
            </a:r>
            <a:r>
              <a:rPr lang="en-US" sz="2000" b="1" dirty="0">
                <a:solidFill>
                  <a:schemeClr val="dk1"/>
                </a:solidFill>
                <a:latin typeface="Helvetica Neue"/>
                <a:sym typeface="Helvetica Neue"/>
              </a:rPr>
              <a:t> o </a:t>
            </a:r>
            <a:r>
              <a:rPr lang="en-US" sz="2000" b="1" dirty="0" err="1">
                <a:solidFill>
                  <a:schemeClr val="dk1"/>
                </a:solidFill>
                <a:latin typeface="Helvetica Neue"/>
                <a:sym typeface="Helvetica Neue"/>
              </a:rPr>
              <a:t>primarias</a:t>
            </a:r>
            <a:endParaRPr lang="en-US" sz="2000" b="1" dirty="0">
              <a:solidFill>
                <a:schemeClr val="dk1"/>
              </a:solidFill>
              <a:latin typeface="Helvetica Neue"/>
              <a:sym typeface="Helvetica Neue"/>
            </a:endParaRPr>
          </a:p>
          <a:p>
            <a:pPr marL="0" marR="0" lvl="0" indent="0" algn="l" rtl="0">
              <a:spcBef>
                <a:spcPts val="0"/>
              </a:spcBef>
              <a:spcAft>
                <a:spcPts val="0"/>
              </a:spcAft>
              <a:buNone/>
            </a:pPr>
            <a:endParaRPr sz="1800" b="1" dirty="0">
              <a:solidFill>
                <a:schemeClr val="dk1"/>
              </a:solidFill>
              <a:latin typeface="Helvetica Neue"/>
              <a:ea typeface="Helvetica Neue"/>
              <a:cs typeface="Helvetica Neue"/>
              <a:sym typeface="Helvetica Neue"/>
            </a:endParaRPr>
          </a:p>
          <a:p>
            <a:pPr marL="457200" lvl="0" indent="-342900" algn="l" rtl="0">
              <a:spcBef>
                <a:spcPts val="0"/>
              </a:spcBef>
              <a:spcAft>
                <a:spcPts val="0"/>
              </a:spcAft>
              <a:buClr>
                <a:schemeClr val="dk1"/>
              </a:buClr>
              <a:buSzPts val="1800"/>
              <a:buFont typeface="Helvetica Neue Light"/>
              <a:buChar char="▪"/>
            </a:pPr>
            <a:r>
              <a:rPr lang="es-ES" sz="1800" dirty="0">
                <a:solidFill>
                  <a:schemeClr val="dk1"/>
                </a:solidFill>
                <a:latin typeface="Helvetica Neue Light"/>
                <a:ea typeface="Helvetica Neue Light"/>
                <a:cs typeface="Helvetica Neue Light"/>
                <a:sym typeface="Helvetica Neue Light"/>
              </a:rPr>
              <a:t>Existe correlación entre la variación de precios del Índice S&amp;P y Bitcoin?</a:t>
            </a:r>
          </a:p>
          <a:p>
            <a:pPr marL="114300" lvl="0" algn="l" rtl="0">
              <a:spcBef>
                <a:spcPts val="0"/>
              </a:spcBef>
              <a:spcAft>
                <a:spcPts val="0"/>
              </a:spcAft>
              <a:buClr>
                <a:schemeClr val="dk1"/>
              </a:buClr>
              <a:buSzPts val="1800"/>
            </a:pPr>
            <a:endParaRPr lang="es-ES" sz="1800" dirty="0">
              <a:solidFill>
                <a:schemeClr val="dk1"/>
              </a:solidFill>
              <a:latin typeface="Helvetica Neue Light"/>
              <a:ea typeface="Helvetica Neue Light"/>
              <a:cs typeface="Helvetica Neue Light"/>
              <a:sym typeface="Helvetica Neue Light"/>
            </a:endParaRPr>
          </a:p>
          <a:p>
            <a:pPr marL="457200" lvl="0" indent="-342900" algn="l" rtl="0">
              <a:spcBef>
                <a:spcPts val="0"/>
              </a:spcBef>
              <a:spcAft>
                <a:spcPts val="0"/>
              </a:spcAft>
              <a:buClr>
                <a:schemeClr val="dk1"/>
              </a:buClr>
              <a:buSzPts val="1800"/>
              <a:buFont typeface="Helvetica Neue Light"/>
              <a:buChar char="▪"/>
            </a:pPr>
            <a:r>
              <a:rPr lang="es-ES" sz="1800" dirty="0">
                <a:solidFill>
                  <a:schemeClr val="dk1"/>
                </a:solidFill>
                <a:latin typeface="Helvetica Neue Light"/>
                <a:ea typeface="Helvetica Neue Light"/>
                <a:cs typeface="Helvetica Neue Light"/>
                <a:sym typeface="Helvetica Neue Light"/>
              </a:rPr>
              <a:t>Cuando el precio del Índice S&amp;P tiene tendencia a la baja, esa tendencia se evidencia en el precio del Bitcoin?</a:t>
            </a:r>
          </a:p>
          <a:p>
            <a:pPr marL="114300" lvl="0" algn="l" rtl="0">
              <a:spcBef>
                <a:spcPts val="0"/>
              </a:spcBef>
              <a:spcAft>
                <a:spcPts val="0"/>
              </a:spcAft>
              <a:buClr>
                <a:schemeClr val="dk1"/>
              </a:buClr>
              <a:buSzPts val="1800"/>
            </a:pPr>
            <a:endParaRPr lang="es-ES" sz="1800" dirty="0">
              <a:solidFill>
                <a:schemeClr val="dk1"/>
              </a:solidFill>
              <a:latin typeface="Helvetica Neue Light"/>
              <a:ea typeface="Helvetica Neue Light"/>
              <a:cs typeface="Helvetica Neue Light"/>
              <a:sym typeface="Helvetica Neue Light"/>
            </a:endParaRPr>
          </a:p>
          <a:p>
            <a:pPr marL="457200" indent="-342900">
              <a:buClr>
                <a:schemeClr val="dk1"/>
              </a:buClr>
              <a:buSzPts val="1800"/>
              <a:buFont typeface="Helvetica Neue Light"/>
              <a:buChar char="▪"/>
            </a:pPr>
            <a:r>
              <a:rPr lang="es-ES" sz="1800" dirty="0">
                <a:solidFill>
                  <a:schemeClr val="dk1"/>
                </a:solidFill>
                <a:latin typeface="Helvetica Neue Light"/>
                <a:sym typeface="Helvetica Neue"/>
              </a:rPr>
              <a:t>Cuando el precio del Bitcoin tiene tendencia el alza, esa tendencia se evidencia en el Índice S&amp;P?</a:t>
            </a:r>
          </a:p>
          <a:p>
            <a:pPr marL="457200" indent="-342900">
              <a:buClr>
                <a:schemeClr val="dk1"/>
              </a:buClr>
              <a:buSzPts val="1800"/>
              <a:buFont typeface="Helvetica Neue Light"/>
              <a:buChar char="▪"/>
            </a:pPr>
            <a:endParaRPr lang="es-ES" sz="1800" dirty="0">
              <a:solidFill>
                <a:schemeClr val="dk1"/>
              </a:solidFill>
              <a:latin typeface="Helvetica Neue Light"/>
              <a:sym typeface="Helvetica Neue"/>
            </a:endParaRPr>
          </a:p>
          <a:p>
            <a:pPr marL="114300">
              <a:buClr>
                <a:schemeClr val="dk1"/>
              </a:buClr>
              <a:buSzPts val="1800"/>
            </a:pPr>
            <a:r>
              <a:rPr lang="es-ES" sz="1800" dirty="0">
                <a:solidFill>
                  <a:schemeClr val="dk1"/>
                </a:solidFill>
                <a:latin typeface="Helvetica Neue Light"/>
                <a:sym typeface="Helvetica Neue"/>
              </a:rPr>
              <a:t>Se buscara establecer, utilizando técnicas estadísticas, la correlación o no entre las variaciones de precios de ambos activos. Una correlación positiva indicaría que los precios de Bitcoin y el S&amp;P 500 tienden a moverse en la misma dirección, es decir, cuando el S&amp;P 500 sube, el precio de Bitcoin también tiende a subir, y viceversa. Por otro lado, una correlación negativa indicaría que los precios se mueven en direcciones opuestas. Es importante tener en cuenta que la correlación no implica causalidad, es decir, no significa que los movimientos en el precio de Bitcoin causen cambios en el índice S&amp;P 500 o viceversa. Puede haber otros factores o eventos macroeconómicos que influyan en ambos activos simultáneamente.</a:t>
            </a: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p:nvPr/>
        </p:nvSpPr>
        <p:spPr>
          <a:xfrm>
            <a:off x="1096531" y="1323751"/>
            <a:ext cx="7512896" cy="36933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400" b="1" dirty="0" err="1">
                <a:solidFill>
                  <a:schemeClr val="dk1"/>
                </a:solidFill>
                <a:latin typeface="DM Sans"/>
                <a:ea typeface="DM Sans"/>
                <a:cs typeface="DM Sans"/>
                <a:sym typeface="DM Sans"/>
              </a:rPr>
              <a:t>Correlación</a:t>
            </a:r>
            <a:r>
              <a:rPr lang="en-US" sz="2400" b="1" dirty="0">
                <a:solidFill>
                  <a:schemeClr val="dk1"/>
                </a:solidFill>
                <a:latin typeface="DM Sans"/>
                <a:ea typeface="DM Sans"/>
                <a:cs typeface="DM Sans"/>
                <a:sym typeface="DM Sans"/>
              </a:rPr>
              <a:t> entre los </a:t>
            </a:r>
            <a:r>
              <a:rPr lang="en-US" sz="2400" b="1" dirty="0" err="1">
                <a:solidFill>
                  <a:schemeClr val="dk1"/>
                </a:solidFill>
                <a:latin typeface="DM Sans"/>
                <a:ea typeface="DM Sans"/>
                <a:cs typeface="DM Sans"/>
                <a:sym typeface="DM Sans"/>
              </a:rPr>
              <a:t>valores</a:t>
            </a:r>
            <a:r>
              <a:rPr lang="en-US" sz="2400" b="1" dirty="0">
                <a:solidFill>
                  <a:schemeClr val="dk1"/>
                </a:solidFill>
                <a:latin typeface="DM Sans"/>
                <a:ea typeface="DM Sans"/>
                <a:cs typeface="DM Sans"/>
                <a:sym typeface="DM Sans"/>
              </a:rPr>
              <a:t> de ambos </a:t>
            </a:r>
            <a:r>
              <a:rPr lang="en-US" sz="2400" b="1" dirty="0" err="1">
                <a:solidFill>
                  <a:schemeClr val="dk1"/>
                </a:solidFill>
                <a:latin typeface="DM Sans"/>
                <a:ea typeface="DM Sans"/>
                <a:cs typeface="DM Sans"/>
                <a:sym typeface="DM Sans"/>
              </a:rPr>
              <a:t>activos</a:t>
            </a:r>
            <a:r>
              <a:rPr lang="en-US" sz="2000" b="1" dirty="0">
                <a:solidFill>
                  <a:schemeClr val="dk1"/>
                </a:solidFill>
                <a:latin typeface="DM Sans"/>
                <a:ea typeface="DM Sans"/>
                <a:cs typeface="DM Sans"/>
                <a:sym typeface="DM Sans"/>
              </a:rPr>
              <a:t>.</a:t>
            </a:r>
            <a:endParaRPr sz="2000" dirty="0">
              <a:latin typeface="DM Sans"/>
              <a:ea typeface="DM Sans"/>
              <a:cs typeface="DM Sans"/>
              <a:sym typeface="DM Sans"/>
            </a:endParaRPr>
          </a:p>
        </p:txBody>
      </p:sp>
      <p:sp>
        <p:nvSpPr>
          <p:cNvPr id="176" name="Google Shape;176;p29"/>
          <p:cNvSpPr txBox="1"/>
          <p:nvPr/>
        </p:nvSpPr>
        <p:spPr>
          <a:xfrm>
            <a:off x="3107803" y="575463"/>
            <a:ext cx="2164190" cy="46166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None/>
            </a:pPr>
            <a:r>
              <a:rPr lang="en-US" sz="3000" b="1" dirty="0">
                <a:solidFill>
                  <a:schemeClr val="dk1"/>
                </a:solidFill>
                <a:latin typeface="DM Sans"/>
                <a:ea typeface="DM Sans"/>
                <a:cs typeface="DM Sans"/>
                <a:sym typeface="DM Sans"/>
              </a:rPr>
              <a:t>3568 rows</a:t>
            </a:r>
            <a:endParaRPr sz="3000" dirty="0">
              <a:latin typeface="DM Sans"/>
              <a:ea typeface="DM Sans"/>
              <a:cs typeface="DM Sans"/>
              <a:sym typeface="DM Sans"/>
            </a:endParaRPr>
          </a:p>
        </p:txBody>
      </p:sp>
      <p:sp>
        <p:nvSpPr>
          <p:cNvPr id="177" name="Google Shape;177;p29"/>
          <p:cNvSpPr txBox="1"/>
          <p:nvPr/>
        </p:nvSpPr>
        <p:spPr>
          <a:xfrm>
            <a:off x="8147036" y="2201661"/>
            <a:ext cx="3143400" cy="2769989"/>
          </a:xfrm>
          <a:prstGeom prst="rect">
            <a:avLst/>
          </a:prstGeom>
          <a:noFill/>
          <a:ln>
            <a:noFill/>
          </a:ln>
        </p:spPr>
        <p:txBody>
          <a:bodyPr spcFirstLastPara="1" wrap="square" lIns="0" tIns="0" rIns="0" bIns="0" anchor="ctr" anchorCtr="0">
            <a:spAutoFit/>
          </a:bodyPr>
          <a:lstStyle/>
          <a:p>
            <a:pPr lvl="0" algn="ctr"/>
            <a:r>
              <a:rPr lang="es-AR" sz="2000" dirty="0"/>
              <a:t>El coeficiente de correlación calculado entre las dos series de tiempo es bajo en valores inferiores a 1500. </a:t>
            </a:r>
          </a:p>
          <a:p>
            <a:pPr lvl="0" algn="ctr"/>
            <a:r>
              <a:rPr lang="es-AR" sz="2000" dirty="0"/>
              <a:t>Es a partir de valores superiores a este cuando se observa una correlación fuerte entre ambos activos.</a:t>
            </a:r>
            <a:endParaRPr dirty="0">
              <a:latin typeface="DM Sans"/>
              <a:ea typeface="DM Sans"/>
              <a:cs typeface="DM Sans"/>
              <a:sym typeface="DM Sans"/>
            </a:endParaRPr>
          </a:p>
        </p:txBody>
      </p:sp>
      <p:sp>
        <p:nvSpPr>
          <p:cNvPr id="181" name="Google Shape;181;p29"/>
          <p:cNvSpPr txBox="1"/>
          <p:nvPr/>
        </p:nvSpPr>
        <p:spPr>
          <a:xfrm>
            <a:off x="5891179" y="591672"/>
            <a:ext cx="2116408" cy="461665"/>
          </a:xfrm>
          <a:prstGeom prst="rect">
            <a:avLst/>
          </a:prstGeom>
          <a:noFill/>
          <a:ln>
            <a:noFill/>
          </a:ln>
        </p:spPr>
        <p:txBody>
          <a:bodyPr spcFirstLastPara="1" wrap="square" lIns="0" tIns="0" rIns="0" bIns="0" anchor="ctr" anchorCtr="0">
            <a:spAutoFit/>
          </a:bodyPr>
          <a:lstStyle/>
          <a:p>
            <a:pPr marL="0" lvl="0" indent="0" algn="ctr" rtl="0">
              <a:spcBef>
                <a:spcPts val="0"/>
              </a:spcBef>
              <a:spcAft>
                <a:spcPts val="0"/>
              </a:spcAft>
              <a:buClr>
                <a:schemeClr val="dk1"/>
              </a:buClr>
              <a:buFont typeface="Arial"/>
              <a:buNone/>
            </a:pPr>
            <a:r>
              <a:rPr lang="en-US" sz="3000" b="1" dirty="0">
                <a:solidFill>
                  <a:schemeClr val="dk1"/>
                </a:solidFill>
                <a:latin typeface="DM Sans"/>
                <a:ea typeface="DM Sans"/>
                <a:cs typeface="DM Sans"/>
                <a:sym typeface="DM Sans"/>
              </a:rPr>
              <a:t>6 columns</a:t>
            </a:r>
            <a:endParaRPr dirty="0">
              <a:latin typeface="DM Sans"/>
              <a:ea typeface="DM Sans"/>
              <a:cs typeface="DM Sans"/>
              <a:sym typeface="DM Sans"/>
            </a:endParaRPr>
          </a:p>
        </p:txBody>
      </p:sp>
      <p:sp>
        <p:nvSpPr>
          <p:cNvPr id="182" name="Google Shape;182;p29"/>
          <p:cNvSpPr txBox="1"/>
          <p:nvPr/>
        </p:nvSpPr>
        <p:spPr>
          <a:xfrm>
            <a:off x="2066242" y="131779"/>
            <a:ext cx="7836300" cy="3447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2800"/>
              <a:buFont typeface="Arial"/>
              <a:buNone/>
            </a:pPr>
            <a:r>
              <a:rPr lang="en-US" sz="2800">
                <a:latin typeface="DM Sans"/>
                <a:ea typeface="DM Sans"/>
                <a:cs typeface="DM Sans"/>
                <a:sym typeface="DM Sans"/>
              </a:rPr>
              <a:t>RESUMEN</a:t>
            </a:r>
            <a:r>
              <a:rPr lang="en-US" sz="2800" i="0" u="none" strike="noStrike" cap="none">
                <a:solidFill>
                  <a:srgbClr val="000000"/>
                </a:solidFill>
                <a:latin typeface="DM Sans"/>
                <a:ea typeface="DM Sans"/>
                <a:cs typeface="DM Sans"/>
                <a:sym typeface="DM Sans"/>
              </a:rPr>
              <a:t> </a:t>
            </a:r>
            <a:r>
              <a:rPr lang="en-US" sz="2800" b="1">
                <a:latin typeface="DM Sans"/>
                <a:ea typeface="DM Sans"/>
                <a:cs typeface="DM Sans"/>
                <a:sym typeface="DM Sans"/>
              </a:rPr>
              <a:t>METADATA</a:t>
            </a:r>
            <a:endParaRPr>
              <a:latin typeface="DM Sans"/>
              <a:ea typeface="DM Sans"/>
              <a:cs typeface="DM Sans"/>
              <a:sym typeface="DM Sans"/>
            </a:endParaRPr>
          </a:p>
        </p:txBody>
      </p:sp>
      <p:pic>
        <p:nvPicPr>
          <p:cNvPr id="2" name="Imagen 1"/>
          <p:cNvPicPr>
            <a:picLocks noChangeAspect="1"/>
          </p:cNvPicPr>
          <p:nvPr/>
        </p:nvPicPr>
        <p:blipFill>
          <a:blip r:embed="rId3"/>
          <a:stretch>
            <a:fillRect/>
          </a:stretch>
        </p:blipFill>
        <p:spPr>
          <a:xfrm>
            <a:off x="1251276" y="2035364"/>
            <a:ext cx="6067425" cy="3981450"/>
          </a:xfrm>
          <a:prstGeom prst="rect">
            <a:avLst/>
          </a:prstGeom>
        </p:spPr>
      </p:pic>
      <p:pic>
        <p:nvPicPr>
          <p:cNvPr id="3" name="Imagen 2"/>
          <p:cNvPicPr>
            <a:picLocks noChangeAspect="1"/>
          </p:cNvPicPr>
          <p:nvPr/>
        </p:nvPicPr>
        <p:blipFill>
          <a:blip r:embed="rId4"/>
          <a:stretch>
            <a:fillRect/>
          </a:stretch>
        </p:blipFill>
        <p:spPr>
          <a:xfrm>
            <a:off x="2174392" y="5890359"/>
            <a:ext cx="3810000" cy="819150"/>
          </a:xfrm>
          <a:prstGeom prst="rect">
            <a:avLst/>
          </a:prstGeom>
        </p:spPr>
      </p:pic>
      <p:sp>
        <p:nvSpPr>
          <p:cNvPr id="4" name="Google Shape;176;p29">
            <a:extLst>
              <a:ext uri="{FF2B5EF4-FFF2-40B4-BE49-F238E27FC236}">
                <a16:creationId xmlns:a16="http://schemas.microsoft.com/office/drawing/2014/main" id="{4E896E7B-CC7B-A285-FA00-2422BBE5447C}"/>
              </a:ext>
            </a:extLst>
          </p:cNvPr>
          <p:cNvSpPr txBox="1"/>
          <p:nvPr/>
        </p:nvSpPr>
        <p:spPr>
          <a:xfrm>
            <a:off x="318416" y="554932"/>
            <a:ext cx="2349331" cy="46166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None/>
            </a:pPr>
            <a:r>
              <a:rPr lang="en-US" sz="3000" b="1" dirty="0">
                <a:solidFill>
                  <a:schemeClr val="dk1"/>
                </a:solidFill>
                <a:latin typeface="DM Sans"/>
                <a:ea typeface="DM Sans"/>
                <a:cs typeface="DM Sans"/>
                <a:sym typeface="DM Sans"/>
              </a:rPr>
              <a:t>Dataset info:</a:t>
            </a:r>
            <a:endParaRPr sz="3000" dirty="0">
              <a:latin typeface="DM Sans"/>
              <a:ea typeface="DM Sans"/>
              <a:cs typeface="DM Sans"/>
              <a:sym typeface="DM Sans"/>
            </a:endParaRPr>
          </a:p>
        </p:txBody>
      </p:sp>
      <p:sp>
        <p:nvSpPr>
          <p:cNvPr id="5" name="Google Shape;181;p29">
            <a:extLst>
              <a:ext uri="{FF2B5EF4-FFF2-40B4-BE49-F238E27FC236}">
                <a16:creationId xmlns:a16="http://schemas.microsoft.com/office/drawing/2014/main" id="{42BEFE2B-C720-71D2-A442-25B599E233B9}"/>
              </a:ext>
            </a:extLst>
          </p:cNvPr>
          <p:cNvSpPr txBox="1"/>
          <p:nvPr/>
        </p:nvSpPr>
        <p:spPr>
          <a:xfrm>
            <a:off x="8421380" y="575462"/>
            <a:ext cx="3395480" cy="461665"/>
          </a:xfrm>
          <a:prstGeom prst="rect">
            <a:avLst/>
          </a:prstGeom>
          <a:noFill/>
          <a:ln>
            <a:noFill/>
          </a:ln>
        </p:spPr>
        <p:txBody>
          <a:bodyPr spcFirstLastPara="1" wrap="square" lIns="0" tIns="0" rIns="0" bIns="0" anchor="ctr" anchorCtr="0">
            <a:spAutoFit/>
          </a:bodyPr>
          <a:lstStyle/>
          <a:p>
            <a:pPr marL="0" lvl="0" indent="0" algn="ctr" rtl="0">
              <a:spcBef>
                <a:spcPts val="0"/>
              </a:spcBef>
              <a:spcAft>
                <a:spcPts val="0"/>
              </a:spcAft>
              <a:buClr>
                <a:schemeClr val="dk1"/>
              </a:buClr>
              <a:buFont typeface="Arial"/>
              <a:buNone/>
            </a:pPr>
            <a:r>
              <a:rPr lang="en-US" sz="3000" b="1" dirty="0">
                <a:solidFill>
                  <a:schemeClr val="dk1"/>
                </a:solidFill>
                <a:latin typeface="DM Sans"/>
                <a:ea typeface="DM Sans"/>
                <a:cs typeface="DM Sans"/>
                <a:sym typeface="DM Sans"/>
              </a:rPr>
              <a:t>Period: 2012-2017</a:t>
            </a:r>
            <a:endParaRPr dirty="0">
              <a:latin typeface="DM Sans"/>
              <a:ea typeface="DM Sans"/>
              <a:cs typeface="DM Sans"/>
              <a:sym typeface="DM Sans"/>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6</a:t>
            </a:fld>
            <a:endParaRPr sz="1050" b="0" i="0" u="none" strike="noStrike" cap="none">
              <a:solidFill>
                <a:srgbClr val="000000"/>
              </a:solidFill>
              <a:latin typeface="Arial"/>
              <a:ea typeface="Arial"/>
              <a:cs typeface="Arial"/>
              <a:sym typeface="Arial"/>
            </a:endParaRPr>
          </a:p>
        </p:txBody>
      </p:sp>
      <p:sp>
        <p:nvSpPr>
          <p:cNvPr id="196" name="Google Shape;196;p30"/>
          <p:cNvSpPr txBox="1"/>
          <p:nvPr/>
        </p:nvSpPr>
        <p:spPr>
          <a:xfrm>
            <a:off x="429592" y="2505670"/>
            <a:ext cx="10857900" cy="14778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6000"/>
              <a:buFont typeface="Arial"/>
              <a:buNone/>
            </a:pPr>
            <a:r>
              <a:rPr lang="en-US" sz="6000"/>
              <a:t>ANÁLISIS</a:t>
            </a:r>
            <a:r>
              <a:rPr lang="en-US" sz="6000" b="0" i="0" u="none" strike="noStrike" cap="none">
                <a:solidFill>
                  <a:srgbClr val="000000"/>
                </a:solidFill>
                <a:latin typeface="Arial"/>
                <a:ea typeface="Arial"/>
                <a:cs typeface="Arial"/>
                <a:sym typeface="Arial"/>
              </a:rPr>
              <a:t> </a:t>
            </a:r>
            <a:endParaRPr/>
          </a:p>
          <a:p>
            <a:pPr marL="0" marR="0" lvl="0" indent="0" algn="ctr" rtl="0">
              <a:lnSpc>
                <a:spcPct val="80000"/>
              </a:lnSpc>
              <a:spcBef>
                <a:spcPts val="0"/>
              </a:spcBef>
              <a:spcAft>
                <a:spcPts val="0"/>
              </a:spcAft>
              <a:buClr>
                <a:srgbClr val="000000"/>
              </a:buClr>
              <a:buSzPts val="6000"/>
              <a:buFont typeface="Arial"/>
              <a:buNone/>
            </a:pPr>
            <a:r>
              <a:rPr lang="en-US" sz="6000" b="1"/>
              <a:t>EXPLORATORIO</a:t>
            </a:r>
            <a:endParaRPr sz="6000" b="1" i="0" u="none" strike="noStrike" cap="none">
              <a:solidFill>
                <a:srgbClr val="000000"/>
              </a:solidFill>
              <a:latin typeface="Arial"/>
              <a:ea typeface="Arial"/>
              <a:cs typeface="Arial"/>
              <a:sym typeface="Arial"/>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7</a:t>
            </a:fld>
            <a:endParaRPr sz="1050" b="0" i="0" u="none" strike="noStrike" cap="none">
              <a:solidFill>
                <a:srgbClr val="000000"/>
              </a:solidFill>
              <a:latin typeface="Arial"/>
              <a:ea typeface="Arial"/>
              <a:cs typeface="Arial"/>
              <a:sym typeface="Arial"/>
            </a:endParaRPr>
          </a:p>
        </p:txBody>
      </p:sp>
      <p:sp>
        <p:nvSpPr>
          <p:cNvPr id="203" name="Google Shape;203;p31"/>
          <p:cNvSpPr txBox="1"/>
          <p:nvPr/>
        </p:nvSpPr>
        <p:spPr>
          <a:xfrm>
            <a:off x="480873" y="506701"/>
            <a:ext cx="10017900" cy="34471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b="1" dirty="0" err="1">
                <a:latin typeface="Helvetica Neue"/>
                <a:ea typeface="Helvetica Neue"/>
                <a:cs typeface="Helvetica Neue"/>
                <a:sym typeface="Helvetica Neue"/>
              </a:rPr>
              <a:t>Comparación</a:t>
            </a:r>
            <a:r>
              <a:rPr lang="en-US" sz="2800" b="1" dirty="0">
                <a:latin typeface="Helvetica Neue"/>
                <a:ea typeface="Helvetica Neue"/>
                <a:cs typeface="Helvetica Neue"/>
                <a:sym typeface="Helvetica Neue"/>
              </a:rPr>
              <a:t> </a:t>
            </a:r>
            <a:r>
              <a:rPr lang="en-US" sz="2800" b="1" dirty="0" err="1">
                <a:latin typeface="Helvetica Neue"/>
                <a:ea typeface="Helvetica Neue"/>
                <a:cs typeface="Helvetica Neue"/>
                <a:sym typeface="Helvetica Neue"/>
              </a:rPr>
              <a:t>precios</a:t>
            </a:r>
            <a:r>
              <a:rPr lang="en-US" sz="2800" b="1" dirty="0">
                <a:latin typeface="Helvetica Neue"/>
                <a:ea typeface="Helvetica Neue"/>
                <a:cs typeface="Helvetica Neue"/>
                <a:sym typeface="Helvetica Neue"/>
              </a:rPr>
              <a:t> </a:t>
            </a:r>
            <a:r>
              <a:rPr lang="en-US" sz="2800" b="1" dirty="0" err="1">
                <a:latin typeface="Helvetica Neue"/>
                <a:ea typeface="Helvetica Neue"/>
                <a:cs typeface="Helvetica Neue"/>
                <a:sym typeface="Helvetica Neue"/>
              </a:rPr>
              <a:t>Máximos</a:t>
            </a:r>
            <a:r>
              <a:rPr lang="en-US" sz="2800" b="1" dirty="0">
                <a:latin typeface="Helvetica Neue"/>
                <a:ea typeface="Helvetica Neue"/>
                <a:cs typeface="Helvetica Neue"/>
                <a:sym typeface="Helvetica Neue"/>
              </a:rPr>
              <a:t> y </a:t>
            </a:r>
            <a:r>
              <a:rPr lang="en-US" sz="2800" b="1" dirty="0" err="1">
                <a:latin typeface="Helvetica Neue"/>
                <a:ea typeface="Helvetica Neue"/>
                <a:cs typeface="Helvetica Neue"/>
                <a:sym typeface="Helvetica Neue"/>
              </a:rPr>
              <a:t>Mínimos</a:t>
            </a:r>
            <a:r>
              <a:rPr lang="en-US" sz="2800" b="1" dirty="0">
                <a:latin typeface="Helvetica Neue"/>
                <a:ea typeface="Helvetica Neue"/>
                <a:cs typeface="Helvetica Neue"/>
                <a:sym typeface="Helvetica Neue"/>
              </a:rPr>
              <a:t>.</a:t>
            </a:r>
            <a:endParaRPr sz="100" b="1" i="0" u="none" strike="noStrike" cap="none" dirty="0">
              <a:solidFill>
                <a:srgbClr val="888888"/>
              </a:solidFill>
              <a:latin typeface="Helvetica Neue"/>
              <a:ea typeface="Helvetica Neue"/>
              <a:cs typeface="Helvetica Neue"/>
              <a:sym typeface="Helvetica Neue"/>
            </a:endParaRPr>
          </a:p>
        </p:txBody>
      </p:sp>
      <p:sp>
        <p:nvSpPr>
          <p:cNvPr id="204" name="Google Shape;204;p31"/>
          <p:cNvSpPr/>
          <p:nvPr/>
        </p:nvSpPr>
        <p:spPr>
          <a:xfrm>
            <a:off x="471475" y="1215476"/>
            <a:ext cx="3658800" cy="513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dirty="0">
                <a:solidFill>
                  <a:schemeClr val="dk1"/>
                </a:solidFill>
                <a:latin typeface="Helvetica Neue Light"/>
                <a:ea typeface="Helvetica Neue Light"/>
                <a:cs typeface="Helvetica Neue Light"/>
                <a:sym typeface="Helvetica Neue Light"/>
              </a:rPr>
              <a:t>Los </a:t>
            </a:r>
            <a:r>
              <a:rPr lang="en-US" sz="1400" dirty="0" err="1">
                <a:solidFill>
                  <a:schemeClr val="dk1"/>
                </a:solidFill>
                <a:latin typeface="Helvetica Neue Light"/>
                <a:ea typeface="Helvetica Neue Light"/>
                <a:cs typeface="Helvetica Neue Light"/>
                <a:sym typeface="Helvetica Neue Light"/>
              </a:rPr>
              <a:t>gr</a:t>
            </a:r>
            <a:r>
              <a:rPr lang="en-US" dirty="0" err="1">
                <a:solidFill>
                  <a:schemeClr val="dk1"/>
                </a:solidFill>
                <a:latin typeface="Helvetica Neue Light"/>
                <a:ea typeface="Helvetica Neue Light"/>
                <a:cs typeface="Helvetica Neue Light"/>
                <a:sym typeface="Helvetica Neue Light"/>
              </a:rPr>
              <a:t>áficos</a:t>
            </a:r>
            <a:r>
              <a:rPr lang="en-US" dirty="0">
                <a:solidFill>
                  <a:schemeClr val="dk1"/>
                </a:solidFill>
                <a:latin typeface="Helvetica Neue Light"/>
                <a:ea typeface="Helvetica Neue Light"/>
                <a:cs typeface="Helvetica Neue Light"/>
                <a:sym typeface="Helvetica Neue Light"/>
              </a:rPr>
              <a:t> de la </a:t>
            </a:r>
            <a:r>
              <a:rPr lang="en-US" dirty="0" err="1">
                <a:solidFill>
                  <a:schemeClr val="dk1"/>
                </a:solidFill>
                <a:latin typeface="Helvetica Neue Light"/>
                <a:ea typeface="Helvetica Neue Light"/>
                <a:cs typeface="Helvetica Neue Light"/>
                <a:sym typeface="Helvetica Neue Light"/>
              </a:rPr>
              <a:t>derecha</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nos</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muestran</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el</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comporrtamiento</a:t>
            </a:r>
            <a:r>
              <a:rPr lang="en-US" dirty="0">
                <a:solidFill>
                  <a:schemeClr val="dk1"/>
                </a:solidFill>
                <a:latin typeface="Helvetica Neue Light"/>
                <a:ea typeface="Helvetica Neue Light"/>
                <a:cs typeface="Helvetica Neue Light"/>
                <a:sym typeface="Helvetica Neue Light"/>
              </a:rPr>
              <a:t> de las variables </a:t>
            </a:r>
            <a:r>
              <a:rPr lang="en-US" dirty="0" err="1">
                <a:solidFill>
                  <a:schemeClr val="dk1"/>
                </a:solidFill>
                <a:latin typeface="Helvetica Neue Light"/>
                <a:ea typeface="Helvetica Neue Light"/>
                <a:cs typeface="Helvetica Neue Light"/>
                <a:sym typeface="Helvetica Neue Light"/>
              </a:rPr>
              <a:t>precios</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máximos</a:t>
            </a:r>
            <a:r>
              <a:rPr lang="en-US" dirty="0">
                <a:solidFill>
                  <a:schemeClr val="dk1"/>
                </a:solidFill>
                <a:latin typeface="Helvetica Neue Light"/>
                <a:ea typeface="Helvetica Neue Light"/>
                <a:cs typeface="Helvetica Neue Light"/>
                <a:sym typeface="Helvetica Neue Light"/>
              </a:rPr>
              <a:t> y </a:t>
            </a:r>
            <a:r>
              <a:rPr lang="en-US" dirty="0" err="1">
                <a:solidFill>
                  <a:schemeClr val="dk1"/>
                </a:solidFill>
                <a:latin typeface="Helvetica Neue Light"/>
                <a:ea typeface="Helvetica Neue Light"/>
                <a:cs typeface="Helvetica Neue Light"/>
                <a:sym typeface="Helvetica Neue Light"/>
              </a:rPr>
              <a:t>mínimos</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en</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el</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periodo</a:t>
            </a:r>
            <a:r>
              <a:rPr lang="en-US" dirty="0">
                <a:solidFill>
                  <a:schemeClr val="dk1"/>
                </a:solidFill>
                <a:latin typeface="Helvetica Neue Light"/>
                <a:ea typeface="Helvetica Neue Light"/>
                <a:cs typeface="Helvetica Neue Light"/>
                <a:sym typeface="Helvetica Neue Light"/>
              </a:rPr>
              <a:t> 2012-2017.</a:t>
            </a:r>
            <a:endParaRPr dirty="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endParaRPr lang="es-ES" dirty="0">
              <a:solidFill>
                <a:schemeClr val="dk1"/>
              </a:solidFill>
              <a:latin typeface="Helvetica Neue Light"/>
              <a:ea typeface="Helvetica Neue Light"/>
              <a:cs typeface="Helvetica Neue Light"/>
              <a:sym typeface="Helvetica Neue Light"/>
            </a:endParaRPr>
          </a:p>
          <a:p>
            <a:r>
              <a:rPr lang="es-ES" dirty="0">
                <a:solidFill>
                  <a:schemeClr val="dk1"/>
                </a:solidFill>
                <a:latin typeface="Helvetica Neue Light"/>
              </a:rPr>
              <a:t>Al observar los gráficos de dispersión, podemos notar momentos en los que las tendencias de Bitcoin y el S&amp;P 500 parecen moverse en la misma dirección (valores superiores a 2000), mientras que en otros momentos, pueden moverse en direcciones opuestas</a:t>
            </a:r>
            <a:endParaRPr lang="es-ES" dirty="0">
              <a:solidFill>
                <a:schemeClr val="dk1"/>
              </a:solidFill>
              <a:latin typeface="Helvetica Neue Light"/>
              <a:sym typeface="Helvetica Neue Light"/>
            </a:endParaRPr>
          </a:p>
          <a:p>
            <a:pPr marL="0" marR="0" lvl="0" indent="0" algn="l" rtl="0">
              <a:spcBef>
                <a:spcPts val="0"/>
              </a:spcBef>
              <a:spcAft>
                <a:spcPts val="0"/>
              </a:spcAft>
              <a:buNone/>
            </a:pPr>
            <a:endParaRPr lang="es-AR" dirty="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r>
              <a:rPr lang="en-US" dirty="0">
                <a:solidFill>
                  <a:schemeClr val="dk1"/>
                </a:solidFill>
                <a:latin typeface="Helvetica Neue Light"/>
                <a:ea typeface="Helvetica Neue Light"/>
                <a:cs typeface="Helvetica Neue Light"/>
                <a:sym typeface="Helvetica Neue Light"/>
              </a:rPr>
              <a:t>Lo </a:t>
            </a:r>
            <a:r>
              <a:rPr lang="en-US" dirty="0" err="1">
                <a:solidFill>
                  <a:schemeClr val="dk1"/>
                </a:solidFill>
                <a:latin typeface="Helvetica Neue Light"/>
                <a:ea typeface="Helvetica Neue Light"/>
                <a:cs typeface="Helvetica Neue Light"/>
                <a:sym typeface="Helvetica Neue Light"/>
              </a:rPr>
              <a:t>interesante</a:t>
            </a:r>
            <a:r>
              <a:rPr lang="en-US" dirty="0">
                <a:solidFill>
                  <a:schemeClr val="dk1"/>
                </a:solidFill>
                <a:latin typeface="Helvetica Neue Light"/>
                <a:ea typeface="Helvetica Neue Light"/>
                <a:cs typeface="Helvetica Neue Light"/>
                <a:sym typeface="Helvetica Neue Light"/>
              </a:rPr>
              <a:t> es que </a:t>
            </a:r>
            <a:r>
              <a:rPr lang="en-US" dirty="0" err="1">
                <a:solidFill>
                  <a:schemeClr val="dk1"/>
                </a:solidFill>
                <a:latin typeface="Helvetica Neue Light"/>
                <a:ea typeface="Helvetica Neue Light"/>
                <a:cs typeface="Helvetica Neue Light"/>
                <a:sym typeface="Helvetica Neue Light"/>
              </a:rPr>
              <a:t>mientras</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en</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valores</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inferiores</a:t>
            </a:r>
            <a:r>
              <a:rPr lang="en-US" dirty="0">
                <a:solidFill>
                  <a:schemeClr val="dk1"/>
                </a:solidFill>
                <a:latin typeface="Helvetica Neue Light"/>
                <a:ea typeface="Helvetica Neue Light"/>
                <a:cs typeface="Helvetica Neue Light"/>
                <a:sym typeface="Helvetica Neue Light"/>
              </a:rPr>
              <a:t> a 1500 se </a:t>
            </a:r>
            <a:r>
              <a:rPr lang="en-US" dirty="0" err="1">
                <a:solidFill>
                  <a:schemeClr val="dk1"/>
                </a:solidFill>
                <a:latin typeface="Helvetica Neue Light"/>
                <a:ea typeface="Helvetica Neue Light"/>
                <a:cs typeface="Helvetica Neue Light"/>
                <a:sym typeface="Helvetica Neue Light"/>
              </a:rPr>
              <a:t>observa</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una</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correlación</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débil</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en</a:t>
            </a:r>
            <a:r>
              <a:rPr lang="en-US" dirty="0">
                <a:solidFill>
                  <a:schemeClr val="dk1"/>
                </a:solidFill>
                <a:latin typeface="Helvetica Neue Light"/>
                <a:ea typeface="Helvetica Neue Light"/>
                <a:cs typeface="Helvetica Neue Light"/>
                <a:sym typeface="Helvetica Neue Light"/>
              </a:rPr>
              <a:t> la </a:t>
            </a:r>
            <a:r>
              <a:rPr lang="en-US" dirty="0" err="1">
                <a:solidFill>
                  <a:schemeClr val="dk1"/>
                </a:solidFill>
                <a:latin typeface="Helvetica Neue Light"/>
                <a:ea typeface="Helvetica Neue Light"/>
                <a:cs typeface="Helvetica Neue Light"/>
                <a:sym typeface="Helvetica Neue Light"/>
              </a:rPr>
              <a:t>variación</a:t>
            </a:r>
            <a:r>
              <a:rPr lang="en-US" dirty="0">
                <a:solidFill>
                  <a:schemeClr val="dk1"/>
                </a:solidFill>
                <a:latin typeface="Helvetica Neue Light"/>
                <a:ea typeface="Helvetica Neue Light"/>
                <a:cs typeface="Helvetica Neue Light"/>
                <a:sym typeface="Helvetica Neue Light"/>
              </a:rPr>
              <a:t> de </a:t>
            </a:r>
            <a:r>
              <a:rPr lang="en-US" dirty="0" err="1">
                <a:solidFill>
                  <a:schemeClr val="dk1"/>
                </a:solidFill>
                <a:latin typeface="Helvetica Neue Light"/>
                <a:ea typeface="Helvetica Neue Light"/>
                <a:cs typeface="Helvetica Neue Light"/>
                <a:sym typeface="Helvetica Neue Light"/>
              </a:rPr>
              <a:t>precios</a:t>
            </a:r>
            <a:r>
              <a:rPr lang="en-US" dirty="0">
                <a:solidFill>
                  <a:schemeClr val="dk1"/>
                </a:solidFill>
                <a:latin typeface="Helvetica Neue Light"/>
                <a:ea typeface="Helvetica Neue Light"/>
                <a:cs typeface="Helvetica Neue Light"/>
                <a:sym typeface="Helvetica Neue Light"/>
              </a:rPr>
              <a:t> de </a:t>
            </a:r>
            <a:r>
              <a:rPr lang="en-US" dirty="0" err="1">
                <a:solidFill>
                  <a:schemeClr val="dk1"/>
                </a:solidFill>
                <a:latin typeface="Helvetica Neue Light"/>
                <a:ea typeface="Helvetica Neue Light"/>
                <a:cs typeface="Helvetica Neue Light"/>
                <a:sym typeface="Helvetica Neue Light"/>
              </a:rPr>
              <a:t>los</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activos</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esta</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diferencia</a:t>
            </a:r>
            <a:r>
              <a:rPr lang="en-US" dirty="0">
                <a:solidFill>
                  <a:schemeClr val="dk1"/>
                </a:solidFill>
                <a:latin typeface="Helvetica Neue Light"/>
                <a:ea typeface="Helvetica Neue Light"/>
                <a:cs typeface="Helvetica Neue Light"/>
                <a:sym typeface="Helvetica Neue Light"/>
              </a:rPr>
              <a:t> es </a:t>
            </a:r>
            <a:r>
              <a:rPr lang="en-US" dirty="0" err="1">
                <a:solidFill>
                  <a:schemeClr val="dk1"/>
                </a:solidFill>
                <a:latin typeface="Helvetica Neue Light"/>
                <a:ea typeface="Helvetica Neue Light"/>
                <a:cs typeface="Helvetica Neue Light"/>
                <a:sym typeface="Helvetica Neue Light"/>
              </a:rPr>
              <a:t>mucho</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menor</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cuando</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analizamos</a:t>
            </a:r>
            <a:r>
              <a:rPr lang="en-US" dirty="0">
                <a:solidFill>
                  <a:schemeClr val="dk1"/>
                </a:solidFill>
                <a:latin typeface="Helvetica Neue Light"/>
                <a:ea typeface="Helvetica Neue Light"/>
                <a:cs typeface="Helvetica Neue Light"/>
                <a:sym typeface="Helvetica Neue Light"/>
              </a:rPr>
              <a:t> las </a:t>
            </a:r>
            <a:r>
              <a:rPr lang="en-US" dirty="0" err="1">
                <a:solidFill>
                  <a:schemeClr val="dk1"/>
                </a:solidFill>
                <a:latin typeface="Helvetica Neue Light"/>
                <a:ea typeface="Helvetica Neue Light"/>
                <a:cs typeface="Helvetica Neue Light"/>
                <a:sym typeface="Helvetica Neue Light"/>
              </a:rPr>
              <a:t>visualizaciones</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en</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valores</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superiores</a:t>
            </a:r>
            <a:r>
              <a:rPr lang="en-US" dirty="0">
                <a:solidFill>
                  <a:schemeClr val="dk1"/>
                </a:solidFill>
                <a:latin typeface="Helvetica Neue Light"/>
                <a:ea typeface="Helvetica Neue Light"/>
                <a:cs typeface="Helvetica Neue Light"/>
                <a:sym typeface="Helvetica Neue Light"/>
              </a:rPr>
              <a:t> a </a:t>
            </a:r>
            <a:r>
              <a:rPr lang="en-US" dirty="0" err="1">
                <a:solidFill>
                  <a:schemeClr val="dk1"/>
                </a:solidFill>
                <a:latin typeface="Helvetica Neue Light"/>
                <a:ea typeface="Helvetica Neue Light"/>
                <a:cs typeface="Helvetica Neue Light"/>
                <a:sym typeface="Helvetica Neue Light"/>
              </a:rPr>
              <a:t>dicho</a:t>
            </a:r>
            <a:r>
              <a:rPr lang="en-US" dirty="0">
                <a:solidFill>
                  <a:schemeClr val="dk1"/>
                </a:solidFill>
                <a:latin typeface="Helvetica Neue Light"/>
                <a:ea typeface="Helvetica Neue Light"/>
                <a:cs typeface="Helvetica Neue Light"/>
                <a:sym typeface="Helvetica Neue Light"/>
              </a:rPr>
              <a:t> valor.</a:t>
            </a:r>
            <a:endParaRPr dirty="0">
              <a:latin typeface="Helvetica Neue Light"/>
              <a:ea typeface="Helvetica Neue Light"/>
              <a:cs typeface="Helvetica Neue Light"/>
              <a:sym typeface="Helvetica Neue Light"/>
            </a:endParaRPr>
          </a:p>
          <a:p>
            <a:pPr marL="0" marR="0" lvl="0" indent="0" algn="l"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p:txBody>
      </p:sp>
      <p:sp>
        <p:nvSpPr>
          <p:cNvPr id="205" name="Google Shape;205;p31"/>
          <p:cNvSpPr txBox="1"/>
          <p:nvPr/>
        </p:nvSpPr>
        <p:spPr>
          <a:xfrm>
            <a:off x="8052212" y="2869579"/>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47%</a:t>
            </a:r>
            <a:endParaRPr/>
          </a:p>
        </p:txBody>
      </p:sp>
      <p:sp>
        <p:nvSpPr>
          <p:cNvPr id="206" name="Google Shape;206;p31"/>
          <p:cNvSpPr txBox="1"/>
          <p:nvPr/>
        </p:nvSpPr>
        <p:spPr>
          <a:xfrm>
            <a:off x="8052212" y="4126315"/>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55%</a:t>
            </a:r>
            <a:endParaRPr/>
          </a:p>
        </p:txBody>
      </p:sp>
      <p:sp>
        <p:nvSpPr>
          <p:cNvPr id="207" name="Google Shape;207;p31"/>
          <p:cNvSpPr txBox="1"/>
          <p:nvPr/>
        </p:nvSpPr>
        <p:spPr>
          <a:xfrm>
            <a:off x="8052212" y="5335688"/>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52%</a:t>
            </a:r>
            <a:endParaRPr/>
          </a:p>
        </p:txBody>
      </p:sp>
      <p:sp>
        <p:nvSpPr>
          <p:cNvPr id="208" name="Google Shape;208;p31"/>
          <p:cNvSpPr txBox="1"/>
          <p:nvPr/>
        </p:nvSpPr>
        <p:spPr>
          <a:xfrm>
            <a:off x="6337037" y="1495658"/>
            <a:ext cx="3468900" cy="23083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500" b="1" dirty="0" err="1">
                <a:solidFill>
                  <a:schemeClr val="dk1"/>
                </a:solidFill>
              </a:rPr>
              <a:t>Máximos</a:t>
            </a:r>
            <a:r>
              <a:rPr lang="en-US" sz="1500" b="1" dirty="0">
                <a:solidFill>
                  <a:schemeClr val="dk1"/>
                </a:solidFill>
              </a:rPr>
              <a:t> y </a:t>
            </a:r>
            <a:r>
              <a:rPr lang="en-US" sz="1500" b="1" dirty="0" err="1">
                <a:solidFill>
                  <a:schemeClr val="dk1"/>
                </a:solidFill>
              </a:rPr>
              <a:t>Mínimos</a:t>
            </a:r>
            <a:endParaRPr dirty="0"/>
          </a:p>
        </p:txBody>
      </p:sp>
      <p:pic>
        <p:nvPicPr>
          <p:cNvPr id="7" name="Imagen 6">
            <a:extLst>
              <a:ext uri="{FF2B5EF4-FFF2-40B4-BE49-F238E27FC236}">
                <a16:creationId xmlns:a16="http://schemas.microsoft.com/office/drawing/2014/main" id="{047F4E03-529D-2E4D-F120-A1D77C31189A}"/>
              </a:ext>
            </a:extLst>
          </p:cNvPr>
          <p:cNvPicPr>
            <a:picLocks noChangeAspect="1"/>
          </p:cNvPicPr>
          <p:nvPr/>
        </p:nvPicPr>
        <p:blipFill>
          <a:blip r:embed="rId3"/>
          <a:stretch>
            <a:fillRect/>
          </a:stretch>
        </p:blipFill>
        <p:spPr>
          <a:xfrm>
            <a:off x="8296167" y="1963504"/>
            <a:ext cx="3658800" cy="2957302"/>
          </a:xfrm>
          <a:prstGeom prst="rect">
            <a:avLst/>
          </a:prstGeom>
        </p:spPr>
      </p:pic>
      <p:pic>
        <p:nvPicPr>
          <p:cNvPr id="9" name="Imagen 8">
            <a:extLst>
              <a:ext uri="{FF2B5EF4-FFF2-40B4-BE49-F238E27FC236}">
                <a16:creationId xmlns:a16="http://schemas.microsoft.com/office/drawing/2014/main" id="{B56ED687-44A5-6312-7B4D-224AD39AE9E0}"/>
              </a:ext>
            </a:extLst>
          </p:cNvPr>
          <p:cNvPicPr>
            <a:picLocks noChangeAspect="1"/>
          </p:cNvPicPr>
          <p:nvPr/>
        </p:nvPicPr>
        <p:blipFill>
          <a:blip r:embed="rId4"/>
          <a:stretch>
            <a:fillRect/>
          </a:stretch>
        </p:blipFill>
        <p:spPr>
          <a:xfrm>
            <a:off x="4293617" y="1848005"/>
            <a:ext cx="4002550" cy="3072801"/>
          </a:xfrm>
          <a:prstGeom prst="rect">
            <a:avLst/>
          </a:prstGeom>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8</a:t>
            </a:fld>
            <a:endParaRPr sz="1050" b="0" i="0" u="none" strike="noStrike" cap="none">
              <a:solidFill>
                <a:srgbClr val="000000"/>
              </a:solidFill>
              <a:latin typeface="Arial"/>
              <a:ea typeface="Arial"/>
              <a:cs typeface="Arial"/>
              <a:sym typeface="Arial"/>
            </a:endParaRPr>
          </a:p>
        </p:txBody>
      </p:sp>
      <p:sp>
        <p:nvSpPr>
          <p:cNvPr id="203" name="Google Shape;203;p31"/>
          <p:cNvSpPr txBox="1"/>
          <p:nvPr/>
        </p:nvSpPr>
        <p:spPr>
          <a:xfrm>
            <a:off x="480873" y="506701"/>
            <a:ext cx="10017900" cy="34471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b="1" dirty="0" err="1">
                <a:latin typeface="Helvetica Neue"/>
                <a:ea typeface="Helvetica Neue"/>
                <a:cs typeface="Helvetica Neue"/>
                <a:sym typeface="Helvetica Neue"/>
              </a:rPr>
              <a:t>Comparación</a:t>
            </a:r>
            <a:r>
              <a:rPr lang="en-US" sz="2800" b="1" dirty="0">
                <a:latin typeface="Helvetica Neue"/>
                <a:ea typeface="Helvetica Neue"/>
                <a:cs typeface="Helvetica Neue"/>
                <a:sym typeface="Helvetica Neue"/>
              </a:rPr>
              <a:t> </a:t>
            </a:r>
            <a:r>
              <a:rPr lang="en-US" sz="2800" b="1" dirty="0" err="1">
                <a:latin typeface="Helvetica Neue"/>
                <a:ea typeface="Helvetica Neue"/>
                <a:cs typeface="Helvetica Neue"/>
                <a:sym typeface="Helvetica Neue"/>
              </a:rPr>
              <a:t>precios</a:t>
            </a:r>
            <a:r>
              <a:rPr lang="en-US" sz="2800" b="1" dirty="0">
                <a:latin typeface="Helvetica Neue"/>
                <a:ea typeface="Helvetica Neue"/>
                <a:cs typeface="Helvetica Neue"/>
                <a:sym typeface="Helvetica Neue"/>
              </a:rPr>
              <a:t> de </a:t>
            </a:r>
            <a:r>
              <a:rPr lang="en-US" sz="2800" b="1" dirty="0" err="1">
                <a:latin typeface="Helvetica Neue"/>
                <a:ea typeface="Helvetica Neue"/>
                <a:cs typeface="Helvetica Neue"/>
                <a:sym typeface="Helvetica Neue"/>
              </a:rPr>
              <a:t>cierre</a:t>
            </a:r>
            <a:r>
              <a:rPr lang="en-US" sz="2800" b="1" dirty="0">
                <a:latin typeface="Helvetica Neue"/>
                <a:ea typeface="Helvetica Neue"/>
                <a:cs typeface="Helvetica Neue"/>
                <a:sym typeface="Helvetica Neue"/>
              </a:rPr>
              <a:t> y </a:t>
            </a:r>
            <a:r>
              <a:rPr lang="en-US" sz="2800" b="1" dirty="0" err="1">
                <a:latin typeface="Helvetica Neue"/>
                <a:ea typeface="Helvetica Neue"/>
                <a:cs typeface="Helvetica Neue"/>
                <a:sym typeface="Helvetica Neue"/>
              </a:rPr>
              <a:t>apertura</a:t>
            </a:r>
            <a:r>
              <a:rPr lang="en-US" sz="2800" b="1" dirty="0">
                <a:latin typeface="Helvetica Neue"/>
                <a:ea typeface="Helvetica Neue"/>
                <a:cs typeface="Helvetica Neue"/>
                <a:sym typeface="Helvetica Neue"/>
              </a:rPr>
              <a:t>.</a:t>
            </a:r>
            <a:endParaRPr sz="100" b="1" i="0" u="none" strike="noStrike" cap="none" dirty="0">
              <a:solidFill>
                <a:srgbClr val="888888"/>
              </a:solidFill>
              <a:latin typeface="Helvetica Neue"/>
              <a:ea typeface="Helvetica Neue"/>
              <a:cs typeface="Helvetica Neue"/>
              <a:sym typeface="Helvetica Neue"/>
            </a:endParaRPr>
          </a:p>
        </p:txBody>
      </p:sp>
      <p:sp>
        <p:nvSpPr>
          <p:cNvPr id="204" name="Google Shape;204;p31"/>
          <p:cNvSpPr/>
          <p:nvPr/>
        </p:nvSpPr>
        <p:spPr>
          <a:xfrm>
            <a:off x="471475" y="1004456"/>
            <a:ext cx="3658800" cy="44819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sz="1400" dirty="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r>
              <a:rPr lang="en-US" sz="1400" dirty="0">
                <a:solidFill>
                  <a:schemeClr val="dk1"/>
                </a:solidFill>
                <a:latin typeface="Helvetica Neue Light"/>
                <a:ea typeface="Helvetica Neue Light"/>
                <a:cs typeface="Helvetica Neue Light"/>
                <a:sym typeface="Helvetica Neue Light"/>
              </a:rPr>
              <a:t>Los </a:t>
            </a:r>
            <a:r>
              <a:rPr lang="en-US" sz="1400" dirty="0" err="1">
                <a:solidFill>
                  <a:schemeClr val="dk1"/>
                </a:solidFill>
                <a:latin typeface="Helvetica Neue Light"/>
                <a:ea typeface="Helvetica Neue Light"/>
                <a:cs typeface="Helvetica Neue Light"/>
                <a:sym typeface="Helvetica Neue Light"/>
              </a:rPr>
              <a:t>gr</a:t>
            </a:r>
            <a:r>
              <a:rPr lang="en-US" dirty="0" err="1">
                <a:solidFill>
                  <a:schemeClr val="dk1"/>
                </a:solidFill>
                <a:latin typeface="Helvetica Neue Light"/>
                <a:ea typeface="Helvetica Neue Light"/>
                <a:cs typeface="Helvetica Neue Light"/>
                <a:sym typeface="Helvetica Neue Light"/>
              </a:rPr>
              <a:t>áficos</a:t>
            </a:r>
            <a:r>
              <a:rPr lang="en-US" dirty="0">
                <a:solidFill>
                  <a:schemeClr val="dk1"/>
                </a:solidFill>
                <a:latin typeface="Helvetica Neue Light"/>
                <a:ea typeface="Helvetica Neue Light"/>
                <a:cs typeface="Helvetica Neue Light"/>
                <a:sym typeface="Helvetica Neue Light"/>
              </a:rPr>
              <a:t> de la </a:t>
            </a:r>
            <a:r>
              <a:rPr lang="en-US" dirty="0" err="1">
                <a:solidFill>
                  <a:schemeClr val="dk1"/>
                </a:solidFill>
                <a:latin typeface="Helvetica Neue Light"/>
                <a:ea typeface="Helvetica Neue Light"/>
                <a:cs typeface="Helvetica Neue Light"/>
                <a:sym typeface="Helvetica Neue Light"/>
              </a:rPr>
              <a:t>derecha</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nos</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muestran</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el</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comporrtamiento</a:t>
            </a:r>
            <a:r>
              <a:rPr lang="en-US" dirty="0">
                <a:solidFill>
                  <a:schemeClr val="dk1"/>
                </a:solidFill>
                <a:latin typeface="Helvetica Neue Light"/>
                <a:ea typeface="Helvetica Neue Light"/>
                <a:cs typeface="Helvetica Neue Light"/>
                <a:sym typeface="Helvetica Neue Light"/>
              </a:rPr>
              <a:t> de las variables </a:t>
            </a:r>
            <a:r>
              <a:rPr lang="en-US" dirty="0" err="1">
                <a:solidFill>
                  <a:schemeClr val="dk1"/>
                </a:solidFill>
                <a:latin typeface="Helvetica Neue Light"/>
                <a:ea typeface="Helvetica Neue Light"/>
                <a:cs typeface="Helvetica Neue Light"/>
                <a:sym typeface="Helvetica Neue Light"/>
              </a:rPr>
              <a:t>precios</a:t>
            </a:r>
            <a:r>
              <a:rPr lang="en-US" dirty="0">
                <a:solidFill>
                  <a:schemeClr val="dk1"/>
                </a:solidFill>
                <a:latin typeface="Helvetica Neue Light"/>
                <a:ea typeface="Helvetica Neue Light"/>
                <a:cs typeface="Helvetica Neue Light"/>
                <a:sym typeface="Helvetica Neue Light"/>
              </a:rPr>
              <a:t> de </a:t>
            </a:r>
            <a:r>
              <a:rPr lang="en-US" dirty="0" err="1">
                <a:solidFill>
                  <a:schemeClr val="dk1"/>
                </a:solidFill>
                <a:latin typeface="Helvetica Neue Light"/>
                <a:ea typeface="Helvetica Neue Light"/>
                <a:cs typeface="Helvetica Neue Light"/>
                <a:sym typeface="Helvetica Neue Light"/>
              </a:rPr>
              <a:t>cierre</a:t>
            </a:r>
            <a:r>
              <a:rPr lang="en-US" dirty="0">
                <a:solidFill>
                  <a:schemeClr val="dk1"/>
                </a:solidFill>
                <a:latin typeface="Helvetica Neue Light"/>
                <a:ea typeface="Helvetica Neue Light"/>
                <a:cs typeface="Helvetica Neue Light"/>
                <a:sym typeface="Helvetica Neue Light"/>
              </a:rPr>
              <a:t> y </a:t>
            </a:r>
            <a:r>
              <a:rPr lang="en-US" dirty="0" err="1">
                <a:solidFill>
                  <a:schemeClr val="dk1"/>
                </a:solidFill>
                <a:latin typeface="Helvetica Neue Light"/>
                <a:ea typeface="Helvetica Neue Light"/>
                <a:cs typeface="Helvetica Neue Light"/>
                <a:sym typeface="Helvetica Neue Light"/>
              </a:rPr>
              <a:t>apertura</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en</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el</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periodo</a:t>
            </a:r>
            <a:r>
              <a:rPr lang="en-US" dirty="0">
                <a:solidFill>
                  <a:schemeClr val="dk1"/>
                </a:solidFill>
                <a:latin typeface="Helvetica Neue Light"/>
                <a:ea typeface="Helvetica Neue Light"/>
                <a:cs typeface="Helvetica Neue Light"/>
                <a:sym typeface="Helvetica Neue Light"/>
              </a:rPr>
              <a:t> 2012-2017.</a:t>
            </a:r>
          </a:p>
          <a:p>
            <a:pPr marL="0" marR="0" lvl="0" indent="0" algn="l"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a:p>
            <a:r>
              <a:rPr lang="es-ES" dirty="0">
                <a:solidFill>
                  <a:schemeClr val="dk1"/>
                </a:solidFill>
                <a:latin typeface="Helvetica Neue Light"/>
              </a:rPr>
              <a:t>Al observar los gráficos de dispersión, podemos notar momentos en los que las tendencias de Bitcoin y el S&amp;P 500 parecen moverse en la misma dirección (valores superiores a 2000), mientras que en otros momentos, pueden moverse en direcciones opuestas.</a:t>
            </a:r>
          </a:p>
          <a:p>
            <a:endParaRPr lang="es-ES" dirty="0">
              <a:solidFill>
                <a:schemeClr val="dk1"/>
              </a:solidFill>
              <a:latin typeface="Helvetica Neue Light"/>
              <a:sym typeface="Helvetica Neue Light"/>
            </a:endParaRPr>
          </a:p>
          <a:p>
            <a:pPr marL="0" marR="0" lvl="0" indent="0" algn="l" rtl="0">
              <a:spcBef>
                <a:spcPts val="0"/>
              </a:spcBef>
              <a:spcAft>
                <a:spcPts val="0"/>
              </a:spcAft>
              <a:buNone/>
            </a:pPr>
            <a:r>
              <a:rPr lang="en-US" dirty="0">
                <a:solidFill>
                  <a:schemeClr val="dk1"/>
                </a:solidFill>
                <a:latin typeface="Helvetica Neue Light"/>
                <a:ea typeface="Helvetica Neue Light"/>
                <a:cs typeface="Helvetica Neue Light"/>
                <a:sym typeface="Helvetica Neue Light"/>
              </a:rPr>
              <a:t>Lo </a:t>
            </a:r>
            <a:r>
              <a:rPr lang="en-US" dirty="0" err="1">
                <a:solidFill>
                  <a:schemeClr val="dk1"/>
                </a:solidFill>
                <a:latin typeface="Helvetica Neue Light"/>
                <a:ea typeface="Helvetica Neue Light"/>
                <a:cs typeface="Helvetica Neue Light"/>
                <a:sym typeface="Helvetica Neue Light"/>
              </a:rPr>
              <a:t>interesante</a:t>
            </a:r>
            <a:r>
              <a:rPr lang="en-US" dirty="0">
                <a:solidFill>
                  <a:schemeClr val="dk1"/>
                </a:solidFill>
                <a:latin typeface="Helvetica Neue Light"/>
                <a:ea typeface="Helvetica Neue Light"/>
                <a:cs typeface="Helvetica Neue Light"/>
                <a:sym typeface="Helvetica Neue Light"/>
              </a:rPr>
              <a:t> es que </a:t>
            </a:r>
            <a:r>
              <a:rPr lang="en-US" dirty="0" err="1">
                <a:solidFill>
                  <a:schemeClr val="dk1"/>
                </a:solidFill>
                <a:latin typeface="Helvetica Neue Light"/>
                <a:ea typeface="Helvetica Neue Light"/>
                <a:cs typeface="Helvetica Neue Light"/>
                <a:sym typeface="Helvetica Neue Light"/>
              </a:rPr>
              <a:t>mientras</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en</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valores</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inferiores</a:t>
            </a:r>
            <a:r>
              <a:rPr lang="en-US" dirty="0">
                <a:solidFill>
                  <a:schemeClr val="dk1"/>
                </a:solidFill>
                <a:latin typeface="Helvetica Neue Light"/>
                <a:ea typeface="Helvetica Neue Light"/>
                <a:cs typeface="Helvetica Neue Light"/>
                <a:sym typeface="Helvetica Neue Light"/>
              </a:rPr>
              <a:t> a 1500 se </a:t>
            </a:r>
            <a:r>
              <a:rPr lang="en-US" dirty="0" err="1">
                <a:solidFill>
                  <a:schemeClr val="dk1"/>
                </a:solidFill>
                <a:latin typeface="Helvetica Neue Light"/>
                <a:ea typeface="Helvetica Neue Light"/>
                <a:cs typeface="Helvetica Neue Light"/>
                <a:sym typeface="Helvetica Neue Light"/>
              </a:rPr>
              <a:t>observa</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una</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correlación</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débil</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en</a:t>
            </a:r>
            <a:r>
              <a:rPr lang="en-US" dirty="0">
                <a:solidFill>
                  <a:schemeClr val="dk1"/>
                </a:solidFill>
                <a:latin typeface="Helvetica Neue Light"/>
                <a:ea typeface="Helvetica Neue Light"/>
                <a:cs typeface="Helvetica Neue Light"/>
                <a:sym typeface="Helvetica Neue Light"/>
              </a:rPr>
              <a:t> la </a:t>
            </a:r>
            <a:r>
              <a:rPr lang="en-US" dirty="0" err="1">
                <a:solidFill>
                  <a:schemeClr val="dk1"/>
                </a:solidFill>
                <a:latin typeface="Helvetica Neue Light"/>
                <a:ea typeface="Helvetica Neue Light"/>
                <a:cs typeface="Helvetica Neue Light"/>
                <a:sym typeface="Helvetica Neue Light"/>
              </a:rPr>
              <a:t>variación</a:t>
            </a:r>
            <a:r>
              <a:rPr lang="en-US" dirty="0">
                <a:solidFill>
                  <a:schemeClr val="dk1"/>
                </a:solidFill>
                <a:latin typeface="Helvetica Neue Light"/>
                <a:ea typeface="Helvetica Neue Light"/>
                <a:cs typeface="Helvetica Neue Light"/>
                <a:sym typeface="Helvetica Neue Light"/>
              </a:rPr>
              <a:t> de </a:t>
            </a:r>
            <a:r>
              <a:rPr lang="en-US" dirty="0" err="1">
                <a:solidFill>
                  <a:schemeClr val="dk1"/>
                </a:solidFill>
                <a:latin typeface="Helvetica Neue Light"/>
                <a:ea typeface="Helvetica Neue Light"/>
                <a:cs typeface="Helvetica Neue Light"/>
                <a:sym typeface="Helvetica Neue Light"/>
              </a:rPr>
              <a:t>precios</a:t>
            </a:r>
            <a:r>
              <a:rPr lang="en-US" dirty="0">
                <a:solidFill>
                  <a:schemeClr val="dk1"/>
                </a:solidFill>
                <a:latin typeface="Helvetica Neue Light"/>
                <a:ea typeface="Helvetica Neue Light"/>
                <a:cs typeface="Helvetica Neue Light"/>
                <a:sym typeface="Helvetica Neue Light"/>
              </a:rPr>
              <a:t> de </a:t>
            </a:r>
            <a:r>
              <a:rPr lang="en-US" dirty="0" err="1">
                <a:solidFill>
                  <a:schemeClr val="dk1"/>
                </a:solidFill>
                <a:latin typeface="Helvetica Neue Light"/>
                <a:ea typeface="Helvetica Neue Light"/>
                <a:cs typeface="Helvetica Neue Light"/>
                <a:sym typeface="Helvetica Neue Light"/>
              </a:rPr>
              <a:t>los</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activos</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esta</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diferencia</a:t>
            </a:r>
            <a:r>
              <a:rPr lang="en-US" dirty="0">
                <a:solidFill>
                  <a:schemeClr val="dk1"/>
                </a:solidFill>
                <a:latin typeface="Helvetica Neue Light"/>
                <a:ea typeface="Helvetica Neue Light"/>
                <a:cs typeface="Helvetica Neue Light"/>
                <a:sym typeface="Helvetica Neue Light"/>
              </a:rPr>
              <a:t> es </a:t>
            </a:r>
            <a:r>
              <a:rPr lang="en-US" dirty="0" err="1">
                <a:solidFill>
                  <a:schemeClr val="dk1"/>
                </a:solidFill>
                <a:latin typeface="Helvetica Neue Light"/>
                <a:ea typeface="Helvetica Neue Light"/>
                <a:cs typeface="Helvetica Neue Light"/>
                <a:sym typeface="Helvetica Neue Light"/>
              </a:rPr>
              <a:t>mucho</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menor</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cuando</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analizamos</a:t>
            </a:r>
            <a:r>
              <a:rPr lang="en-US" dirty="0">
                <a:solidFill>
                  <a:schemeClr val="dk1"/>
                </a:solidFill>
                <a:latin typeface="Helvetica Neue Light"/>
                <a:ea typeface="Helvetica Neue Light"/>
                <a:cs typeface="Helvetica Neue Light"/>
                <a:sym typeface="Helvetica Neue Light"/>
              </a:rPr>
              <a:t> las </a:t>
            </a:r>
            <a:r>
              <a:rPr lang="en-US" dirty="0" err="1">
                <a:solidFill>
                  <a:schemeClr val="dk1"/>
                </a:solidFill>
                <a:latin typeface="Helvetica Neue Light"/>
                <a:ea typeface="Helvetica Neue Light"/>
                <a:cs typeface="Helvetica Neue Light"/>
                <a:sym typeface="Helvetica Neue Light"/>
              </a:rPr>
              <a:t>visualizaciones</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en</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valores</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superiores</a:t>
            </a:r>
            <a:r>
              <a:rPr lang="en-US" dirty="0">
                <a:solidFill>
                  <a:schemeClr val="dk1"/>
                </a:solidFill>
                <a:latin typeface="Helvetica Neue Light"/>
                <a:ea typeface="Helvetica Neue Light"/>
                <a:cs typeface="Helvetica Neue Light"/>
                <a:sym typeface="Helvetica Neue Light"/>
              </a:rPr>
              <a:t> a </a:t>
            </a:r>
            <a:r>
              <a:rPr lang="en-US" dirty="0" err="1">
                <a:solidFill>
                  <a:schemeClr val="dk1"/>
                </a:solidFill>
                <a:latin typeface="Helvetica Neue Light"/>
                <a:ea typeface="Helvetica Neue Light"/>
                <a:cs typeface="Helvetica Neue Light"/>
                <a:sym typeface="Helvetica Neue Light"/>
              </a:rPr>
              <a:t>dicho</a:t>
            </a:r>
            <a:r>
              <a:rPr lang="en-US" dirty="0">
                <a:solidFill>
                  <a:schemeClr val="dk1"/>
                </a:solidFill>
                <a:latin typeface="Helvetica Neue Light"/>
                <a:ea typeface="Helvetica Neue Light"/>
                <a:cs typeface="Helvetica Neue Light"/>
                <a:sym typeface="Helvetica Neue Light"/>
              </a:rPr>
              <a:t> valor.</a:t>
            </a:r>
            <a:endParaRPr dirty="0">
              <a:latin typeface="Helvetica Neue Light"/>
              <a:ea typeface="Helvetica Neue Light"/>
              <a:cs typeface="Helvetica Neue Light"/>
              <a:sym typeface="Helvetica Neue Light"/>
            </a:endParaRPr>
          </a:p>
          <a:p>
            <a:pPr marL="0" marR="0" lvl="0" indent="0" algn="l" rtl="0">
              <a:spcBef>
                <a:spcPts val="0"/>
              </a:spcBef>
              <a:spcAft>
                <a:spcPts val="0"/>
              </a:spcAft>
              <a:buNone/>
            </a:pPr>
            <a:endParaRPr lang="es-ES" dirty="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p:txBody>
      </p:sp>
      <p:sp>
        <p:nvSpPr>
          <p:cNvPr id="205" name="Google Shape;205;p31"/>
          <p:cNvSpPr txBox="1"/>
          <p:nvPr/>
        </p:nvSpPr>
        <p:spPr>
          <a:xfrm>
            <a:off x="8052212" y="2869579"/>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47%</a:t>
            </a:r>
            <a:endParaRPr/>
          </a:p>
        </p:txBody>
      </p:sp>
      <p:sp>
        <p:nvSpPr>
          <p:cNvPr id="206" name="Google Shape;206;p31"/>
          <p:cNvSpPr txBox="1"/>
          <p:nvPr/>
        </p:nvSpPr>
        <p:spPr>
          <a:xfrm>
            <a:off x="8052212" y="4126315"/>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55%</a:t>
            </a:r>
            <a:endParaRPr/>
          </a:p>
        </p:txBody>
      </p:sp>
      <p:sp>
        <p:nvSpPr>
          <p:cNvPr id="208" name="Google Shape;208;p31"/>
          <p:cNvSpPr txBox="1"/>
          <p:nvPr/>
        </p:nvSpPr>
        <p:spPr>
          <a:xfrm>
            <a:off x="6337037" y="1495658"/>
            <a:ext cx="3468900" cy="23083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500" b="1" dirty="0" err="1">
                <a:solidFill>
                  <a:schemeClr val="dk1"/>
                </a:solidFill>
              </a:rPr>
              <a:t>Precio</a:t>
            </a:r>
            <a:r>
              <a:rPr lang="en-US" sz="1500" b="1" dirty="0">
                <a:solidFill>
                  <a:schemeClr val="dk1"/>
                </a:solidFill>
              </a:rPr>
              <a:t> </a:t>
            </a:r>
            <a:r>
              <a:rPr lang="en-US" sz="1500" b="1" dirty="0" err="1">
                <a:solidFill>
                  <a:schemeClr val="dk1"/>
                </a:solidFill>
              </a:rPr>
              <a:t>cierre</a:t>
            </a:r>
            <a:r>
              <a:rPr lang="en-US" sz="1500" b="1" dirty="0">
                <a:solidFill>
                  <a:schemeClr val="dk1"/>
                </a:solidFill>
              </a:rPr>
              <a:t> y Apertura</a:t>
            </a:r>
            <a:endParaRPr dirty="0"/>
          </a:p>
        </p:txBody>
      </p:sp>
      <p:pic>
        <p:nvPicPr>
          <p:cNvPr id="3" name="Imagen 2">
            <a:extLst>
              <a:ext uri="{FF2B5EF4-FFF2-40B4-BE49-F238E27FC236}">
                <a16:creationId xmlns:a16="http://schemas.microsoft.com/office/drawing/2014/main" id="{F228EE5B-4DCA-7643-1439-4F98C38BA3C3}"/>
              </a:ext>
            </a:extLst>
          </p:cNvPr>
          <p:cNvPicPr>
            <a:picLocks noChangeAspect="1"/>
          </p:cNvPicPr>
          <p:nvPr/>
        </p:nvPicPr>
        <p:blipFill>
          <a:blip r:embed="rId3"/>
          <a:stretch>
            <a:fillRect/>
          </a:stretch>
        </p:blipFill>
        <p:spPr>
          <a:xfrm>
            <a:off x="4253139" y="2039283"/>
            <a:ext cx="3818348" cy="2779434"/>
          </a:xfrm>
          <a:prstGeom prst="rect">
            <a:avLst/>
          </a:prstGeom>
        </p:spPr>
      </p:pic>
      <p:pic>
        <p:nvPicPr>
          <p:cNvPr id="5" name="Imagen 4">
            <a:extLst>
              <a:ext uri="{FF2B5EF4-FFF2-40B4-BE49-F238E27FC236}">
                <a16:creationId xmlns:a16="http://schemas.microsoft.com/office/drawing/2014/main" id="{28BEA0DE-E790-5881-AC32-5B643F306339}"/>
              </a:ext>
            </a:extLst>
          </p:cNvPr>
          <p:cNvPicPr>
            <a:picLocks noChangeAspect="1"/>
          </p:cNvPicPr>
          <p:nvPr/>
        </p:nvPicPr>
        <p:blipFill>
          <a:blip r:embed="rId4"/>
          <a:stretch>
            <a:fillRect/>
          </a:stretch>
        </p:blipFill>
        <p:spPr>
          <a:xfrm>
            <a:off x="8071487" y="2039282"/>
            <a:ext cx="3795645" cy="2779435"/>
          </a:xfrm>
          <a:prstGeom prst="rect">
            <a:avLst/>
          </a:prstGeom>
        </p:spPr>
      </p:pic>
      <p:sp>
        <p:nvSpPr>
          <p:cNvPr id="6" name="Google Shape;204;p31">
            <a:extLst>
              <a:ext uri="{FF2B5EF4-FFF2-40B4-BE49-F238E27FC236}">
                <a16:creationId xmlns:a16="http://schemas.microsoft.com/office/drawing/2014/main" id="{59962E43-C1C0-17FF-409B-917207529270}"/>
              </a:ext>
            </a:extLst>
          </p:cNvPr>
          <p:cNvSpPr/>
          <p:nvPr/>
        </p:nvSpPr>
        <p:spPr>
          <a:xfrm>
            <a:off x="480989" y="4747544"/>
            <a:ext cx="3658800" cy="15456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s-ES" dirty="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475928785"/>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6"/>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9</a:t>
            </a:fld>
            <a:endParaRPr sz="1050" b="0" i="0" u="none" strike="noStrike" cap="none">
              <a:solidFill>
                <a:srgbClr val="000000"/>
              </a:solidFill>
              <a:latin typeface="Arial"/>
              <a:ea typeface="Arial"/>
              <a:cs typeface="Arial"/>
              <a:sym typeface="Arial"/>
            </a:endParaRPr>
          </a:p>
        </p:txBody>
      </p:sp>
      <p:sp>
        <p:nvSpPr>
          <p:cNvPr id="274" name="Google Shape;274;p36"/>
          <p:cNvSpPr txBox="1"/>
          <p:nvPr/>
        </p:nvSpPr>
        <p:spPr>
          <a:xfrm>
            <a:off x="429592" y="2505670"/>
            <a:ext cx="10857900" cy="1477800"/>
          </a:xfrm>
          <a:prstGeom prst="rect">
            <a:avLst/>
          </a:prstGeom>
          <a:noFill/>
          <a:ln>
            <a:noFill/>
          </a:ln>
        </p:spPr>
        <p:txBody>
          <a:bodyPr spcFirstLastPara="1" wrap="square" lIns="0" tIns="0" rIns="0" bIns="0" anchor="ctr" anchorCtr="0">
            <a:noAutofit/>
          </a:bodyPr>
          <a:lstStyle/>
          <a:p>
            <a:pPr marL="0" marR="0" lvl="0" indent="0" algn="ctr" rtl="0">
              <a:lnSpc>
                <a:spcPct val="80000"/>
              </a:lnSpc>
              <a:spcBef>
                <a:spcPts val="0"/>
              </a:spcBef>
              <a:spcAft>
                <a:spcPts val="0"/>
              </a:spcAft>
              <a:buClr>
                <a:schemeClr val="lt1"/>
              </a:buClr>
              <a:buSzPts val="6000"/>
              <a:buFont typeface="Arial"/>
              <a:buNone/>
            </a:pPr>
            <a:r>
              <a:rPr lang="en-US" sz="6000" dirty="0"/>
              <a:t>INSIGHTS </a:t>
            </a:r>
            <a:endParaRPr sz="6000" dirty="0"/>
          </a:p>
        </p:txBody>
      </p:sp>
    </p:spTree>
  </p:cSld>
  <p:clrMapOvr>
    <a:masterClrMapping/>
  </p:clrMapOvr>
  <p:transition spd="slow">
    <p:push/>
  </p:transition>
</p:sld>
</file>

<file path=ppt/theme/theme1.xml><?xml version="1.0" encoding="utf-8"?>
<a:theme xmlns:a="http://schemas.openxmlformats.org/drawingml/2006/main" name="1_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Pain Points Palete">
      <a:dk1>
        <a:srgbClr val="000000"/>
      </a:dk1>
      <a:lt1>
        <a:srgbClr val="FFFFFF"/>
      </a:lt1>
      <a:dk2>
        <a:srgbClr val="212745"/>
      </a:dk2>
      <a:lt2>
        <a:srgbClr val="B4DCFA"/>
      </a:lt2>
      <a:accent1>
        <a:srgbClr val="00F3FF"/>
      </a:accent1>
      <a:accent2>
        <a:srgbClr val="A100FF"/>
      </a:accent2>
      <a:accent3>
        <a:srgbClr val="380089"/>
      </a:accent3>
      <a:accent4>
        <a:srgbClr val="00D700"/>
      </a:accent4>
      <a:accent5>
        <a:srgbClr val="FF9500"/>
      </a:accent5>
      <a:accent6>
        <a:srgbClr val="008EFF"/>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1059</Words>
  <Application>Microsoft Office PowerPoint</Application>
  <PresentationFormat>Panorámica</PresentationFormat>
  <Paragraphs>98</Paragraphs>
  <Slides>10</Slides>
  <Notes>10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10</vt:i4>
      </vt:variant>
    </vt:vector>
  </HeadingPairs>
  <TitlesOfParts>
    <vt:vector size="19" baseType="lpstr">
      <vt:lpstr>DM Sans</vt:lpstr>
      <vt:lpstr>Arial</vt:lpstr>
      <vt:lpstr>Noto Sans Symbols</vt:lpstr>
      <vt:lpstr>Helvetica Neue</vt:lpstr>
      <vt:lpstr>Anton</vt:lpstr>
      <vt:lpstr>Calibri</vt:lpstr>
      <vt:lpstr>Helvetica Neue Light</vt:lpstr>
      <vt:lpstr>1_Office Theme</vt:lpstr>
      <vt:lpstr>3_Office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Beats</dc:creator>
  <cp:lastModifiedBy>Carlos Dario Zamora</cp:lastModifiedBy>
  <cp:revision>13</cp:revision>
  <dcterms:modified xsi:type="dcterms:W3CDTF">2023-09-16T22:15:42Z</dcterms:modified>
</cp:coreProperties>
</file>