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327" r:id="rId10"/>
    <p:sldId id="265" r:id="rId11"/>
    <p:sldId id="3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0465-E5E6-DD1B-FD19-F05EFB2C7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C0463-4B88-A179-548E-300A220DC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1867-2ACE-A22B-722F-A974D5E0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8C7-E867-4D1A-AC51-135D000FD162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E3E2-ED10-9273-287D-C79E332F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09F7-5941-D948-C85F-D62C010F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4E4-5966-4951-A424-85B61BC318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70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0377-310D-A353-D8C7-CF87E8EB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6BB1C-9FB0-95A7-C68B-69B752594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66063-FC0B-7825-520E-70F6D4D6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8C7-E867-4D1A-AC51-135D000FD162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59577-6581-68E7-47B0-B05DF04A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4658-D272-2748-0E79-5D47F73E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4E4-5966-4951-A424-85B61BC318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3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EF76C-B918-0AF6-688D-E10C1275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F67DD-A8B0-A350-D1A4-4FC434ACE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F316-4583-C41D-524A-13061101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8C7-E867-4D1A-AC51-135D000FD162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A118-BA1A-6109-2488-23716E7B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5E5B-542C-936B-DB7A-8AA51715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4E4-5966-4951-A424-85B61BC318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43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345-5590-F4F4-EA4D-37AE4513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65F2-3FB7-A65C-1573-C0A183517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3CDD-8D8A-8E5D-BD2E-3430F079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8C7-E867-4D1A-AC51-135D000FD162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2EA3A-1BA6-16C6-D357-578B5DC1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4527A-5DE3-5BE6-A1D3-627F9A3E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4E4-5966-4951-A424-85B61BC318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55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650F-73E4-C0E3-618F-B667E6D1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55ECC-791D-63AD-C644-55610B6FF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BAAA4-A846-EFBC-39E4-9CF6E012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8C7-E867-4D1A-AC51-135D000FD162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3686E-E76C-3AA2-2A81-7F7CE251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6921C-8D3F-2B8C-BECD-C3060245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4E4-5966-4951-A424-85B61BC318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2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A6F4-C4DF-8313-DB44-009FC242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59D7-A39D-02F4-5D69-37441602F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22E44-F37E-4CF5-F5D8-B33AEA24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5E30A-4799-A01A-9377-CAE6F01B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8C7-E867-4D1A-AC51-135D000FD162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80826-9308-7FC1-0164-6DAFFF3D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374E2-C4C2-444A-9560-03A17DAD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4E4-5966-4951-A424-85B61BC318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70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C14E-0B2E-9D21-97CA-C9D7EEE0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D9581-C9CB-2892-080E-DCB2E90F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2E3C3-3DA9-E7F4-F37D-54416C470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E8DF5-E966-42CB-F964-555DA40D1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CC937-5D14-B9A8-A0F5-96D71DFD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E8092-3180-E1EC-5A45-A33B791A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8C7-E867-4D1A-AC51-135D000FD162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74411-A4B4-6D46-460D-432D5008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B0CBF-A737-3FCF-3C67-04A561CB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4E4-5966-4951-A424-85B61BC318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289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E3C0-5CC0-862A-CA0C-1283AFC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663A3-6D29-BF8D-A611-472B3D3A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8C7-E867-4D1A-AC51-135D000FD162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13237-F718-137D-AF38-BCE2F2D5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09175-534B-90EB-50EA-D4C91FA1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4E4-5966-4951-A424-85B61BC318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20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E76B2-E54E-5F67-E3D2-9A564F87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8C7-E867-4D1A-AC51-135D000FD162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066A4-6BAB-0F7A-F9E1-F6CF998B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F805B-C62B-1685-A766-FD0A2D29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4E4-5966-4951-A424-85B61BC318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13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0F899-2F6F-5FA7-4B82-350BE616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072F-039D-63A1-C3EC-6CCCB3B1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ABB61-73E7-F053-5611-CCD23B8BC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48664-8244-ED8A-ED00-ED3263FA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8C7-E867-4D1A-AC51-135D000FD162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415AE-73F2-B921-B7A6-45C4E6A0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056B7-F349-84F3-64D6-22B756CB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4E4-5966-4951-A424-85B61BC318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7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ADE1-A851-6CBE-E946-14FF8191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24AD1-D62A-7061-DD5C-C970074D1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92690-1B67-3F8F-6286-54E32E8DE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7D86D-014C-36D6-B839-9A3800E7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A8C7-E867-4D1A-AC51-135D000FD162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B0C55-C15F-4C84-089C-F7C37503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3FB0B-795C-9F7A-774B-502A2898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924E4-5966-4951-A424-85B61BC318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79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4CC24-027F-15D9-8FCC-1AF1F7C0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115F-B2D6-E29A-314E-A575169F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F137-0FAF-BDC3-A260-AC02D4071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A8C7-E867-4D1A-AC51-135D000FD162}" type="datetimeFigureOut">
              <a:rPr lang="en-AU" smtClean="0"/>
              <a:t>13/09/2024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74AD-F065-FA1E-E17A-74DB67F5D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799D-C21E-874E-E9EB-A757C1E99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924E4-5966-4951-A424-85B61BC318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14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landau.github.io/targets-tutorial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467753a" TargetMode="External"/><Relationship Id="rId2" Type="http://schemas.openxmlformats.org/officeDocument/2006/relationships/hyperlink" Target="https://doi.org/10.1111/j.1740-9713.2015.00827.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rdat.github.io/air-health-sws-r-targets-technique-tweaking-tinkerin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landau.github.io/targets-tutori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landau.github.io/targets-tutorial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landau.github.io/targets-tutoria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landau.github.io/targets-tutoria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an/make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ran/make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C4B2DA4D-2129-9270-1152-F61D7CCF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4" y="35918"/>
            <a:ext cx="10908406" cy="6822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AFA58-1780-0738-D66E-E819C4D19BA3}"/>
              </a:ext>
            </a:extLst>
          </p:cNvPr>
          <p:cNvSpPr txBox="1">
            <a:spLocks/>
          </p:cNvSpPr>
          <p:nvPr/>
        </p:nvSpPr>
        <p:spPr>
          <a:xfrm>
            <a:off x="946298" y="2211572"/>
            <a:ext cx="9962707" cy="31366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/>
                </a:solidFill>
              </a:rPr>
              <a:t>R coding advice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Ivan Hanigan, </a:t>
            </a:r>
          </a:p>
          <a:p>
            <a:r>
              <a:rPr lang="en-AU" dirty="0">
                <a:solidFill>
                  <a:schemeClr val="bg1"/>
                </a:solidFill>
              </a:rPr>
              <a:t>School </a:t>
            </a:r>
            <a:r>
              <a:rPr lang="en-AU">
                <a:solidFill>
                  <a:schemeClr val="bg1"/>
                </a:solidFill>
              </a:rPr>
              <a:t>of Population Health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4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D45255-F405-4B99-21CD-8933D0E41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74" y="877667"/>
            <a:ext cx="9441880" cy="664725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0ECE01-D31A-7861-0460-7FEE13F2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1" y="6361191"/>
            <a:ext cx="10515600" cy="553998"/>
          </a:xfrm>
        </p:spPr>
        <p:txBody>
          <a:bodyPr>
            <a:normAutofit/>
          </a:bodyPr>
          <a:lstStyle/>
          <a:p>
            <a:r>
              <a:rPr lang="en-AU" sz="1800" dirty="0"/>
              <a:t>Source: </a:t>
            </a:r>
            <a:r>
              <a:rPr lang="en-AU" sz="1800" dirty="0">
                <a:hlinkClick r:id="rId3"/>
              </a:rPr>
              <a:t>https://wlandau.github.io/targets-tutorial/</a:t>
            </a:r>
            <a:r>
              <a:rPr lang="en-AU" sz="1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3422-F0DF-EEC0-1AA9-BA502F23861F}"/>
              </a:ext>
            </a:extLst>
          </p:cNvPr>
          <p:cNvSpPr txBox="1"/>
          <p:nvPr/>
        </p:nvSpPr>
        <p:spPr>
          <a:xfrm>
            <a:off x="83191" y="156051"/>
            <a:ext cx="12130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dirty="0"/>
              <a:t>Finally, The most advanced types of data science projects need serious tools!</a:t>
            </a:r>
          </a:p>
          <a:p>
            <a:r>
              <a:rPr lang="en-AU" sz="3000" dirty="0"/>
              <a:t>Use of a ‘pipeline approach’ has emerged as the best practice (R-targets).</a:t>
            </a:r>
          </a:p>
        </p:txBody>
      </p:sp>
    </p:spTree>
    <p:extLst>
      <p:ext uri="{BB962C8B-B14F-4D97-AF65-F5344CB8AC3E}">
        <p14:creationId xmlns:p14="http://schemas.microsoft.com/office/powerpoint/2010/main" val="358515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DC8E-C10E-38D1-8EEB-CEF05547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Above all else: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B91C-E7BE-1339-0105-2E938BDDE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7200" dirty="0">
                <a:solidFill>
                  <a:srgbClr val="FF0000"/>
                </a:solidFill>
              </a:rPr>
              <a:t>Just Know What You Did!</a:t>
            </a:r>
          </a:p>
          <a:p>
            <a:pPr marL="0" indent="0">
              <a:buNone/>
            </a:pPr>
            <a:endParaRPr lang="en-AU" sz="7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AU" sz="2400" dirty="0"/>
              <a:t>The Readings are essential:</a:t>
            </a:r>
          </a:p>
          <a:p>
            <a:pPr marL="0" indent="0">
              <a:buNone/>
            </a:pPr>
            <a:endParaRPr lang="en-AU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solidFill>
                  <a:srgbClr val="000000"/>
                </a:solidFill>
                <a:effectLst/>
                <a:highlight>
                  <a:srgbClr val="F4F4F4"/>
                </a:highlight>
                <a:latin typeface="Open Sans" panose="020B0606030504020204" pitchFamily="34" charset="0"/>
              </a:rPr>
              <a:t>Peng, R. D. (2015). The reproducibility crisis in science: A statistical counterattack. </a:t>
            </a:r>
            <a:r>
              <a:rPr lang="en-AU" sz="1600" b="0" i="1" dirty="0">
                <a:solidFill>
                  <a:srgbClr val="000000"/>
                </a:solidFill>
                <a:effectLst/>
                <a:highlight>
                  <a:srgbClr val="F4F4F4"/>
                </a:highlight>
                <a:latin typeface="Open Sans" panose="020B0606030504020204" pitchFamily="34" charset="0"/>
              </a:rPr>
              <a:t>Significance</a:t>
            </a:r>
            <a:r>
              <a:rPr lang="en-AU" sz="1600" b="0" i="0" dirty="0">
                <a:solidFill>
                  <a:srgbClr val="000000"/>
                </a:solidFill>
                <a:effectLst/>
                <a:highlight>
                  <a:srgbClr val="F4F4F4"/>
                </a:highlight>
                <a:latin typeface="Open Sans" panose="020B0606030504020204" pitchFamily="34" charset="0"/>
              </a:rPr>
              <a:t>, </a:t>
            </a:r>
            <a:r>
              <a:rPr lang="en-AU" sz="1600" b="0" i="1" dirty="0">
                <a:solidFill>
                  <a:srgbClr val="000000"/>
                </a:solidFill>
                <a:effectLst/>
                <a:highlight>
                  <a:srgbClr val="F4F4F4"/>
                </a:highlight>
                <a:latin typeface="Open Sans" panose="020B0606030504020204" pitchFamily="34" charset="0"/>
              </a:rPr>
              <a:t>12</a:t>
            </a:r>
            <a:r>
              <a:rPr lang="en-AU" sz="1600" b="0" i="0" dirty="0">
                <a:solidFill>
                  <a:srgbClr val="000000"/>
                </a:solidFill>
                <a:effectLst/>
                <a:highlight>
                  <a:srgbClr val="F4F4F4"/>
                </a:highlight>
                <a:latin typeface="Open Sans" panose="020B0606030504020204" pitchFamily="34" charset="0"/>
              </a:rPr>
              <a:t>(3), 30–32. </a:t>
            </a:r>
            <a:r>
              <a:rPr lang="en-AU" sz="1600" b="0" i="0" u="sng" dirty="0">
                <a:solidFill>
                  <a:srgbClr val="1874A4"/>
                </a:solidFill>
                <a:effectLst/>
                <a:highlight>
                  <a:srgbClr val="F4F4F4"/>
                </a:highlight>
                <a:latin typeface="Open Sans" panose="020B0606030504020204" pitchFamily="34" charset="0"/>
                <a:hlinkClick r:id="rId2"/>
              </a:rPr>
              <a:t>https://doi.org/10.1111/j.1740-9713.2015.00827.x</a:t>
            </a:r>
            <a:endParaRPr lang="en-AU" sz="1600" b="0" i="0" dirty="0">
              <a:solidFill>
                <a:srgbClr val="000000"/>
              </a:solidFill>
              <a:effectLst/>
              <a:highlight>
                <a:srgbClr val="F4F4F4"/>
              </a:highlight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1600" b="0" i="0" dirty="0">
                <a:solidFill>
                  <a:srgbClr val="000000"/>
                </a:solidFill>
                <a:effectLst/>
                <a:highlight>
                  <a:srgbClr val="F4F4F4"/>
                </a:highlight>
                <a:latin typeface="Open Sans" panose="020B0606030504020204" pitchFamily="34" charset="0"/>
              </a:rPr>
              <a:t>Barnes, N. (2010). Publish your computer code: It is good enough. </a:t>
            </a:r>
            <a:r>
              <a:rPr lang="en-AU" sz="1600" b="0" i="1" dirty="0">
                <a:solidFill>
                  <a:srgbClr val="000000"/>
                </a:solidFill>
                <a:effectLst/>
                <a:highlight>
                  <a:srgbClr val="F4F4F4"/>
                </a:highlight>
                <a:latin typeface="Open Sans" panose="020B0606030504020204" pitchFamily="34" charset="0"/>
              </a:rPr>
              <a:t>Nature</a:t>
            </a:r>
            <a:r>
              <a:rPr lang="en-AU" sz="1600" b="0" i="0" dirty="0">
                <a:solidFill>
                  <a:srgbClr val="000000"/>
                </a:solidFill>
                <a:effectLst/>
                <a:highlight>
                  <a:srgbClr val="F4F4F4"/>
                </a:highlight>
                <a:latin typeface="Open Sans" panose="020B0606030504020204" pitchFamily="34" charset="0"/>
              </a:rPr>
              <a:t>, </a:t>
            </a:r>
            <a:r>
              <a:rPr lang="en-AU" sz="1600" b="0" i="1" dirty="0">
                <a:solidFill>
                  <a:srgbClr val="000000"/>
                </a:solidFill>
                <a:effectLst/>
                <a:highlight>
                  <a:srgbClr val="F4F4F4"/>
                </a:highlight>
                <a:latin typeface="Open Sans" panose="020B0606030504020204" pitchFamily="34" charset="0"/>
              </a:rPr>
              <a:t>467</a:t>
            </a:r>
            <a:r>
              <a:rPr lang="en-AU" sz="1600" b="0" i="0" dirty="0">
                <a:solidFill>
                  <a:srgbClr val="000000"/>
                </a:solidFill>
                <a:effectLst/>
                <a:highlight>
                  <a:srgbClr val="F4F4F4"/>
                </a:highlight>
                <a:latin typeface="Open Sans" panose="020B0606030504020204" pitchFamily="34" charset="0"/>
              </a:rPr>
              <a:t>(7317), 753–753. </a:t>
            </a:r>
            <a:r>
              <a:rPr lang="en-AU" sz="1600" b="0" i="0" u="sng" dirty="0">
                <a:solidFill>
                  <a:srgbClr val="1874A4"/>
                </a:solidFill>
                <a:effectLst/>
                <a:highlight>
                  <a:srgbClr val="F4F4F4"/>
                </a:highlight>
                <a:latin typeface="Open Sans" panose="020B0606030504020204" pitchFamily="34" charset="0"/>
                <a:hlinkClick r:id="rId3"/>
              </a:rPr>
              <a:t>https://doi.org/10.1038/467753a</a:t>
            </a:r>
            <a:endParaRPr lang="en-AU" sz="1600" b="0" i="0" dirty="0">
              <a:solidFill>
                <a:srgbClr val="000000"/>
              </a:solidFill>
              <a:effectLst/>
              <a:highlight>
                <a:srgbClr val="F4F4F4"/>
              </a:highlight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07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415E-3F16-61B5-DC6E-FE7831DA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There are better systems than a single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EF2A-E0F5-58E2-D0C3-10BE45D7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The single script approach is limited</a:t>
            </a:r>
          </a:p>
          <a:p>
            <a:r>
              <a:rPr lang="en-AU" dirty="0"/>
              <a:t>Advantages to shorter scripts include:</a:t>
            </a:r>
          </a:p>
          <a:p>
            <a:pPr lvl="1"/>
            <a:r>
              <a:rPr lang="en-AU" dirty="0"/>
              <a:t>If you correct an error, you need to verify that none of the later commands are affected</a:t>
            </a:r>
          </a:p>
          <a:p>
            <a:pPr lvl="1"/>
            <a:r>
              <a:rPr lang="en-AU" dirty="0"/>
              <a:t>It is easier to keep track of corrected results from shorter scripts</a:t>
            </a:r>
          </a:p>
          <a:p>
            <a:pPr lvl="1"/>
            <a:r>
              <a:rPr lang="en-AU" dirty="0"/>
              <a:t>It is easier to review the results of shorter scripts, especially in collaborative work</a:t>
            </a:r>
          </a:p>
          <a:p>
            <a:pPr lvl="1"/>
            <a:endParaRPr lang="en-AU" dirty="0"/>
          </a:p>
          <a:p>
            <a:r>
              <a:rPr lang="en-AU" dirty="0"/>
              <a:t>The unit learning material for this module is online: </a:t>
            </a:r>
            <a:r>
              <a:rPr lang="en-AU" dirty="0">
                <a:hlinkClick r:id="rId2"/>
              </a:rPr>
              <a:t>https://cardat.github.io/air-health-sws-r-targets-technique-tweaking-tinkering/index.html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73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BED96-ACF5-97F7-0349-D271FEE2F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17" y="3334"/>
            <a:ext cx="8726836" cy="6173629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2A238D2-2961-0C03-FB0C-1023CE7253AD}"/>
              </a:ext>
            </a:extLst>
          </p:cNvPr>
          <p:cNvSpPr txBox="1">
            <a:spLocks/>
          </p:cNvSpPr>
          <p:nvPr/>
        </p:nvSpPr>
        <p:spPr>
          <a:xfrm>
            <a:off x="83191" y="6361191"/>
            <a:ext cx="10515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800"/>
              <a:t>Source: </a:t>
            </a:r>
            <a:r>
              <a:rPr lang="en-AU" sz="1800">
                <a:hlinkClick r:id="rId3"/>
              </a:rPr>
              <a:t>https://wlandau.github.io/targets-tutorial/</a:t>
            </a:r>
            <a:r>
              <a:rPr lang="en-AU" sz="1800"/>
              <a:t> </a:t>
            </a:r>
            <a:endParaRPr lang="en-AU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48684-E877-D038-A913-20C5EE3DA4FA}"/>
              </a:ext>
            </a:extLst>
          </p:cNvPr>
          <p:cNvSpPr txBox="1"/>
          <p:nvPr/>
        </p:nvSpPr>
        <p:spPr>
          <a:xfrm>
            <a:off x="7427343" y="5279366"/>
            <a:ext cx="4277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This is called a Workflow</a:t>
            </a:r>
          </a:p>
        </p:txBody>
      </p:sp>
    </p:spTree>
    <p:extLst>
      <p:ext uri="{BB962C8B-B14F-4D97-AF65-F5344CB8AC3E}">
        <p14:creationId xmlns:p14="http://schemas.microsoft.com/office/powerpoint/2010/main" val="230613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CE77B-A9D3-377D-625D-018B1FA42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81" y="0"/>
            <a:ext cx="8716456" cy="6176963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4802722-D444-8730-0E51-B13E0B4A0AD0}"/>
              </a:ext>
            </a:extLst>
          </p:cNvPr>
          <p:cNvSpPr txBox="1">
            <a:spLocks/>
          </p:cNvSpPr>
          <p:nvPr/>
        </p:nvSpPr>
        <p:spPr>
          <a:xfrm>
            <a:off x="83191" y="6361191"/>
            <a:ext cx="10515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800"/>
              <a:t>Source: </a:t>
            </a:r>
            <a:r>
              <a:rPr lang="en-AU" sz="1800">
                <a:hlinkClick r:id="rId3"/>
              </a:rPr>
              <a:t>https://wlandau.github.io/targets-tutorial/</a:t>
            </a:r>
            <a:r>
              <a:rPr lang="en-AU" sz="1800"/>
              <a:t>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71240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5276C-4900-0A31-0FA4-8494328D6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86" y="0"/>
            <a:ext cx="8806758" cy="6176963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420C3A9-D8A8-AC4B-09D3-B50F9D14953D}"/>
              </a:ext>
            </a:extLst>
          </p:cNvPr>
          <p:cNvSpPr txBox="1">
            <a:spLocks/>
          </p:cNvSpPr>
          <p:nvPr/>
        </p:nvSpPr>
        <p:spPr>
          <a:xfrm>
            <a:off x="83191" y="6361191"/>
            <a:ext cx="105156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800"/>
              <a:t>Source: </a:t>
            </a:r>
            <a:r>
              <a:rPr lang="en-AU" sz="1800">
                <a:hlinkClick r:id="rId3"/>
              </a:rPr>
              <a:t>https://wlandau.github.io/targets-tutorial/</a:t>
            </a:r>
            <a:r>
              <a:rPr lang="en-AU" sz="1800"/>
              <a:t> 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64302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6AE5B-0048-5A21-C6D3-5495C27C1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563" y="-62380"/>
            <a:ext cx="10058399" cy="716232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665B0A-2EA1-AC40-37C8-28E1F238DE18}"/>
              </a:ext>
            </a:extLst>
          </p:cNvPr>
          <p:cNvSpPr/>
          <p:nvPr/>
        </p:nvSpPr>
        <p:spPr>
          <a:xfrm>
            <a:off x="2969703" y="469783"/>
            <a:ext cx="6434356" cy="562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55A7B0-897E-121A-DF0B-11C46286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1" y="6361191"/>
            <a:ext cx="10515600" cy="553998"/>
          </a:xfrm>
        </p:spPr>
        <p:txBody>
          <a:bodyPr>
            <a:normAutofit/>
          </a:bodyPr>
          <a:lstStyle/>
          <a:p>
            <a:r>
              <a:rPr lang="en-AU" sz="1800" dirty="0"/>
              <a:t>Source: </a:t>
            </a:r>
            <a:r>
              <a:rPr lang="en-AU" sz="1800" dirty="0">
                <a:hlinkClick r:id="rId3"/>
              </a:rPr>
              <a:t>https://wlandau.github.io/targets-tutorial/</a:t>
            </a:r>
            <a:r>
              <a:rPr lang="en-AU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98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B03354-81CF-3772-3714-50493B37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5400" dirty="0"/>
              <a:t>There is a long tradition of using “</a:t>
            </a:r>
            <a:r>
              <a:rPr lang="en-AU" sz="5400" b="1" u="sng" dirty="0"/>
              <a:t>numbered imperative scripts”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1C95-7082-2648-34DC-68259C08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Parent Directory {The project directory}</a:t>
            </a:r>
          </a:p>
          <a:p>
            <a:pPr lvl="1"/>
            <a:r>
              <a:rPr lang="en-AU" dirty="0" err="1"/>
              <a:t>main.R</a:t>
            </a:r>
            <a:r>
              <a:rPr lang="en-AU" dirty="0"/>
              <a:t> {This is where you set global variables, and call the other scripts.}</a:t>
            </a:r>
          </a:p>
          <a:p>
            <a:pPr lvl="1"/>
            <a:r>
              <a:rPr lang="en-AU" dirty="0" err="1"/>
              <a:t>data_provided</a:t>
            </a:r>
            <a:r>
              <a:rPr lang="en-AU" dirty="0"/>
              <a:t>/ {A data directory to hold your data files.}</a:t>
            </a:r>
          </a:p>
          <a:p>
            <a:pPr lvl="1"/>
            <a:r>
              <a:rPr lang="en-AU" dirty="0"/>
              <a:t>code/ {A code directory containing the other code files.}</a:t>
            </a:r>
          </a:p>
          <a:p>
            <a:pPr lvl="2"/>
            <a:r>
              <a:rPr lang="en-AU" dirty="0" err="1"/>
              <a:t>load.R</a:t>
            </a:r>
            <a:r>
              <a:rPr lang="en-AU" dirty="0"/>
              <a:t> {This is where you insert code to load in libraries and data files.}</a:t>
            </a:r>
          </a:p>
          <a:p>
            <a:pPr lvl="2"/>
            <a:r>
              <a:rPr lang="en-AU" dirty="0" err="1"/>
              <a:t>clean.R</a:t>
            </a:r>
            <a:r>
              <a:rPr lang="en-AU" dirty="0"/>
              <a:t> {This is where you perform any messy data cleanup.}</a:t>
            </a:r>
          </a:p>
          <a:p>
            <a:pPr lvl="2"/>
            <a:r>
              <a:rPr lang="en-AU" dirty="0" err="1"/>
              <a:t>func.R</a:t>
            </a:r>
            <a:r>
              <a:rPr lang="en-AU" dirty="0"/>
              <a:t> {This is where you write all the functions that you need.}</a:t>
            </a:r>
          </a:p>
          <a:p>
            <a:pPr lvl="2"/>
            <a:r>
              <a:rPr lang="en-AU" dirty="0" err="1"/>
              <a:t>do.R</a:t>
            </a:r>
            <a:r>
              <a:rPr lang="en-AU" dirty="0"/>
              <a:t> {This is where the actual work is done.}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B71EC-C95B-C45B-F769-F40E5761651A}"/>
              </a:ext>
            </a:extLst>
          </p:cNvPr>
          <p:cNvSpPr txBox="1"/>
          <p:nvPr/>
        </p:nvSpPr>
        <p:spPr>
          <a:xfrm>
            <a:off x="696287" y="5142451"/>
            <a:ext cx="6459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2"/>
              </a:rPr>
              <a:t>https://github.com/cran/makeProject</a:t>
            </a:r>
            <a:r>
              <a:rPr lang="en-AU" dirty="0"/>
              <a:t> 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makeProject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makeProject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makeProject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my_analysis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08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2209-6A34-1833-E1FA-AE813E2B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Concept: use small scripts and a ‘master’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3E9E-89B4-A4B1-2D28-3D40C5860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2047"/>
            <a:ext cx="10515600" cy="2124916"/>
          </a:xfrm>
        </p:spPr>
        <p:txBody>
          <a:bodyPr/>
          <a:lstStyle/>
          <a:p>
            <a:r>
              <a:rPr lang="en-AU" dirty="0"/>
              <a:t>The numbered imperative scripts approach has some nice features</a:t>
            </a:r>
          </a:p>
          <a:p>
            <a:r>
              <a:rPr lang="en-AU" dirty="0"/>
              <a:t>Start by converting the single script into smaller components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8D92D-E04F-F797-51BA-6C57E580CF5E}"/>
              </a:ext>
            </a:extLst>
          </p:cNvPr>
          <p:cNvSpPr txBox="1"/>
          <p:nvPr/>
        </p:nvSpPr>
        <p:spPr>
          <a:xfrm>
            <a:off x="838200" y="1342155"/>
            <a:ext cx="6459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2"/>
              </a:rPr>
              <a:t>https://github.com/cran/makeProject</a:t>
            </a:r>
            <a:r>
              <a:rPr lang="en-AU" dirty="0"/>
              <a:t> 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makeProject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makeProject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makeProject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my_analysis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018AA-C99D-B54C-7341-393F5D3F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57" y="1342650"/>
            <a:ext cx="4886325" cy="2486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F32E99-B1CF-DB1C-E021-735F86EEE1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505"/>
          <a:stretch/>
        </p:blipFill>
        <p:spPr>
          <a:xfrm>
            <a:off x="9050723" y="2941827"/>
            <a:ext cx="2019300" cy="9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3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4978-B03E-7E2F-4824-F0386D0F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Recommendation:</a:t>
            </a:r>
            <a:br>
              <a:rPr lang="en-AU" dirty="0"/>
            </a:br>
            <a:r>
              <a:rPr lang="en-AU" dirty="0"/>
              <a:t>Keep track of Workflow steps in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67F92-D068-F600-073C-31E96C70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6882"/>
          </a:xfrm>
        </p:spPr>
        <p:txBody>
          <a:bodyPr/>
          <a:lstStyle/>
          <a:p>
            <a:r>
              <a:rPr lang="en-AU" dirty="0"/>
              <a:t>In a big project this can be incredibly useful</a:t>
            </a:r>
          </a:p>
          <a:p>
            <a:r>
              <a:rPr lang="en-AU" dirty="0"/>
              <a:t>You can do this with a pen and paper notebook</a:t>
            </a:r>
          </a:p>
          <a:p>
            <a:r>
              <a:rPr lang="en-AU" dirty="0"/>
              <a:t>I have mocked up a spreadsheet of what the Case Study could look like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10F5C-035E-6A52-AFD3-1EE2AF06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6" y="4362507"/>
            <a:ext cx="12205976" cy="23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522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Open Sans</vt:lpstr>
      <vt:lpstr>Office Theme</vt:lpstr>
      <vt:lpstr>PowerPoint Presentation</vt:lpstr>
      <vt:lpstr>There are better systems than a single script</vt:lpstr>
      <vt:lpstr>PowerPoint Presentation</vt:lpstr>
      <vt:lpstr>PowerPoint Presentation</vt:lpstr>
      <vt:lpstr>PowerPoint Presentation</vt:lpstr>
      <vt:lpstr>Source: https://wlandau.github.io/targets-tutorial/ </vt:lpstr>
      <vt:lpstr>There is a long tradition of using “numbered imperative scripts”</vt:lpstr>
      <vt:lpstr>Concept: use small scripts and a ‘master’</vt:lpstr>
      <vt:lpstr>Recommendation: Keep track of Workflow steps in a table</vt:lpstr>
      <vt:lpstr>Source: https://wlandau.github.io/targets-tutorial/ </vt:lpstr>
      <vt:lpstr>Above all else: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notebook</dc:title>
  <dc:creator>Ivan Hanigan</dc:creator>
  <cp:lastModifiedBy>Ivan Hanigan</cp:lastModifiedBy>
  <cp:revision>8</cp:revision>
  <dcterms:created xsi:type="dcterms:W3CDTF">2022-08-14T02:38:38Z</dcterms:created>
  <dcterms:modified xsi:type="dcterms:W3CDTF">2024-09-13T06:58:24Z</dcterms:modified>
</cp:coreProperties>
</file>