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5"/>
  </p:notesMasterIdLst>
  <p:handoutMasterIdLst>
    <p:handoutMasterId r:id="rId36"/>
  </p:handoutMasterIdLst>
  <p:sldIdLst>
    <p:sldId id="349" r:id="rId2"/>
    <p:sldId id="347" r:id="rId3"/>
    <p:sldId id="258" r:id="rId4"/>
    <p:sldId id="301" r:id="rId5"/>
    <p:sldId id="260" r:id="rId6"/>
    <p:sldId id="261" r:id="rId7"/>
    <p:sldId id="263" r:id="rId8"/>
    <p:sldId id="321" r:id="rId9"/>
    <p:sldId id="264" r:id="rId10"/>
    <p:sldId id="265" r:id="rId11"/>
    <p:sldId id="266" r:id="rId12"/>
    <p:sldId id="267" r:id="rId13"/>
    <p:sldId id="270" r:id="rId14"/>
    <p:sldId id="311" r:id="rId15"/>
    <p:sldId id="313" r:id="rId16"/>
    <p:sldId id="272" r:id="rId17"/>
    <p:sldId id="280" r:id="rId18"/>
    <p:sldId id="352" r:id="rId19"/>
    <p:sldId id="325" r:id="rId20"/>
    <p:sldId id="326" r:id="rId21"/>
    <p:sldId id="343" r:id="rId22"/>
    <p:sldId id="345" r:id="rId23"/>
    <p:sldId id="351" r:id="rId24"/>
    <p:sldId id="328" r:id="rId25"/>
    <p:sldId id="353" r:id="rId26"/>
    <p:sldId id="354" r:id="rId27"/>
    <p:sldId id="355" r:id="rId28"/>
    <p:sldId id="362" r:id="rId29"/>
    <p:sldId id="340" r:id="rId30"/>
    <p:sldId id="360" r:id="rId31"/>
    <p:sldId id="359" r:id="rId32"/>
    <p:sldId id="361" r:id="rId33"/>
    <p:sldId id="35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C4401E-C287-41FA-8F6D-20CE8DD051A5}">
          <p14:sldIdLst>
            <p14:sldId id="349"/>
            <p14:sldId id="347"/>
            <p14:sldId id="258"/>
            <p14:sldId id="301"/>
            <p14:sldId id="260"/>
            <p14:sldId id="261"/>
            <p14:sldId id="263"/>
            <p14:sldId id="321"/>
            <p14:sldId id="264"/>
            <p14:sldId id="265"/>
            <p14:sldId id="266"/>
            <p14:sldId id="267"/>
            <p14:sldId id="270"/>
            <p14:sldId id="311"/>
            <p14:sldId id="313"/>
            <p14:sldId id="272"/>
            <p14:sldId id="280"/>
            <p14:sldId id="352"/>
            <p14:sldId id="325"/>
            <p14:sldId id="326"/>
            <p14:sldId id="343"/>
            <p14:sldId id="345"/>
            <p14:sldId id="351"/>
            <p14:sldId id="328"/>
            <p14:sldId id="353"/>
            <p14:sldId id="354"/>
            <p14:sldId id="355"/>
            <p14:sldId id="362"/>
            <p14:sldId id="340"/>
            <p14:sldId id="360"/>
            <p14:sldId id="359"/>
            <p14:sldId id="361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77480" autoAdjust="0"/>
  </p:normalViewPr>
  <p:slideViewPr>
    <p:cSldViewPr>
      <p:cViewPr varScale="1">
        <p:scale>
          <a:sx n="63" d="100"/>
          <a:sy n="63" d="100"/>
        </p:scale>
        <p:origin x="201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4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8C4F4-1E3A-498B-A8C9-29BB2C929AAF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4AC15-9B12-4970-8DC6-8A4C24BB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43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59D70-3864-4918-B2A2-6F34105FEA9D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57B5D-DE3C-4DAA-9889-DC86A7DA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65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57B5D-DE3C-4DAA-9889-DC86A7DAC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76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</a:t>
            </a:r>
            <a:r>
              <a:rPr lang="en-US" baseline="0" dirty="0"/>
              <a:t> approaches do not scale well.</a:t>
            </a:r>
          </a:p>
          <a:p>
            <a:r>
              <a:rPr lang="en-US" baseline="0" dirty="0"/>
              <a:t>New approaches were developed in order to work with massive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57B5D-DE3C-4DAA-9889-DC86A7DAC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7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78F64-460D-421A-874D-A13882E84A7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57B5D-DE3C-4DAA-9889-DC86A7DACF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2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09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708476"/>
            <a:ext cx="3313355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54471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1295400"/>
            <a:ext cx="35814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0277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bars,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panose="02000503000000020004" pitchFamily="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315200" cy="4537233"/>
          </a:xfrm>
        </p:spPr>
        <p:txBody>
          <a:bodyPr>
            <a:normAutofit/>
          </a:bodyPr>
          <a:lstStyle>
            <a:lvl1pPr>
              <a:defRPr sz="2500">
                <a:latin typeface="Helvetica Neue" panose="02000503000000020004" pitchFamily="2"/>
              </a:defRPr>
            </a:lvl1pPr>
            <a:lvl2pPr>
              <a:defRPr sz="2200">
                <a:latin typeface="Helvetica Neue" panose="02000503000000020004" pitchFamily="2"/>
              </a:defRPr>
            </a:lvl2pPr>
            <a:lvl3pPr>
              <a:defRPr sz="1800">
                <a:latin typeface="Helvetica Neue" panose="02000503000000020004" pitchFamily="2"/>
              </a:defRPr>
            </a:lvl3pPr>
            <a:lvl4pPr>
              <a:defRPr sz="1600">
                <a:latin typeface="Helvetica Neue" panose="02000503000000020004" pitchFamily="2"/>
              </a:defRPr>
            </a:lvl4pPr>
            <a:lvl5pPr>
              <a:defRPr sz="1600">
                <a:latin typeface="Helvetica Neue" panose="02000503000000020004" pitchFamily="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908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477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879" y="350436"/>
            <a:ext cx="7024744" cy="1143000"/>
          </a:xfrm>
        </p:spPr>
        <p:txBody>
          <a:bodyPr anchor="ctr">
            <a:normAutofit/>
          </a:bodyPr>
          <a:lstStyle>
            <a:lvl1pPr>
              <a:defRPr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752600"/>
            <a:ext cx="7054704" cy="4510617"/>
          </a:xfrm>
        </p:spPr>
        <p:txBody>
          <a:bodyPr>
            <a:normAutofit/>
          </a:bodyPr>
          <a:lstStyle>
            <a:lvl1pPr>
              <a:defRPr sz="2500">
                <a:latin typeface="Century Gothic" panose="020B0502020202020204" pitchFamily="34" charset="0"/>
              </a:defRPr>
            </a:lvl1pPr>
            <a:lvl2pPr>
              <a:defRPr sz="22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539727"/>
            <a:ext cx="9144000" cy="31827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424800" cy="1769945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Introduccion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769946"/>
            <a:ext cx="424800" cy="1769945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Pre-</a:t>
            </a:r>
            <a:r>
              <a:rPr lang="en-US" dirty="0" err="1">
                <a:solidFill>
                  <a:schemeClr val="tx1"/>
                </a:solidFill>
              </a:rPr>
              <a:t>procesamiento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3539891"/>
            <a:ext cx="424800" cy="2032054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Procesamiento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5501531"/>
            <a:ext cx="424800" cy="1383832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OTUs</a:t>
            </a:r>
          </a:p>
        </p:txBody>
      </p:sp>
    </p:spTree>
    <p:extLst>
      <p:ext uri="{BB962C8B-B14F-4D97-AF65-F5344CB8AC3E}">
        <p14:creationId xmlns:p14="http://schemas.microsoft.com/office/powerpoint/2010/main" val="3762757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61"/>
            <a:ext cx="73152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008"/>
            <a:ext cx="73152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477001"/>
            <a:ext cx="914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41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1" r:id="rId3"/>
    <p:sldLayoutId id="2147483675" r:id="rId4"/>
    <p:sldLayoutId id="2147483674" r:id="rId5"/>
    <p:sldLayoutId id="2147483673" r:id="rId6"/>
    <p:sldLayoutId id="2147483676" r:id="rId7"/>
  </p:sldLayoutIdLst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rna.ucsc.edu/rnacenter/images/figs/ecoli_16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4729842" cy="60198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5943600" y="228600"/>
            <a:ext cx="2971800" cy="2819400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4343400"/>
            <a:ext cx="24384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5257800"/>
            <a:ext cx="29718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49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Microbial community analysis by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16S rRNA gene sequencing</a:t>
            </a:r>
          </a:p>
        </p:txBody>
      </p:sp>
    </p:spTree>
    <p:extLst>
      <p:ext uri="{BB962C8B-B14F-4D97-AF65-F5344CB8AC3E}">
        <p14:creationId xmlns:p14="http://schemas.microsoft.com/office/powerpoint/2010/main" val="3297392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Taxonomic classification III: K-Nearest neighbours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659286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>
                <a:latin typeface="Helvetica Neue" panose="02000503000000020004" pitchFamily="2"/>
              </a:rPr>
              <a:t>Query word’s frequency</a:t>
            </a:r>
          </a:p>
          <a:p>
            <a:pPr algn="ctr"/>
            <a:r>
              <a:rPr lang="en-AU" sz="2000" dirty="0">
                <a:latin typeface="Helvetica Neue" panose="02000503000000020004" pitchFamily="2"/>
              </a:rPr>
              <a:t>(8-mers)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8169" y="4707914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>
                <a:latin typeface="Helvetica Neue" panose="02000503000000020004" pitchFamily="2"/>
              </a:rPr>
              <a:t>Database word frequency </a:t>
            </a:r>
          </a:p>
          <a:p>
            <a:pPr algn="ctr"/>
            <a:r>
              <a:rPr lang="en-AU" sz="2000" dirty="0">
                <a:latin typeface="Helvetica Neue" panose="02000503000000020004" pitchFamily="2"/>
              </a:rPr>
              <a:t>(8-mer)</a:t>
            </a:r>
          </a:p>
        </p:txBody>
      </p:sp>
      <p:sp>
        <p:nvSpPr>
          <p:cNvPr id="35" name="Oval 34"/>
          <p:cNvSpPr/>
          <p:nvPr/>
        </p:nvSpPr>
        <p:spPr>
          <a:xfrm>
            <a:off x="1255842" y="5723434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14400" y="1524000"/>
            <a:ext cx="7371460" cy="2730245"/>
            <a:chOff x="1347740" y="1908200"/>
            <a:chExt cx="7371460" cy="2730245"/>
          </a:xfrm>
        </p:grpSpPr>
        <p:sp>
          <p:nvSpPr>
            <p:cNvPr id="4" name="TextBox 3"/>
            <p:cNvSpPr txBox="1"/>
            <p:nvPr/>
          </p:nvSpPr>
          <p:spPr>
            <a:xfrm>
              <a:off x="1347740" y="2737727"/>
              <a:ext cx="1866240" cy="5863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/>
                <a:t>Query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69120" y="2965407"/>
              <a:ext cx="2350080" cy="586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/>
                <a:t>Database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 flipH="1">
              <a:off x="4641120" y="2008601"/>
              <a:ext cx="1382400" cy="2629844"/>
              <a:chOff x="7173912" y="1985510"/>
              <a:chExt cx="1828800" cy="289891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7173912" y="2476181"/>
                <a:ext cx="0" cy="18288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554912" y="224894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554912" y="3186968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554912" y="404492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7173912" y="2499992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7173912" y="34536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7173912" y="4304981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7554912" y="404492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7554912" y="457714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7554912" y="31869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7554912" y="3719187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533179" y="224894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7533179" y="27811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935912" y="1985510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Seq1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935912" y="252716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Seq2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935912" y="299404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Seq3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935912" y="3535702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Seq4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899015" y="3935649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Seq5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99015" y="4477305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Seq5</a:t>
                </a:r>
              </a:p>
            </p:txBody>
          </p:sp>
        </p:grpSp>
        <p:sp>
          <p:nvSpPr>
            <p:cNvPr id="34" name="Right Arrow 33"/>
            <p:cNvSpPr/>
            <p:nvPr/>
          </p:nvSpPr>
          <p:spPr>
            <a:xfrm>
              <a:off x="4088160" y="1908200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4088160" y="2075727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4088160" y="2245395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4019040" y="3883620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4019040" y="4266970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4019040" y="4436639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263200" y="2184709"/>
              <a:ext cx="138240" cy="1382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77920" y="4051145"/>
              <a:ext cx="138240" cy="13825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/>
          <p:cNvSpPr/>
          <p:nvPr/>
        </p:nvSpPr>
        <p:spPr>
          <a:xfrm>
            <a:off x="4172674" y="5799634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3201" y="3854296"/>
            <a:ext cx="2133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600" i="1" dirty="0">
                <a:latin typeface="Helvetica Neue" panose="02000503000000020004" pitchFamily="2"/>
              </a:rPr>
              <a:t>k</a:t>
            </a:r>
            <a:r>
              <a:rPr lang="en-AU" sz="1600" dirty="0">
                <a:latin typeface="Helvetica Neue" panose="02000503000000020004" pitchFamily="2"/>
              </a:rPr>
              <a:t> related sequences  vote for taxonomic assignment.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600" dirty="0">
                <a:latin typeface="Helvetica Neue" panose="02000503000000020004" pitchFamily="2"/>
              </a:rPr>
              <a:t>Consensus taxonomy is assigned</a:t>
            </a:r>
          </a:p>
        </p:txBody>
      </p:sp>
      <p:sp>
        <p:nvSpPr>
          <p:cNvPr id="46" name="Oval 45"/>
          <p:cNvSpPr/>
          <p:nvPr/>
        </p:nvSpPr>
        <p:spPr>
          <a:xfrm>
            <a:off x="8444881" y="4484131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3141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Taxonomic classification IV: Bayesian Classifier</a:t>
            </a:r>
            <a:r>
              <a:rPr lang="en-AU" baseline="30000" dirty="0"/>
              <a:t>1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38200" y="1600200"/>
            <a:ext cx="7371460" cy="2629844"/>
            <a:chOff x="1347740" y="1826803"/>
            <a:chExt cx="7371460" cy="2629844"/>
          </a:xfrm>
        </p:grpSpPr>
        <p:sp>
          <p:nvSpPr>
            <p:cNvPr id="4" name="TextBox 3"/>
            <p:cNvSpPr txBox="1"/>
            <p:nvPr/>
          </p:nvSpPr>
          <p:spPr>
            <a:xfrm>
              <a:off x="1347740" y="2842660"/>
              <a:ext cx="1866240" cy="5863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>
                  <a:latin typeface="Helvetica Neue" panose="02000503000000020004" pitchFamily="2"/>
                </a:rPr>
                <a:t>Query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69120" y="2842660"/>
              <a:ext cx="2350080" cy="586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>
                  <a:latin typeface="Helvetica Neue" panose="02000503000000020004" pitchFamily="2"/>
                </a:rPr>
                <a:t>Database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 flipH="1">
              <a:off x="4641120" y="1826803"/>
              <a:ext cx="1382400" cy="2629844"/>
              <a:chOff x="7173912" y="1985510"/>
              <a:chExt cx="1828800" cy="289891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7173912" y="2476181"/>
                <a:ext cx="0" cy="18288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554912" y="224894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554912" y="3186968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554912" y="404492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7173912" y="2499992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7173912" y="34536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7173912" y="4304981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7554912" y="404492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7554912" y="457714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7554912" y="31869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7554912" y="3719187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533179" y="224894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7533179" y="27811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935912" y="1985510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Seq1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935912" y="252716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Seq2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935912" y="299404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Seq3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935912" y="3535702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Seq4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899015" y="3935649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Seq5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99015" y="4477305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/>
                  </a:rPr>
                  <a:t>Seq5</a:t>
                </a:r>
              </a:p>
            </p:txBody>
          </p:sp>
        </p:grpSp>
        <p:sp>
          <p:nvSpPr>
            <p:cNvPr id="34" name="Right Arrow 33"/>
            <p:cNvSpPr/>
            <p:nvPr/>
          </p:nvSpPr>
          <p:spPr>
            <a:xfrm>
              <a:off x="4128186" y="2420421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933179" y="6468150"/>
            <a:ext cx="4529666" cy="360755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r>
              <a:rPr lang="en-AU" baseline="30000" dirty="0"/>
              <a:t>1</a:t>
            </a:r>
            <a:r>
              <a:rPr lang="en-AU" dirty="0"/>
              <a:t>Wang et al. 2007: doi:10.1128/AEM.00062-07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5686" y="4343400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>
                <a:latin typeface="Helvetica Neue" panose="02000503000000020004" pitchFamily="2"/>
              </a:rPr>
              <a:t>Query word’s frequency</a:t>
            </a:r>
          </a:p>
          <a:p>
            <a:pPr algn="ctr"/>
            <a:r>
              <a:rPr lang="en-AU" sz="2000" dirty="0">
                <a:latin typeface="Helvetica Neue" panose="02000503000000020004" pitchFamily="2"/>
              </a:rPr>
              <a:t>(8-mers)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98055" y="4343400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>
                <a:latin typeface="Helvetica Neue" panose="02000503000000020004" pitchFamily="2"/>
              </a:rPr>
              <a:t>Database word frequency </a:t>
            </a:r>
          </a:p>
          <a:p>
            <a:pPr algn="ctr"/>
            <a:r>
              <a:rPr lang="en-AU" sz="2000" dirty="0">
                <a:latin typeface="Helvetica Neue" panose="02000503000000020004" pitchFamily="2"/>
              </a:rPr>
              <a:t>(8-mer)</a:t>
            </a:r>
          </a:p>
        </p:txBody>
      </p:sp>
      <p:sp>
        <p:nvSpPr>
          <p:cNvPr id="37" name="Oval 36"/>
          <p:cNvSpPr/>
          <p:nvPr/>
        </p:nvSpPr>
        <p:spPr>
          <a:xfrm>
            <a:off x="1529400" y="5459263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1</a:t>
            </a:r>
          </a:p>
        </p:txBody>
      </p:sp>
      <p:sp>
        <p:nvSpPr>
          <p:cNvPr id="40" name="Oval 39"/>
          <p:cNvSpPr/>
          <p:nvPr/>
        </p:nvSpPr>
        <p:spPr>
          <a:xfrm>
            <a:off x="4484154" y="5465460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74241" y="4199948"/>
            <a:ext cx="2441159" cy="180730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Helvetica Neue" panose="02000503000000020004" pitchFamily="2"/>
              </a:rPr>
              <a:t>Compares frequency to assign probability for each genus.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Helvetica Neue" panose="02000503000000020004" pitchFamily="2"/>
              </a:rPr>
              <a:t>Reports genus with highest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Helvetica Neue" panose="02000503000000020004" pitchFamily="2"/>
              </a:rPr>
              <a:t>Includes bootstrap value</a:t>
            </a:r>
          </a:p>
        </p:txBody>
      </p:sp>
      <p:sp>
        <p:nvSpPr>
          <p:cNvPr id="42" name="Oval 41"/>
          <p:cNvSpPr/>
          <p:nvPr/>
        </p:nvSpPr>
        <p:spPr>
          <a:xfrm>
            <a:off x="7452900" y="3596612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662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 l="7500" r="6667" b="12520"/>
          <a:stretch>
            <a:fillRect/>
          </a:stretch>
        </p:blipFill>
        <p:spPr bwMode="auto">
          <a:xfrm>
            <a:off x="990600" y="1248792"/>
            <a:ext cx="7210777" cy="3780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t="85860"/>
          <a:stretch>
            <a:fillRect/>
          </a:stretch>
        </p:blipFill>
        <p:spPr bwMode="auto">
          <a:xfrm>
            <a:off x="152400" y="5181600"/>
            <a:ext cx="8991600" cy="654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3400" y="584670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Wang Q, </a:t>
            </a:r>
            <a:r>
              <a:rPr lang="en-AU" dirty="0" err="1"/>
              <a:t>Garrity</a:t>
            </a:r>
            <a:r>
              <a:rPr lang="en-AU" dirty="0"/>
              <a:t> GM, Tiedje JM, Cole JR.</a:t>
            </a:r>
          </a:p>
          <a:p>
            <a:r>
              <a:rPr lang="en-AU" dirty="0" err="1"/>
              <a:t>Appl</a:t>
            </a:r>
            <a:r>
              <a:rPr lang="en-AU" dirty="0"/>
              <a:t> Environ </a:t>
            </a:r>
            <a:r>
              <a:rPr lang="en-AU" dirty="0" err="1"/>
              <a:t>Microbiol</a:t>
            </a:r>
            <a:r>
              <a:rPr lang="en-AU" dirty="0"/>
              <a:t>. 2007 Aug;73(16):5261-7. </a:t>
            </a:r>
            <a:r>
              <a:rPr lang="en-AU" dirty="0" err="1"/>
              <a:t>Epub</a:t>
            </a:r>
            <a:r>
              <a:rPr lang="en-AU" dirty="0"/>
              <a:t> 2007 Jun 22.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16S rRNA gene regions provide different amount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3127300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200" dirty="0"/>
              <a:t>Operational taxonomic units (OTUs)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Hard to define species in bacteria</a:t>
            </a:r>
          </a:p>
          <a:p>
            <a:r>
              <a:rPr lang="en-AU" sz="2400" dirty="0"/>
              <a:t>OTUs are species proxies.</a:t>
            </a:r>
          </a:p>
          <a:p>
            <a:r>
              <a:rPr lang="en-AU" sz="2400" dirty="0"/>
              <a:t>Groups based on distances among aligned sequences.</a:t>
            </a:r>
          </a:p>
          <a:p>
            <a:r>
              <a:rPr lang="en-AU" sz="2400" dirty="0"/>
              <a:t>Groups with at least 97% similarity (3% distances) are considered to be from the same species*.</a:t>
            </a:r>
            <a:endParaRPr lang="en-AU" sz="24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090023" y="1566446"/>
            <a:ext cx="133125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Sequences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1517" y="23870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Aligned sequences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0023" y="33776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Distance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matrix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1517" y="4368225"/>
            <a:ext cx="132976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Clustering groups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0022" y="53588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Sample x OTU table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6642845" y="2013024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6641350" y="30001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6667495" y="3990788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6642845" y="49813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80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Alignment I - 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dirty="0"/>
              <a:t>Traditional</a:t>
            </a:r>
          </a:p>
          <a:p>
            <a:r>
              <a:rPr lang="en-AU" sz="2400" dirty="0"/>
              <a:t>Compare all sequences, align closest pair, add more sequences until no more remain</a:t>
            </a:r>
          </a:p>
          <a:p>
            <a:r>
              <a:rPr lang="en-AU" sz="2400" dirty="0"/>
              <a:t>Implemented in </a:t>
            </a:r>
            <a:r>
              <a:rPr lang="en-AU" sz="2400" dirty="0" err="1"/>
              <a:t>ClustalW</a:t>
            </a:r>
            <a:r>
              <a:rPr lang="en-AU" sz="2400" dirty="0"/>
              <a:t>, Muscle</a:t>
            </a:r>
          </a:p>
          <a:p>
            <a:r>
              <a:rPr lang="en-AU" sz="2400" dirty="0"/>
              <a:t>Slow</a:t>
            </a:r>
          </a:p>
          <a:p>
            <a:r>
              <a:rPr lang="en-AU" sz="2400" dirty="0"/>
              <a:t>Does not scale well (N</a:t>
            </a:r>
            <a:r>
              <a:rPr lang="en-AU" sz="2400" baseline="30000" dirty="0"/>
              <a:t>2</a:t>
            </a:r>
            <a:r>
              <a:rPr lang="en-AU" sz="2400" dirty="0"/>
              <a:t>)</a:t>
            </a:r>
          </a:p>
          <a:p>
            <a:endParaRPr lang="en-AU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/>
              <a:t>New models</a:t>
            </a:r>
          </a:p>
          <a:p>
            <a:r>
              <a:rPr lang="en-AU" sz="2000" dirty="0"/>
              <a:t>NAST aligner (</a:t>
            </a:r>
            <a:r>
              <a:rPr lang="en-AU" sz="2000" dirty="0" err="1"/>
              <a:t>Greengenes</a:t>
            </a:r>
            <a:r>
              <a:rPr lang="en-AU" sz="2000" dirty="0"/>
              <a:t>)</a:t>
            </a:r>
          </a:p>
          <a:p>
            <a:r>
              <a:rPr lang="en-AU" sz="2000" dirty="0"/>
              <a:t>RDP aligner</a:t>
            </a:r>
          </a:p>
        </p:txBody>
      </p:sp>
    </p:spTree>
    <p:extLst>
      <p:ext uri="{BB962C8B-B14F-4D97-AF65-F5344CB8AC3E}">
        <p14:creationId xmlns:p14="http://schemas.microsoft.com/office/powerpoint/2010/main" val="3039688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Alignment II - </a:t>
            </a:r>
            <a:r>
              <a:rPr lang="en-AU" sz="2800" dirty="0"/>
              <a:t>NAST aligner</a:t>
            </a:r>
            <a:endParaRPr lang="en-AU" sz="2000" dirty="0"/>
          </a:p>
        </p:txBody>
      </p:sp>
      <p:sp>
        <p:nvSpPr>
          <p:cNvPr id="3" name="Rectangle 2"/>
          <p:cNvSpPr/>
          <p:nvPr/>
        </p:nvSpPr>
        <p:spPr>
          <a:xfrm>
            <a:off x="3810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10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10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1199634"/>
            <a:ext cx="2286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3843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336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507796" y="6108700"/>
            <a:ext cx="15240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507796" y="58801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64996" y="5880100"/>
            <a:ext cx="228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511096" y="5880100"/>
            <a:ext cx="1143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81000" y="4914900"/>
            <a:ext cx="12954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81000" y="4397375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38200" y="4397375"/>
            <a:ext cx="228600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384300" y="4397375"/>
            <a:ext cx="114300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086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086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3086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086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0612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308600" y="2133600"/>
            <a:ext cx="15240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308600" y="2362200"/>
            <a:ext cx="15240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308600" y="2590800"/>
            <a:ext cx="15240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765800" y="1199634"/>
            <a:ext cx="228600" cy="1645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311900" y="1199634"/>
            <a:ext cx="114300" cy="1645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3700" y="2475468"/>
            <a:ext cx="1846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Master alignment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81000" y="3563034"/>
            <a:ext cx="35883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Identify relative in master alignment</a:t>
            </a:r>
          </a:p>
          <a:p>
            <a:r>
              <a:rPr lang="en-US" dirty="0"/>
              <a:t>using k-</a:t>
            </a:r>
            <a:r>
              <a:rPr lang="en-US" dirty="0" err="1"/>
              <a:t>mers</a:t>
            </a:r>
            <a:r>
              <a:rPr lang="en-US" dirty="0"/>
              <a:t> or via BLAST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431596" y="4689475"/>
            <a:ext cx="32993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Align candidate against reference</a:t>
            </a:r>
          </a:p>
          <a:p>
            <a:r>
              <a:rPr lang="en-US" dirty="0"/>
              <a:t>using gaps of model and </a:t>
            </a:r>
          </a:p>
          <a:p>
            <a:r>
              <a:rPr lang="en-US" dirty="0"/>
              <a:t>Needleman–</a:t>
            </a:r>
            <a:r>
              <a:rPr lang="en-US" dirty="0" err="1"/>
              <a:t>Wunsch</a:t>
            </a:r>
            <a:r>
              <a:rPr lang="en-US" dirty="0"/>
              <a:t> algorithm</a:t>
            </a:r>
          </a:p>
          <a:p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527800" y="3152943"/>
            <a:ext cx="24718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 query sequences are </a:t>
            </a:r>
          </a:p>
          <a:p>
            <a:r>
              <a:rPr lang="en-US" dirty="0"/>
              <a:t>aligned to model and </a:t>
            </a:r>
          </a:p>
          <a:p>
            <a:r>
              <a:rPr lang="en-US" dirty="0"/>
              <a:t>thus to each other</a:t>
            </a:r>
          </a:p>
        </p:txBody>
      </p:sp>
      <p:sp>
        <p:nvSpPr>
          <p:cNvPr id="12" name="Oval 11"/>
          <p:cNvSpPr/>
          <p:nvPr/>
        </p:nvSpPr>
        <p:spPr>
          <a:xfrm>
            <a:off x="2819400" y="2413000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9" name="Oval 68"/>
          <p:cNvSpPr/>
          <p:nvPr/>
        </p:nvSpPr>
        <p:spPr>
          <a:xfrm>
            <a:off x="2590800" y="4883239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0" name="Oval 69"/>
          <p:cNvSpPr/>
          <p:nvPr/>
        </p:nvSpPr>
        <p:spPr>
          <a:xfrm>
            <a:off x="7535147" y="5073739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1" name="Oval 70"/>
          <p:cNvSpPr/>
          <p:nvPr/>
        </p:nvSpPr>
        <p:spPr>
          <a:xfrm>
            <a:off x="5994400" y="3152943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651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2" grpId="0" animBg="1"/>
      <p:bldP spid="63" grpId="0" animBg="1"/>
      <p:bldP spid="64" grpId="0" animBg="1"/>
      <p:bldP spid="65" grpId="0" animBg="1"/>
      <p:bldP spid="60" grpId="0" animBg="1"/>
      <p:bldP spid="61" grpId="0" animBg="1"/>
      <p:bldP spid="66" grpId="0"/>
      <p:bldP spid="67" grpId="0"/>
      <p:bldP spid="68" grpId="0"/>
      <p:bldP spid="69" grpId="0" animBg="1"/>
      <p:bldP spid="70" grpId="0" animBg="1"/>
      <p:bldP spid="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AU" sz="3200" dirty="0"/>
            </a:br>
            <a:r>
              <a:rPr lang="en-AU" sz="3200" dirty="0"/>
              <a:t>RDP Model aligner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499338"/>
            <a:ext cx="3419856" cy="4510617"/>
          </a:xfrm>
        </p:spPr>
        <p:txBody>
          <a:bodyPr>
            <a:noAutofit/>
          </a:bodyPr>
          <a:lstStyle/>
          <a:p>
            <a:r>
              <a:rPr lang="en-AU" sz="2400" dirty="0"/>
              <a:t>Model uses both primary and secondary structure information.</a:t>
            </a:r>
          </a:p>
          <a:p>
            <a:r>
              <a:rPr lang="en-AU" sz="2400" dirty="0"/>
              <a:t>Once sequences are aligned to se model they are aligned to each other.</a:t>
            </a:r>
          </a:p>
          <a:p>
            <a:r>
              <a:rPr lang="en-AU" sz="2400" dirty="0"/>
              <a:t>Uses a Hidden Markov model.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1. </a:t>
            </a:r>
            <a:r>
              <a:rPr lang="en-AU" dirty="0" err="1"/>
              <a:t>Nawrocki</a:t>
            </a:r>
            <a:r>
              <a:rPr lang="en-AU" dirty="0"/>
              <a:t> et al 2009. Bioinformatics. May 15;25(10):1335-7. </a:t>
            </a:r>
            <a:r>
              <a:rPr lang="en-AU" dirty="0" err="1"/>
              <a:t>Epub</a:t>
            </a:r>
            <a:r>
              <a:rPr lang="en-AU" dirty="0"/>
              <a:t> 2009 Mar 23.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 cstate="print"/>
          <a:srcRect l="1852" t="4370" b="4504"/>
          <a:stretch>
            <a:fillRect/>
          </a:stretch>
        </p:blipFill>
        <p:spPr bwMode="auto">
          <a:xfrm>
            <a:off x="4953000" y="1371600"/>
            <a:ext cx="3886200" cy="476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5845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590800" y="1600200"/>
            <a:ext cx="3886200" cy="2590800"/>
            <a:chOff x="1981200" y="1600200"/>
            <a:chExt cx="6858000" cy="4876800"/>
          </a:xfrm>
        </p:grpSpPr>
        <p:sp>
          <p:nvSpPr>
            <p:cNvPr id="40" name="Oval 39"/>
            <p:cNvSpPr/>
            <p:nvPr/>
          </p:nvSpPr>
          <p:spPr>
            <a:xfrm>
              <a:off x="6477000" y="3124200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124200" y="28194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286000" y="1905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096000" y="1887071"/>
              <a:ext cx="457200" cy="45720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048000" y="1905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981200" y="1600200"/>
              <a:ext cx="1981200" cy="1981200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410200" y="1752600"/>
              <a:ext cx="1981200" cy="19812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038600" y="3733800"/>
              <a:ext cx="1981200" cy="19812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858000" y="3429000"/>
              <a:ext cx="1981200" cy="1981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209800" y="4495800"/>
              <a:ext cx="1981200" cy="19812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351690" y="5425068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048000" y="5638800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581400" y="4953000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191000" y="4724400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291959" y="4098073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360024" y="3895165"/>
              <a:ext cx="457200" cy="4572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38200" y="4542282"/>
            <a:ext cx="7391400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u="sng" dirty="0">
                <a:latin typeface="Helvetica Neue" panose="02000503000000020004" pitchFamily="2"/>
              </a:rPr>
              <a:t>Guarantees</a:t>
            </a:r>
            <a:r>
              <a:rPr lang="en-AU" sz="2200" dirty="0">
                <a:latin typeface="Helvetica Neue" panose="02000503000000020004" pitchFamily="2"/>
              </a:rPr>
              <a:t> distance within a group</a:t>
            </a: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>
                <a:latin typeface="Helvetica Neue" panose="02000503000000020004" pitchFamily="2"/>
              </a:rPr>
              <a:t>Can have some artefacts</a:t>
            </a:r>
          </a:p>
          <a:p>
            <a:pPr marL="800100" lvl="2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>
                <a:latin typeface="Helvetica Neue" panose="02000503000000020004" pitchFamily="2"/>
              </a:rPr>
              <a:t>Singletons can have closely related sequences</a:t>
            </a:r>
          </a:p>
          <a:p>
            <a:pPr marL="342900" lvl="1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>
                <a:latin typeface="Helvetica Neue" panose="02000503000000020004" pitchFamily="2"/>
              </a:rPr>
              <a:t>Number of OTUs can change when more samples are added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Aligned sequences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Distance matrix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Complete linkage clustering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2" name="Right Arrow 41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1064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922080" y="1453565"/>
            <a:ext cx="2972160" cy="1200600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dirty="0"/>
              <a:t>Furthest neighbor</a:t>
            </a:r>
          </a:p>
          <a:p>
            <a:r>
              <a:rPr lang="en-US" dirty="0"/>
              <a:t>Complete linkage</a:t>
            </a:r>
          </a:p>
          <a:p>
            <a:r>
              <a:rPr lang="en-US" dirty="0"/>
              <a:t>4 OTUs </a:t>
            </a:r>
          </a:p>
          <a:p>
            <a:endParaRPr lang="en-US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530720" y="1355182"/>
            <a:ext cx="4689826" cy="1544496"/>
            <a:chOff x="1687512" y="1493837"/>
            <a:chExt cx="5170208" cy="1702520"/>
          </a:xfrm>
        </p:grpSpPr>
        <p:sp>
          <p:nvSpPr>
            <p:cNvPr id="29" name="Oval 28"/>
            <p:cNvSpPr/>
            <p:nvPr/>
          </p:nvSpPr>
          <p:spPr>
            <a:xfrm>
              <a:off x="6381690" y="2074830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738809" y="2017500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620043" y="1501871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865846" y="1730471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877924" y="2052578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509090" y="2034058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87512" y="1493837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108017" y="2027620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2509912" y="2721071"/>
              <a:ext cx="92060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261016" y="2830608"/>
              <a:ext cx="89951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135312" y="2035271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964112" y="2789237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332499" y="2789237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890251" y="2756206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192506" y="2775103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922080" y="3380631"/>
            <a:ext cx="2972160" cy="1200600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dirty="0"/>
              <a:t>Nearest neighbor</a:t>
            </a:r>
          </a:p>
          <a:p>
            <a:r>
              <a:rPr lang="en-US" dirty="0"/>
              <a:t>Single linkage</a:t>
            </a:r>
          </a:p>
          <a:p>
            <a:r>
              <a:rPr lang="en-US" dirty="0"/>
              <a:t>2 OTUs</a:t>
            </a:r>
          </a:p>
          <a:p>
            <a:endParaRPr lang="en-US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1530720" y="3044518"/>
            <a:ext cx="4689826" cy="1554488"/>
            <a:chOff x="1902010" y="3356016"/>
            <a:chExt cx="5170208" cy="1713535"/>
          </a:xfrm>
        </p:grpSpPr>
        <p:sp>
          <p:nvSpPr>
            <p:cNvPr id="92" name="Oval 91"/>
            <p:cNvSpPr/>
            <p:nvPr/>
          </p:nvSpPr>
          <p:spPr>
            <a:xfrm>
              <a:off x="6596188" y="3937009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953307" y="3879679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313386" y="3896237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834541" y="3364050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2080344" y="3592650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2092422" y="3914757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723588" y="3896237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1902010" y="3356016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322515" y="3889799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2535586" y="4273960"/>
              <a:ext cx="97786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286690" y="4292857"/>
              <a:ext cx="97786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1915925" y="4643534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18180" y="4662431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250082" y="4630834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411518" y="4649731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6852960" y="5019183"/>
            <a:ext cx="2972160" cy="92139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dirty="0"/>
              <a:t>Average neighbor</a:t>
            </a:r>
          </a:p>
          <a:p>
            <a:r>
              <a:rPr lang="en-US" dirty="0"/>
              <a:t>Single linkage </a:t>
            </a:r>
          </a:p>
          <a:p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1530720" y="4903667"/>
            <a:ext cx="4689826" cy="1528499"/>
            <a:chOff x="1890251" y="5405382"/>
            <a:chExt cx="5170208" cy="1684887"/>
          </a:xfrm>
        </p:grpSpPr>
        <p:sp>
          <p:nvSpPr>
            <p:cNvPr id="105" name="Oval 104"/>
            <p:cNvSpPr/>
            <p:nvPr/>
          </p:nvSpPr>
          <p:spPr>
            <a:xfrm>
              <a:off x="6584429" y="5986375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941548" y="5929045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822782" y="5413416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accent4"/>
                  </a:solidFill>
                </a:rPr>
                <a:t>●</a:t>
              </a:r>
            </a:p>
          </p:txBody>
        </p:sp>
        <p:sp>
          <p:nvSpPr>
            <p:cNvPr id="109" name="Oval 108"/>
            <p:cNvSpPr/>
            <p:nvPr/>
          </p:nvSpPr>
          <p:spPr>
            <a:xfrm>
              <a:off x="2068585" y="5642016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080663" y="5964123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2711829" y="5945603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1890251" y="5405382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accent4"/>
                  </a:solidFill>
                </a:rPr>
                <a:t>●</a:t>
              </a:r>
            </a:p>
          </p:txBody>
        </p:sp>
        <p:sp>
          <p:nvSpPr>
            <p:cNvPr id="113" name="Oval 112"/>
            <p:cNvSpPr/>
            <p:nvPr/>
          </p:nvSpPr>
          <p:spPr>
            <a:xfrm>
              <a:off x="5310756" y="5939165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2509912" y="6708816"/>
              <a:ext cx="92060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383230" y="6724787"/>
              <a:ext cx="90103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3287712" y="5938782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066375" y="6638813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211512" y="6657710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173882" y="6664252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160534" y="6683149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140" name="Title 13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Clustering methods comparisons</a:t>
            </a:r>
          </a:p>
        </p:txBody>
      </p:sp>
    </p:spTree>
    <p:extLst>
      <p:ext uri="{BB962C8B-B14F-4D97-AF65-F5344CB8AC3E}">
        <p14:creationId xmlns:p14="http://schemas.microsoft.com/office/powerpoint/2010/main" val="372534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Species x sites table</a:t>
            </a:r>
            <a:br>
              <a:rPr lang="en-AU" dirty="0"/>
            </a:br>
            <a:r>
              <a:rPr lang="en-AU" dirty="0"/>
              <a:t>(OTU x Samples)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886382"/>
              </p:ext>
            </p:extLst>
          </p:nvPr>
        </p:nvGraphicFramePr>
        <p:xfrm>
          <a:off x="449367" y="1219200"/>
          <a:ext cx="7704033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0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93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>
                          <a:latin typeface="Helvetica Neue" panose="02000503000000020004" pitchFamily="2"/>
                        </a:rPr>
                        <a:t>OTU1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OTU5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H’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1.194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20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1.335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0.3405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 panose="02000503000000020004" pitchFamily="2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0.3533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US" sz="1400" dirty="0">
                          <a:latin typeface="Helvetica Neue" panose="02000503000000020004" pitchFamily="2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 rot="15392834" flipH="1">
            <a:off x="4163865" y="3756351"/>
            <a:ext cx="359626" cy="6828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Down Arrow 30"/>
          <p:cNvSpPr/>
          <p:nvPr/>
        </p:nvSpPr>
        <p:spPr>
          <a:xfrm flipH="1">
            <a:off x="1371600" y="2895600"/>
            <a:ext cx="469392" cy="6828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Down Arrow 31"/>
          <p:cNvSpPr/>
          <p:nvPr/>
        </p:nvSpPr>
        <p:spPr>
          <a:xfrm rot="16200000" flipH="1">
            <a:off x="6005705" y="1718327"/>
            <a:ext cx="284216" cy="50516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60345"/>
              </p:ext>
            </p:extLst>
          </p:nvPr>
        </p:nvGraphicFramePr>
        <p:xfrm>
          <a:off x="1143000" y="3733800"/>
          <a:ext cx="228600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79" name="Group 1078"/>
          <p:cNvGrpSpPr/>
          <p:nvPr/>
        </p:nvGrpSpPr>
        <p:grpSpPr>
          <a:xfrm>
            <a:off x="4953000" y="3157533"/>
            <a:ext cx="1965772" cy="1739264"/>
            <a:chOff x="5676556" y="3644107"/>
            <a:chExt cx="1965772" cy="1739264"/>
          </a:xfrm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60801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/>
            <p:cNvSpPr>
              <a:spLocks noEditPoints="1"/>
            </p:cNvSpPr>
            <p:nvPr/>
          </p:nvSpPr>
          <p:spPr bwMode="auto">
            <a:xfrm>
              <a:off x="6451601" y="3661568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/>
            <p:cNvSpPr>
              <a:spLocks noEditPoints="1"/>
            </p:cNvSpPr>
            <p:nvPr/>
          </p:nvSpPr>
          <p:spPr bwMode="auto">
            <a:xfrm>
              <a:off x="6818313" y="3654425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/>
            <p:cNvSpPr>
              <a:spLocks noEditPoints="1"/>
            </p:cNvSpPr>
            <p:nvPr/>
          </p:nvSpPr>
          <p:spPr bwMode="auto">
            <a:xfrm>
              <a:off x="7556500" y="366315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/>
            <p:cNvSpPr>
              <a:spLocks noEditPoints="1"/>
            </p:cNvSpPr>
            <p:nvPr/>
          </p:nvSpPr>
          <p:spPr bwMode="auto">
            <a:xfrm>
              <a:off x="7185025" y="364410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/>
            <p:cNvSpPr>
              <a:spLocks noEditPoints="1"/>
            </p:cNvSpPr>
            <p:nvPr/>
          </p:nvSpPr>
          <p:spPr bwMode="auto">
            <a:xfrm>
              <a:off x="75787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/>
            <p:cNvSpPr>
              <a:spLocks noEditPoints="1"/>
            </p:cNvSpPr>
            <p:nvPr/>
          </p:nvSpPr>
          <p:spPr bwMode="auto">
            <a:xfrm>
              <a:off x="6080125" y="51149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/>
            <p:cNvSpPr>
              <a:spLocks noEditPoints="1"/>
            </p:cNvSpPr>
            <p:nvPr/>
          </p:nvSpPr>
          <p:spPr bwMode="auto">
            <a:xfrm>
              <a:off x="6080125" y="49657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/>
            <p:cNvSpPr>
              <a:spLocks noEditPoints="1"/>
            </p:cNvSpPr>
            <p:nvPr/>
          </p:nvSpPr>
          <p:spPr bwMode="auto">
            <a:xfrm>
              <a:off x="6092032" y="4386262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/>
            <p:cNvSpPr>
              <a:spLocks noEditPoints="1"/>
            </p:cNvSpPr>
            <p:nvPr/>
          </p:nvSpPr>
          <p:spPr bwMode="auto">
            <a:xfrm>
              <a:off x="6083301" y="409575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0"/>
            <p:cNvSpPr>
              <a:spLocks noEditPoints="1"/>
            </p:cNvSpPr>
            <p:nvPr/>
          </p:nvSpPr>
          <p:spPr bwMode="auto">
            <a:xfrm>
              <a:off x="6080125" y="38068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1"/>
            <p:cNvSpPr>
              <a:spLocks noEditPoints="1"/>
            </p:cNvSpPr>
            <p:nvPr/>
          </p:nvSpPr>
          <p:spPr bwMode="auto">
            <a:xfrm>
              <a:off x="6080125" y="3646488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32"/>
            <p:cNvSpPr>
              <a:spLocks noChangeAspect="1" noChangeArrowheads="1"/>
            </p:cNvSpPr>
            <p:nvPr/>
          </p:nvSpPr>
          <p:spPr bwMode="auto">
            <a:xfrm>
              <a:off x="7277100" y="4654550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33"/>
            <p:cNvSpPr>
              <a:spLocks noChangeArrowheads="1"/>
            </p:cNvSpPr>
            <p:nvPr/>
          </p:nvSpPr>
          <p:spPr bwMode="auto">
            <a:xfrm>
              <a:off x="7065963" y="4929188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34"/>
            <p:cNvSpPr>
              <a:spLocks noChangeAspect="1" noChangeArrowheads="1"/>
            </p:cNvSpPr>
            <p:nvPr/>
          </p:nvSpPr>
          <p:spPr bwMode="auto">
            <a:xfrm>
              <a:off x="6164263" y="4159249"/>
              <a:ext cx="50800" cy="44452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35"/>
            <p:cNvSpPr>
              <a:spLocks noChangeAspect="1" noChangeArrowheads="1"/>
            </p:cNvSpPr>
            <p:nvPr/>
          </p:nvSpPr>
          <p:spPr bwMode="auto">
            <a:xfrm>
              <a:off x="7480300" y="3762375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6164609" y="423068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3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6080125" y="3648075"/>
              <a:ext cx="1498600" cy="1468438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Line 41"/>
            <p:cNvSpPr>
              <a:spLocks noChangeShapeType="1"/>
            </p:cNvSpPr>
            <p:nvPr/>
          </p:nvSpPr>
          <p:spPr bwMode="auto">
            <a:xfrm>
              <a:off x="6080125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Rectangle 42"/>
            <p:cNvSpPr>
              <a:spLocks noChangeArrowheads="1"/>
            </p:cNvSpPr>
            <p:nvPr/>
          </p:nvSpPr>
          <p:spPr bwMode="auto">
            <a:xfrm>
              <a:off x="5967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-0.80</a:t>
              </a:r>
              <a:endPara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Line 43"/>
            <p:cNvSpPr>
              <a:spLocks noChangeShapeType="1"/>
            </p:cNvSpPr>
            <p:nvPr/>
          </p:nvSpPr>
          <p:spPr bwMode="auto">
            <a:xfrm>
              <a:off x="62658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Line 45"/>
            <p:cNvSpPr>
              <a:spLocks noChangeShapeType="1"/>
            </p:cNvSpPr>
            <p:nvPr/>
          </p:nvSpPr>
          <p:spPr bwMode="auto">
            <a:xfrm>
              <a:off x="64500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Rectangle 46"/>
            <p:cNvSpPr>
              <a:spLocks noChangeArrowheads="1"/>
            </p:cNvSpPr>
            <p:nvPr/>
          </p:nvSpPr>
          <p:spPr bwMode="auto">
            <a:xfrm>
              <a:off x="6348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-0.48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Line 47"/>
            <p:cNvSpPr>
              <a:spLocks noChangeShapeType="1"/>
            </p:cNvSpPr>
            <p:nvPr/>
          </p:nvSpPr>
          <p:spPr bwMode="auto">
            <a:xfrm>
              <a:off x="66341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Line 49"/>
            <p:cNvSpPr>
              <a:spLocks noChangeShapeType="1"/>
            </p:cNvSpPr>
            <p:nvPr/>
          </p:nvSpPr>
          <p:spPr bwMode="auto">
            <a:xfrm>
              <a:off x="68183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Rectangle 50"/>
            <p:cNvSpPr>
              <a:spLocks noChangeArrowheads="1"/>
            </p:cNvSpPr>
            <p:nvPr/>
          </p:nvSpPr>
          <p:spPr bwMode="auto">
            <a:xfrm>
              <a:off x="6729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Line 51"/>
            <p:cNvSpPr>
              <a:spLocks noChangeShapeType="1"/>
            </p:cNvSpPr>
            <p:nvPr/>
          </p:nvSpPr>
          <p:spPr bwMode="auto">
            <a:xfrm>
              <a:off x="70024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Line 53"/>
            <p:cNvSpPr>
              <a:spLocks noChangeShapeType="1"/>
            </p:cNvSpPr>
            <p:nvPr/>
          </p:nvSpPr>
          <p:spPr bwMode="auto">
            <a:xfrm>
              <a:off x="71882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Rectangle 54"/>
            <p:cNvSpPr>
              <a:spLocks noChangeArrowheads="1"/>
            </p:cNvSpPr>
            <p:nvPr/>
          </p:nvSpPr>
          <p:spPr bwMode="auto">
            <a:xfrm>
              <a:off x="7086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Line 55"/>
            <p:cNvSpPr>
              <a:spLocks noChangeShapeType="1"/>
            </p:cNvSpPr>
            <p:nvPr/>
          </p:nvSpPr>
          <p:spPr bwMode="auto">
            <a:xfrm>
              <a:off x="737235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Line 57"/>
            <p:cNvSpPr>
              <a:spLocks noChangeShapeType="1"/>
            </p:cNvSpPr>
            <p:nvPr/>
          </p:nvSpPr>
          <p:spPr bwMode="auto">
            <a:xfrm>
              <a:off x="75565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Rectangle 58"/>
            <p:cNvSpPr>
              <a:spLocks noChangeArrowheads="1"/>
            </p:cNvSpPr>
            <p:nvPr/>
          </p:nvSpPr>
          <p:spPr bwMode="auto">
            <a:xfrm>
              <a:off x="7467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0.48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Rectangle 59"/>
            <p:cNvSpPr>
              <a:spLocks noChangeArrowheads="1"/>
            </p:cNvSpPr>
            <p:nvPr/>
          </p:nvSpPr>
          <p:spPr bwMode="auto">
            <a:xfrm>
              <a:off x="6496825" y="5244872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1</a:t>
              </a:r>
              <a:endPara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Line 60"/>
            <p:cNvSpPr>
              <a:spLocks noChangeShapeType="1"/>
            </p:cNvSpPr>
            <p:nvPr/>
          </p:nvSpPr>
          <p:spPr bwMode="auto">
            <a:xfrm>
              <a:off x="6065838" y="5116513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Line 62"/>
            <p:cNvSpPr>
              <a:spLocks noChangeShapeType="1"/>
            </p:cNvSpPr>
            <p:nvPr/>
          </p:nvSpPr>
          <p:spPr bwMode="auto">
            <a:xfrm>
              <a:off x="6065838" y="49688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Rectangle 63"/>
            <p:cNvSpPr>
              <a:spLocks noChangeArrowheads="1"/>
            </p:cNvSpPr>
            <p:nvPr/>
          </p:nvSpPr>
          <p:spPr bwMode="auto">
            <a:xfrm>
              <a:off x="5860358" y="49214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-0.32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Line 64"/>
            <p:cNvSpPr>
              <a:spLocks noChangeShapeType="1"/>
            </p:cNvSpPr>
            <p:nvPr/>
          </p:nvSpPr>
          <p:spPr bwMode="auto">
            <a:xfrm>
              <a:off x="6065838" y="48228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66"/>
            <p:cNvSpPr>
              <a:spLocks noChangeShapeType="1"/>
            </p:cNvSpPr>
            <p:nvPr/>
          </p:nvSpPr>
          <p:spPr bwMode="auto">
            <a:xfrm>
              <a:off x="6065838" y="46751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Rectangle 67"/>
            <p:cNvSpPr>
              <a:spLocks noChangeArrowheads="1"/>
            </p:cNvSpPr>
            <p:nvPr/>
          </p:nvSpPr>
          <p:spPr bwMode="auto">
            <a:xfrm>
              <a:off x="5860358" y="46166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Line 68"/>
            <p:cNvSpPr>
              <a:spLocks noChangeShapeType="1"/>
            </p:cNvSpPr>
            <p:nvPr/>
          </p:nvSpPr>
          <p:spPr bwMode="auto">
            <a:xfrm>
              <a:off x="6065838" y="452913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Line 70"/>
            <p:cNvSpPr>
              <a:spLocks noChangeShapeType="1"/>
            </p:cNvSpPr>
            <p:nvPr/>
          </p:nvSpPr>
          <p:spPr bwMode="auto">
            <a:xfrm>
              <a:off x="6065838" y="43830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Rectangle 71"/>
            <p:cNvSpPr>
              <a:spLocks noChangeArrowheads="1"/>
            </p:cNvSpPr>
            <p:nvPr/>
          </p:nvSpPr>
          <p:spPr bwMode="auto">
            <a:xfrm>
              <a:off x="5869883" y="43624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0.00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Line 72"/>
            <p:cNvSpPr>
              <a:spLocks noChangeShapeType="1"/>
            </p:cNvSpPr>
            <p:nvPr/>
          </p:nvSpPr>
          <p:spPr bwMode="auto">
            <a:xfrm>
              <a:off x="6065838" y="423545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Line 74"/>
            <p:cNvSpPr>
              <a:spLocks noChangeShapeType="1"/>
            </p:cNvSpPr>
            <p:nvPr/>
          </p:nvSpPr>
          <p:spPr bwMode="auto">
            <a:xfrm>
              <a:off x="6065838" y="408940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Rectangle 75"/>
            <p:cNvSpPr>
              <a:spLocks noChangeArrowheads="1"/>
            </p:cNvSpPr>
            <p:nvPr/>
          </p:nvSpPr>
          <p:spPr bwMode="auto">
            <a:xfrm>
              <a:off x="5869883" y="40070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Line 76"/>
            <p:cNvSpPr>
              <a:spLocks noChangeShapeType="1"/>
            </p:cNvSpPr>
            <p:nvPr/>
          </p:nvSpPr>
          <p:spPr bwMode="auto">
            <a:xfrm>
              <a:off x="6065838" y="39020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Line 78"/>
            <p:cNvSpPr>
              <a:spLocks noChangeShapeType="1"/>
            </p:cNvSpPr>
            <p:nvPr/>
          </p:nvSpPr>
          <p:spPr bwMode="auto">
            <a:xfrm>
              <a:off x="6065838" y="37560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Rectangle 79"/>
            <p:cNvSpPr>
              <a:spLocks noChangeArrowheads="1"/>
            </p:cNvSpPr>
            <p:nvPr/>
          </p:nvSpPr>
          <p:spPr bwMode="auto">
            <a:xfrm>
              <a:off x="5869883" y="37022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0.32</a:t>
              </a:r>
              <a:endPara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Freeform 24"/>
            <p:cNvSpPr>
              <a:spLocks noEditPoints="1"/>
            </p:cNvSpPr>
            <p:nvPr/>
          </p:nvSpPr>
          <p:spPr bwMode="auto">
            <a:xfrm>
              <a:off x="6083300" y="46736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7002463" y="3712289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4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tangle 38"/>
            <p:cNvSpPr>
              <a:spLocks noChangeArrowheads="1"/>
            </p:cNvSpPr>
            <p:nvPr/>
          </p:nvSpPr>
          <p:spPr bwMode="auto">
            <a:xfrm>
              <a:off x="7124356" y="4478263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1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Rectangle 38"/>
            <p:cNvSpPr>
              <a:spLocks noChangeArrowheads="1"/>
            </p:cNvSpPr>
            <p:nvPr/>
          </p:nvSpPr>
          <p:spPr bwMode="auto">
            <a:xfrm>
              <a:off x="6887146" y="482515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2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59"/>
            <p:cNvSpPr>
              <a:spLocks noChangeArrowheads="1"/>
            </p:cNvSpPr>
            <p:nvPr/>
          </p:nvSpPr>
          <p:spPr bwMode="auto">
            <a:xfrm rot="16200000">
              <a:off x="5415587" y="4331860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2</a:t>
              </a:r>
              <a:endPara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9" name="Line 104"/>
          <p:cNvSpPr>
            <a:spLocks noChangeShapeType="1"/>
          </p:cNvSpPr>
          <p:nvPr/>
        </p:nvSpPr>
        <p:spPr bwMode="auto">
          <a:xfrm rot="5400000">
            <a:off x="5785644" y="5264943"/>
            <a:ext cx="0" cy="1357312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105"/>
          <p:cNvSpPr>
            <a:spLocks noChangeShapeType="1"/>
          </p:cNvSpPr>
          <p:nvPr/>
        </p:nvSpPr>
        <p:spPr bwMode="auto">
          <a:xfrm rot="5400000">
            <a:off x="5220494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106"/>
          <p:cNvSpPr>
            <a:spLocks noChangeArrowheads="1"/>
          </p:cNvSpPr>
          <p:nvPr/>
        </p:nvSpPr>
        <p:spPr bwMode="auto">
          <a:xfrm rot="5400000">
            <a:off x="5169175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0.2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Line 107"/>
          <p:cNvSpPr>
            <a:spLocks noChangeShapeType="1"/>
          </p:cNvSpPr>
          <p:nvPr/>
        </p:nvSpPr>
        <p:spPr bwMode="auto">
          <a:xfrm rot="5400000">
            <a:off x="5374482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108"/>
          <p:cNvSpPr>
            <a:spLocks noChangeArrowheads="1"/>
          </p:cNvSpPr>
          <p:nvPr/>
        </p:nvSpPr>
        <p:spPr bwMode="auto">
          <a:xfrm rot="5400000">
            <a:off x="532316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0.3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rot="5400000">
            <a:off x="552846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110"/>
          <p:cNvSpPr>
            <a:spLocks noChangeArrowheads="1"/>
          </p:cNvSpPr>
          <p:nvPr/>
        </p:nvSpPr>
        <p:spPr bwMode="auto">
          <a:xfrm rot="5400000">
            <a:off x="5480325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0.4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 rot="5400000">
            <a:off x="5682457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112"/>
          <p:cNvSpPr>
            <a:spLocks noChangeArrowheads="1"/>
          </p:cNvSpPr>
          <p:nvPr/>
        </p:nvSpPr>
        <p:spPr bwMode="auto">
          <a:xfrm rot="5400000">
            <a:off x="563431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0.5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Line 113"/>
          <p:cNvSpPr>
            <a:spLocks noChangeShapeType="1"/>
          </p:cNvSpPr>
          <p:nvPr/>
        </p:nvSpPr>
        <p:spPr bwMode="auto">
          <a:xfrm rot="5400000">
            <a:off x="5838031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114"/>
          <p:cNvSpPr>
            <a:spLocks noChangeArrowheads="1"/>
          </p:cNvSpPr>
          <p:nvPr/>
        </p:nvSpPr>
        <p:spPr bwMode="auto">
          <a:xfrm rot="5400000">
            <a:off x="5788299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0.6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Line 115"/>
          <p:cNvSpPr>
            <a:spLocks noChangeShapeType="1"/>
          </p:cNvSpPr>
          <p:nvPr/>
        </p:nvSpPr>
        <p:spPr bwMode="auto">
          <a:xfrm rot="5400000">
            <a:off x="599201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16"/>
          <p:cNvSpPr>
            <a:spLocks noChangeArrowheads="1"/>
          </p:cNvSpPr>
          <p:nvPr/>
        </p:nvSpPr>
        <p:spPr bwMode="auto">
          <a:xfrm rot="5400000">
            <a:off x="5942287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0.7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Line 117"/>
          <p:cNvSpPr>
            <a:spLocks noChangeShapeType="1"/>
          </p:cNvSpPr>
          <p:nvPr/>
        </p:nvSpPr>
        <p:spPr bwMode="auto">
          <a:xfrm rot="5400000">
            <a:off x="6146006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18"/>
          <p:cNvSpPr>
            <a:spLocks noChangeArrowheads="1"/>
          </p:cNvSpPr>
          <p:nvPr/>
        </p:nvSpPr>
        <p:spPr bwMode="auto">
          <a:xfrm rot="5400000">
            <a:off x="6096274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0.8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Line 119"/>
          <p:cNvSpPr>
            <a:spLocks noChangeShapeType="1"/>
          </p:cNvSpPr>
          <p:nvPr/>
        </p:nvSpPr>
        <p:spPr bwMode="auto">
          <a:xfrm rot="5400000">
            <a:off x="6299994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20"/>
          <p:cNvSpPr>
            <a:spLocks noChangeArrowheads="1"/>
          </p:cNvSpPr>
          <p:nvPr/>
        </p:nvSpPr>
        <p:spPr bwMode="auto">
          <a:xfrm rot="5400000">
            <a:off x="625026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0.9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Line 121"/>
          <p:cNvSpPr>
            <a:spLocks noChangeShapeType="1"/>
          </p:cNvSpPr>
          <p:nvPr/>
        </p:nvSpPr>
        <p:spPr bwMode="auto">
          <a:xfrm rot="5400000">
            <a:off x="645556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22"/>
          <p:cNvSpPr>
            <a:spLocks noChangeArrowheads="1"/>
          </p:cNvSpPr>
          <p:nvPr/>
        </p:nvSpPr>
        <p:spPr bwMode="auto">
          <a:xfrm rot="5400000">
            <a:off x="6404249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1.0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2" name="Line 95"/>
          <p:cNvSpPr>
            <a:spLocks noChangeShapeType="1"/>
          </p:cNvSpPr>
          <p:nvPr/>
        </p:nvSpPr>
        <p:spPr bwMode="auto">
          <a:xfrm rot="5400000">
            <a:off x="5033785" y="5651289"/>
            <a:ext cx="394057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3" name="Line 96"/>
          <p:cNvSpPr>
            <a:spLocks noChangeShapeType="1"/>
          </p:cNvSpPr>
          <p:nvPr/>
        </p:nvSpPr>
        <p:spPr bwMode="auto">
          <a:xfrm rot="5400000" flipV="1">
            <a:off x="5464969" y="5220105"/>
            <a:ext cx="0" cy="468312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4" name="Line 97"/>
          <p:cNvSpPr>
            <a:spLocks noChangeShapeType="1"/>
          </p:cNvSpPr>
          <p:nvPr/>
        </p:nvSpPr>
        <p:spPr bwMode="auto">
          <a:xfrm rot="5400000" flipV="1">
            <a:off x="5847556" y="5231574"/>
            <a:ext cx="0" cy="12334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Line 98"/>
          <p:cNvSpPr>
            <a:spLocks noChangeShapeType="1"/>
          </p:cNvSpPr>
          <p:nvPr/>
        </p:nvSpPr>
        <p:spPr bwMode="auto">
          <a:xfrm rot="5400000">
            <a:off x="5567455" y="5454261"/>
            <a:ext cx="263340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6" name="Line 99"/>
          <p:cNvSpPr>
            <a:spLocks noChangeShapeType="1"/>
          </p:cNvSpPr>
          <p:nvPr/>
        </p:nvSpPr>
        <p:spPr bwMode="auto">
          <a:xfrm rot="5400000" flipV="1">
            <a:off x="6081713" y="4940003"/>
            <a:ext cx="0" cy="765175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7" name="Line 100"/>
          <p:cNvSpPr>
            <a:spLocks noChangeShapeType="1"/>
          </p:cNvSpPr>
          <p:nvPr/>
        </p:nvSpPr>
        <p:spPr bwMode="auto">
          <a:xfrm rot="5400000" flipV="1">
            <a:off x="5903119" y="5381938"/>
            <a:ext cx="0" cy="4079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101"/>
          <p:cNvSpPr>
            <a:spLocks noChangeShapeType="1"/>
          </p:cNvSpPr>
          <p:nvPr/>
        </p:nvSpPr>
        <p:spPr bwMode="auto">
          <a:xfrm rot="5400000">
            <a:off x="6019809" y="5585454"/>
            <a:ext cx="174606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102"/>
          <p:cNvSpPr>
            <a:spLocks noChangeShapeType="1"/>
          </p:cNvSpPr>
          <p:nvPr/>
        </p:nvSpPr>
        <p:spPr bwMode="auto">
          <a:xfrm rot="5400000" flipV="1">
            <a:off x="6285706" y="5319557"/>
            <a:ext cx="0" cy="3571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Line 103"/>
          <p:cNvSpPr>
            <a:spLocks noChangeShapeType="1"/>
          </p:cNvSpPr>
          <p:nvPr/>
        </p:nvSpPr>
        <p:spPr bwMode="auto">
          <a:xfrm rot="5400000" flipV="1">
            <a:off x="6285706" y="5494163"/>
            <a:ext cx="0" cy="3571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38"/>
          <p:cNvSpPr>
            <a:spLocks noChangeArrowheads="1"/>
          </p:cNvSpPr>
          <p:nvPr/>
        </p:nvSpPr>
        <p:spPr bwMode="auto">
          <a:xfrm>
            <a:off x="6494731" y="5421328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2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Rectangle 38"/>
          <p:cNvSpPr>
            <a:spLocks noChangeArrowheads="1"/>
          </p:cNvSpPr>
          <p:nvPr/>
        </p:nvSpPr>
        <p:spPr bwMode="auto">
          <a:xfrm>
            <a:off x="6498183" y="5261034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4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Rectangle 38"/>
          <p:cNvSpPr>
            <a:spLocks noChangeArrowheads="1"/>
          </p:cNvSpPr>
          <p:nvPr/>
        </p:nvSpPr>
        <p:spPr bwMode="auto">
          <a:xfrm>
            <a:off x="6500908" y="5611201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1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Rectangle 38"/>
          <p:cNvSpPr>
            <a:spLocks noChangeArrowheads="1"/>
          </p:cNvSpPr>
          <p:nvPr/>
        </p:nvSpPr>
        <p:spPr bwMode="auto">
          <a:xfrm>
            <a:off x="6496664" y="5787715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3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Rectangle 38"/>
          <p:cNvSpPr>
            <a:spLocks noChangeArrowheads="1"/>
          </p:cNvSpPr>
          <p:nvPr/>
        </p:nvSpPr>
        <p:spPr bwMode="auto">
          <a:xfrm>
            <a:off x="5385240" y="6125289"/>
            <a:ext cx="93936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Bray-Curtis</a:t>
            </a:r>
            <a:r>
              <a:rPr kumimoji="0" lang="en-US" altLang="en-US" sz="800" b="0" i="0" u="none" strike="noStrike" cap="none" normalizeH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similarity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Down Arrow 174"/>
          <p:cNvSpPr/>
          <p:nvPr/>
        </p:nvSpPr>
        <p:spPr>
          <a:xfrm rot="17107785" flipH="1">
            <a:off x="4166498" y="4940337"/>
            <a:ext cx="359626" cy="6828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153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14600"/>
            <a:ext cx="7315200" cy="3318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Student will be able to </a:t>
            </a:r>
          </a:p>
          <a:p>
            <a:r>
              <a:rPr lang="en-US" sz="2400" dirty="0"/>
              <a:t>Identify characteristics of that makes 16S rRNA a good phylogenetic marker</a:t>
            </a:r>
          </a:p>
          <a:p>
            <a:r>
              <a:rPr lang="en-US" sz="2400" dirty="0"/>
              <a:t>Explain what is an OTU</a:t>
            </a:r>
          </a:p>
        </p:txBody>
      </p:sp>
    </p:spTree>
    <p:extLst>
      <p:ext uri="{BB962C8B-B14F-4D97-AF65-F5344CB8AC3E}">
        <p14:creationId xmlns:p14="http://schemas.microsoft.com/office/powerpoint/2010/main" val="1261891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Alignment-independent methods</a:t>
            </a:r>
            <a:br>
              <a:rPr lang="en-AU" dirty="0"/>
            </a:br>
            <a:r>
              <a:rPr lang="en-AU" dirty="0"/>
              <a:t>Greedy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/>
              <a:t>Traditional algorithms</a:t>
            </a:r>
          </a:p>
          <a:p>
            <a:r>
              <a:rPr lang="en-AU" sz="2400" dirty="0"/>
              <a:t>Nearest, average, farthest neighbour.</a:t>
            </a:r>
          </a:p>
          <a:p>
            <a:r>
              <a:rPr lang="en-AU" sz="2400" dirty="0"/>
              <a:t>Require a distance matrix (memory).</a:t>
            </a:r>
          </a:p>
          <a:p>
            <a:r>
              <a:rPr lang="en-AU" sz="2400" dirty="0"/>
              <a:t>Systematic.</a:t>
            </a:r>
          </a:p>
          <a:p>
            <a:r>
              <a:rPr lang="en-AU" sz="2400" dirty="0"/>
              <a:t>Guaranteed consistency.</a:t>
            </a:r>
          </a:p>
          <a:p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6090023" y="1566446"/>
            <a:ext cx="133125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Sequences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1517" y="23870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Aligned sequences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0023" y="33776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Distance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matrix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1517" y="4368225"/>
            <a:ext cx="132976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Clustering groups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90022" y="53588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Sample x OTU table</a:t>
            </a:r>
          </a:p>
        </p:txBody>
      </p:sp>
      <p:sp>
        <p:nvSpPr>
          <p:cNvPr id="28" name="Right Arrow 27"/>
          <p:cNvSpPr/>
          <p:nvPr/>
        </p:nvSpPr>
        <p:spPr>
          <a:xfrm rot="5400000">
            <a:off x="6642845" y="2013024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6641350" y="30001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6667495" y="3990788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6642845" y="49813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21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clustering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5918569" y="2477532"/>
            <a:ext cx="2057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18569" y="1828800"/>
            <a:ext cx="2057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18569" y="2149872"/>
            <a:ext cx="20574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18569" y="1516380"/>
            <a:ext cx="2057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37345" y="5702643"/>
            <a:ext cx="10114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Clusters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63040" y="1516380"/>
            <a:ext cx="20574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2460" y="4833963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89660" y="529116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26280" y="4353903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83480" y="4811103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043061" y="4353903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00261" y="4811103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37560" y="5066611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794760" y="5523811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83920" y="502446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18260" y="51540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379220" y="54207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424061" y="4540831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683141" y="4540831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13621" y="5066611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79520" y="526068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069080" y="578646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709160" y="47349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113020" y="452154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13020" y="513114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248801" y="48873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31520" y="529878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89660" y="570243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60238" y="2759194"/>
            <a:ext cx="1800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Database (Seeds)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996440" y="1780540"/>
            <a:ext cx="7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Query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794760" y="1630680"/>
            <a:ext cx="1981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4" idx="0"/>
          </p:cNvCxnSpPr>
          <p:nvPr/>
        </p:nvCxnSpPr>
        <p:spPr>
          <a:xfrm flipH="1">
            <a:off x="960120" y="1676400"/>
            <a:ext cx="4831080" cy="3348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779520" y="1630680"/>
            <a:ext cx="2057400" cy="2895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1" idx="7"/>
          </p:cNvCxnSpPr>
          <p:nvPr/>
        </p:nvCxnSpPr>
        <p:spPr>
          <a:xfrm flipH="1">
            <a:off x="2630343" y="1920240"/>
            <a:ext cx="3206577" cy="29131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1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9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Alignment-independent methods</a:t>
            </a:r>
            <a:br>
              <a:rPr lang="en-AU" dirty="0"/>
            </a:br>
            <a:r>
              <a:rPr lang="en-AU" dirty="0"/>
              <a:t>Greedy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917562" y="1600200"/>
            <a:ext cx="3544710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Does not need global alignment.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Does not need a distance matrix (Low memory).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Extremely fast.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Good if sequences do not align well.</a:t>
            </a:r>
          </a:p>
          <a:p>
            <a:pPr>
              <a:buFont typeface="Wingdings" panose="05000000000000000000" pitchFamily="2" charset="2"/>
              <a:buChar char=""/>
            </a:pPr>
            <a:r>
              <a:rPr lang="en-AU" sz="2400" dirty="0"/>
              <a:t>Heuristics, may not be optimal or consistent.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648200" y="1600200"/>
            <a:ext cx="3581400" cy="4343400"/>
          </a:xfrm>
        </p:spPr>
        <p:txBody>
          <a:bodyPr>
            <a:noAutofit/>
          </a:bodyPr>
          <a:lstStyle/>
          <a:p>
            <a:r>
              <a:rPr lang="en-AU" sz="2400" dirty="0" err="1"/>
              <a:t>Usearch</a:t>
            </a:r>
            <a:r>
              <a:rPr lang="en-AU" sz="2400" dirty="0"/>
              <a:t> (UCLUST)</a:t>
            </a:r>
          </a:p>
          <a:p>
            <a:r>
              <a:rPr lang="en-AU" sz="2400" dirty="0" err="1"/>
              <a:t>Vsearch</a:t>
            </a:r>
            <a:endParaRPr lang="en-AU" sz="2400" dirty="0"/>
          </a:p>
          <a:p>
            <a:r>
              <a:rPr lang="en-AU" sz="2400" dirty="0" err="1"/>
              <a:t>CrunchClust</a:t>
            </a:r>
            <a:endParaRPr lang="en-AU" sz="2400" dirty="0"/>
          </a:p>
          <a:p>
            <a:r>
              <a:rPr lang="en-AU" sz="2400" dirty="0"/>
              <a:t>VCLUST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519731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Reference based methods</a:t>
            </a:r>
            <a:endParaRPr lang="en-AU" sz="2000" dirty="0"/>
          </a:p>
        </p:txBody>
      </p:sp>
      <p:sp>
        <p:nvSpPr>
          <p:cNvPr id="3" name="Rectangle 2"/>
          <p:cNvSpPr/>
          <p:nvPr/>
        </p:nvSpPr>
        <p:spPr>
          <a:xfrm>
            <a:off x="3810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10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10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5044" y="5510913"/>
            <a:ext cx="1524000" cy="228600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5044" y="5282313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16200000">
            <a:off x="6842572" y="1848028"/>
            <a:ext cx="100011" cy="3880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16200000">
            <a:off x="6048983" y="1794603"/>
            <a:ext cx="66676" cy="5160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rot="16200000">
            <a:off x="6280773" y="1661149"/>
            <a:ext cx="443172" cy="406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6200000">
            <a:off x="5232791" y="1453242"/>
            <a:ext cx="886342" cy="37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2485" y="2249024"/>
            <a:ext cx="28129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/>
              </a:rPr>
              <a:t>Curated  master 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/>
              </a:rPr>
              <a:t>Already defined OTU representatives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86031" y="4242358"/>
            <a:ext cx="3639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 Neue" panose="02000503000000020004" pitchFamily="2"/>
              </a:rPr>
              <a:t>Sequences are compared against the database and sequences assigned to the reference OTU</a:t>
            </a:r>
          </a:p>
        </p:txBody>
      </p:sp>
      <p:sp>
        <p:nvSpPr>
          <p:cNvPr id="12" name="Oval 11"/>
          <p:cNvSpPr/>
          <p:nvPr/>
        </p:nvSpPr>
        <p:spPr>
          <a:xfrm>
            <a:off x="223801" y="2362200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9" name="Oval 68"/>
          <p:cNvSpPr/>
          <p:nvPr/>
        </p:nvSpPr>
        <p:spPr>
          <a:xfrm>
            <a:off x="223801" y="3810558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Oval 70"/>
          <p:cNvSpPr/>
          <p:nvPr/>
        </p:nvSpPr>
        <p:spPr>
          <a:xfrm>
            <a:off x="4914082" y="4480446"/>
            <a:ext cx="609481" cy="548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217644" y="5510913"/>
            <a:ext cx="685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44" y="5752213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99330" y="1199634"/>
            <a:ext cx="65274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 Neue" panose="02000503000000020004" pitchFamily="2"/>
              </a:rPr>
              <a:t>OTU1</a:t>
            </a:r>
          </a:p>
          <a:p>
            <a:r>
              <a:rPr lang="en-US" sz="1400" dirty="0">
                <a:latin typeface="Helvetica Neue" panose="02000503000000020004" pitchFamily="2"/>
              </a:rPr>
              <a:t>OTU2</a:t>
            </a:r>
          </a:p>
          <a:p>
            <a:r>
              <a:rPr lang="en-US" sz="1400" dirty="0">
                <a:latin typeface="Helvetica Neue" panose="02000503000000020004" pitchFamily="2"/>
              </a:rPr>
              <a:t>OTU3</a:t>
            </a:r>
          </a:p>
          <a:p>
            <a:r>
              <a:rPr lang="en-US" sz="1400" dirty="0">
                <a:latin typeface="Helvetica Neue" panose="02000503000000020004" pitchFamily="2"/>
              </a:rPr>
              <a:t>OTU4</a:t>
            </a:r>
          </a:p>
        </p:txBody>
      </p:sp>
      <p:sp>
        <p:nvSpPr>
          <p:cNvPr id="50" name="Rectangle 49"/>
          <p:cNvSpPr/>
          <p:nvPr/>
        </p:nvSpPr>
        <p:spPr>
          <a:xfrm rot="16200000">
            <a:off x="6175692" y="1346538"/>
            <a:ext cx="65274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 Neue" panose="02000503000000020004" pitchFamily="2"/>
              </a:rPr>
              <a:t>OTU1</a:t>
            </a:r>
          </a:p>
          <a:p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>
                <a:latin typeface="Helvetica Neue" panose="02000503000000020004" pitchFamily="2"/>
              </a:rPr>
              <a:t>OTU2</a:t>
            </a:r>
          </a:p>
          <a:p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>
                <a:latin typeface="Helvetica Neue" panose="02000503000000020004" pitchFamily="2"/>
              </a:rPr>
              <a:t>OTU3</a:t>
            </a:r>
          </a:p>
          <a:p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>
                <a:latin typeface="Helvetica Neue" panose="02000503000000020004" pitchFamily="2"/>
              </a:rPr>
              <a:t>OTU4</a:t>
            </a:r>
          </a:p>
          <a:p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>
                <a:latin typeface="Helvetica Neue" panose="02000503000000020004" pitchFamily="2"/>
              </a:rPr>
              <a:t>OTU5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7116640" y="1741093"/>
            <a:ext cx="320921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486399" y="4132697"/>
            <a:ext cx="319498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Unaligned sequences are discarded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(Closed reference) 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 or</a:t>
            </a:r>
          </a:p>
          <a:p>
            <a:pPr algn="ctr"/>
            <a:endParaRPr lang="en-US" sz="1600" dirty="0">
              <a:latin typeface="Helvetica Neue" panose="02000503000000020004" pitchFamily="2"/>
            </a:endParaRP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Unaligned sequences are aligned to each other to create OTUs de novo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(Open reference)</a:t>
            </a:r>
          </a:p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73" name="Rectangle 72"/>
          <p:cNvSpPr/>
          <p:nvPr/>
        </p:nvSpPr>
        <p:spPr>
          <a:xfrm rot="16200000">
            <a:off x="8004580" y="5915171"/>
            <a:ext cx="215370" cy="2667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409703" y="2658917"/>
            <a:ext cx="33537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 Neue" panose="02000503000000020004" pitchFamily="2"/>
              </a:rPr>
              <a:t>OTU counts are assigned</a:t>
            </a:r>
          </a:p>
        </p:txBody>
      </p:sp>
      <p:sp>
        <p:nvSpPr>
          <p:cNvPr id="75" name="Oval 74"/>
          <p:cNvSpPr/>
          <p:nvPr/>
        </p:nvSpPr>
        <p:spPr>
          <a:xfrm>
            <a:off x="8017015" y="2612294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4914082" y="5535323"/>
            <a:ext cx="609481" cy="548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3b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7602" y="2888361"/>
            <a:ext cx="0" cy="8156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925701" y="4876800"/>
            <a:ext cx="874899" cy="4055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25701" y="5409970"/>
            <a:ext cx="912999" cy="24064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702579" y="3124200"/>
            <a:ext cx="0" cy="80490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3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Reference based methods</a:t>
            </a:r>
            <a:endParaRPr lang="en-A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Fast and parallelizable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Useful when comparing sequences from different regions</a:t>
            </a:r>
          </a:p>
          <a:p>
            <a:pPr lvl="1"/>
            <a:r>
              <a:rPr lang="en-US" sz="2400" dirty="0"/>
              <a:t>E.g. </a:t>
            </a:r>
            <a:r>
              <a:rPr lang="en-US" sz="2400" dirty="0" err="1"/>
              <a:t>Metanalysis</a:t>
            </a:r>
            <a:endParaRPr lang="en-US" sz="2400" dirty="0"/>
          </a:p>
          <a:p>
            <a:r>
              <a:rPr lang="en-US" sz="2800" dirty="0"/>
              <a:t>Implemented in QIIME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"/>
            </a:pPr>
            <a:r>
              <a:rPr lang="en-US" sz="2800" dirty="0"/>
              <a:t>Database dependent</a:t>
            </a:r>
          </a:p>
          <a:p>
            <a:pPr>
              <a:buFont typeface="Wingdings" panose="05000000000000000000" pitchFamily="2" charset="2"/>
              <a:buChar char=""/>
            </a:pPr>
            <a:r>
              <a:rPr lang="en-US" sz="2800" dirty="0"/>
              <a:t>Not useful if sequences are too different from those from database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8558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coming?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Better replication, more robust statistical analysis</a:t>
            </a:r>
          </a:p>
          <a:p>
            <a:r>
              <a:rPr lang="en-AU" sz="2400" dirty="0"/>
              <a:t>More longitudinal, spatial analysis</a:t>
            </a:r>
          </a:p>
          <a:p>
            <a:r>
              <a:rPr lang="en-AU" sz="2400" dirty="0"/>
              <a:t>More, more, more data</a:t>
            </a:r>
          </a:p>
          <a:p>
            <a:pPr lvl="1"/>
            <a:r>
              <a:rPr lang="en-AU" sz="2000" dirty="0"/>
              <a:t>New challenges</a:t>
            </a:r>
          </a:p>
          <a:p>
            <a:pPr lvl="1"/>
            <a:r>
              <a:rPr lang="en-AU" sz="2000" dirty="0"/>
              <a:t>New algorithms</a:t>
            </a:r>
          </a:p>
          <a:p>
            <a:endParaRPr lang="en-AU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Wider market penetration</a:t>
            </a:r>
          </a:p>
          <a:p>
            <a:pPr lvl="1"/>
            <a:r>
              <a:rPr lang="en-AU" sz="2000" dirty="0"/>
              <a:t>Role of microbiome in more diseases</a:t>
            </a:r>
          </a:p>
          <a:p>
            <a:pPr lvl="1"/>
            <a:r>
              <a:rPr lang="en-AU" sz="2000" dirty="0"/>
              <a:t>Routine analysis for monitoring</a:t>
            </a:r>
          </a:p>
        </p:txBody>
      </p:sp>
    </p:spTree>
    <p:extLst>
      <p:ext uri="{BB962C8B-B14F-4D97-AF65-F5344CB8AC3E}">
        <p14:creationId xmlns:p14="http://schemas.microsoft.com/office/powerpoint/2010/main" val="1757406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What is coming? - Pacific Bioscience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2800" dirty="0"/>
              <a:t>Pros</a:t>
            </a:r>
          </a:p>
          <a:p>
            <a:pPr marL="0" indent="0" algn="ctr">
              <a:buNone/>
            </a:pPr>
            <a:endParaRPr lang="en-AU" sz="2800" dirty="0"/>
          </a:p>
          <a:p>
            <a:pPr lvl="1">
              <a:buFont typeface="Wingdings 2" panose="05020102010507070707" pitchFamily="18" charset="2"/>
              <a:buChar char="P"/>
            </a:pPr>
            <a:r>
              <a:rPr lang="en-AU" sz="2400" dirty="0"/>
              <a:t>Very long reads (1000 -3000 bases)</a:t>
            </a:r>
          </a:p>
          <a:p>
            <a:pPr lvl="1">
              <a:buFont typeface="Wingdings 2" panose="05020102010507070707" pitchFamily="18" charset="2"/>
              <a:buChar char="P"/>
            </a:pPr>
            <a:r>
              <a:rPr lang="en-AU" sz="2400" dirty="0"/>
              <a:t>Higher resolution</a:t>
            </a:r>
          </a:p>
          <a:p>
            <a:pPr lvl="1">
              <a:buFont typeface="Wingdings 2" panose="05020102010507070707" pitchFamily="18" charset="2"/>
              <a:buChar char="P"/>
            </a:pPr>
            <a:r>
              <a:rPr lang="en-AU" sz="2400" dirty="0"/>
              <a:t>Improvement of 16S rRNA databases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AU" sz="2800" dirty="0"/>
              <a:t>Cons</a:t>
            </a:r>
          </a:p>
          <a:p>
            <a:pPr lvl="1">
              <a:buFont typeface="Wingdings" panose="05000000000000000000" pitchFamily="2" charset="2"/>
              <a:buChar char="û"/>
            </a:pPr>
            <a:endParaRPr lang="en-AU" sz="2400" dirty="0"/>
          </a:p>
          <a:p>
            <a:pPr lvl="1">
              <a:buFont typeface="Wingdings" panose="05000000000000000000" pitchFamily="2" charset="2"/>
              <a:buChar char="û"/>
            </a:pPr>
            <a:r>
              <a:rPr lang="en-AU" sz="2400" dirty="0"/>
              <a:t>Smaller output (30K reads)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AU" sz="2400" dirty="0"/>
              <a:t>Accuracy ~85% (single pass)</a:t>
            </a:r>
          </a:p>
          <a:p>
            <a:pPr lvl="1">
              <a:buFont typeface="Wingdings" panose="05000000000000000000" pitchFamily="2" charset="2"/>
              <a:buChar char="û"/>
            </a:pPr>
            <a:endParaRPr lang="en-AU" sz="2400" dirty="0"/>
          </a:p>
          <a:p>
            <a:pPr lvl="1">
              <a:buFont typeface="Wingdings" panose="05000000000000000000" pitchFamily="2" charset="2"/>
              <a:buChar char="û"/>
            </a:pPr>
            <a:r>
              <a:rPr lang="en-AU" sz="2400" dirty="0"/>
              <a:t>High equipment costs ($ 700K)</a:t>
            </a:r>
          </a:p>
        </p:txBody>
      </p:sp>
    </p:spTree>
    <p:extLst>
      <p:ext uri="{BB962C8B-B14F-4D97-AF65-F5344CB8AC3E}">
        <p14:creationId xmlns:p14="http://schemas.microsoft.com/office/powerpoint/2010/main" val="3293166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18143"/>
            <a:ext cx="7315200" cy="914400"/>
          </a:xfrm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052159"/>
            <a:ext cx="9172575" cy="3805841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7" y="0"/>
            <a:ext cx="94202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286" y="14668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2015.  </a:t>
            </a:r>
            <a:r>
              <a:rPr lang="fr-FR" i="1" dirty="0" err="1"/>
              <a:t>PeerJ</a:t>
            </a:r>
            <a:r>
              <a:rPr lang="fr-FR" i="1" dirty="0"/>
              <a:t> </a:t>
            </a:r>
            <a:r>
              <a:rPr lang="fr-FR" i="1" dirty="0" err="1"/>
              <a:t>PrePrints</a:t>
            </a:r>
            <a:r>
              <a:rPr lang="fr-FR" dirty="0"/>
              <a:t>. e778v1. DOI: </a:t>
            </a:r>
            <a:r>
              <a:rPr lang="fr-FR" u="sng" dirty="0"/>
              <a:t>10.7287/peerj.preprints.778v1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94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8A45-98A5-42B9-904E-051A59DB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LoopSeq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3321-9460-489E-8E67-0DB834905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95400"/>
            <a:ext cx="7239000" cy="4953000"/>
          </a:xfrm>
        </p:spPr>
        <p:txBody>
          <a:bodyPr>
            <a:normAutofit/>
          </a:bodyPr>
          <a:lstStyle/>
          <a:p>
            <a:r>
              <a:rPr lang="es-PE" dirty="0"/>
              <a:t>DNA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barcoded</a:t>
            </a:r>
            <a:r>
              <a:rPr lang="es-PE" dirty="0"/>
              <a:t> </a:t>
            </a:r>
            <a:r>
              <a:rPr lang="es-PE" dirty="0" err="1"/>
              <a:t>with</a:t>
            </a:r>
            <a:r>
              <a:rPr lang="es-PE" dirty="0"/>
              <a:t> a </a:t>
            </a:r>
            <a:r>
              <a:rPr lang="es-PE" dirty="0" err="1"/>
              <a:t>sample</a:t>
            </a:r>
            <a:r>
              <a:rPr lang="es-PE" dirty="0"/>
              <a:t> </a:t>
            </a:r>
            <a:r>
              <a:rPr lang="es-PE" dirty="0" err="1"/>
              <a:t>barcode</a:t>
            </a:r>
            <a:endParaRPr lang="es-PE" dirty="0"/>
          </a:p>
          <a:p>
            <a:r>
              <a:rPr lang="es-PE" dirty="0" err="1"/>
              <a:t>Each</a:t>
            </a:r>
            <a:r>
              <a:rPr lang="es-PE" dirty="0"/>
              <a:t> </a:t>
            </a:r>
            <a:r>
              <a:rPr lang="es-PE" dirty="0" err="1"/>
              <a:t>molecule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labeled</a:t>
            </a:r>
            <a:r>
              <a:rPr lang="es-PE" dirty="0"/>
              <a:t> </a:t>
            </a:r>
            <a:r>
              <a:rPr lang="es-PE" dirty="0" err="1"/>
              <a:t>with</a:t>
            </a:r>
            <a:r>
              <a:rPr lang="es-PE" dirty="0"/>
              <a:t> a </a:t>
            </a:r>
            <a:r>
              <a:rPr lang="es-PE" dirty="0" err="1"/>
              <a:t>unique</a:t>
            </a:r>
            <a:r>
              <a:rPr lang="es-PE" dirty="0"/>
              <a:t> </a:t>
            </a:r>
            <a:r>
              <a:rPr lang="es-PE" dirty="0" err="1"/>
              <a:t>molecule</a:t>
            </a:r>
            <a:r>
              <a:rPr lang="es-PE" dirty="0"/>
              <a:t> </a:t>
            </a:r>
            <a:r>
              <a:rPr lang="es-PE" dirty="0" err="1"/>
              <a:t>barcode</a:t>
            </a:r>
            <a:endParaRPr lang="es-PE" dirty="0"/>
          </a:p>
          <a:p>
            <a:r>
              <a:rPr lang="es-PE" dirty="0" err="1"/>
              <a:t>Labelled</a:t>
            </a:r>
            <a:r>
              <a:rPr lang="es-PE" dirty="0"/>
              <a:t> </a:t>
            </a:r>
            <a:r>
              <a:rPr lang="es-PE" dirty="0" err="1"/>
              <a:t>samples</a:t>
            </a:r>
            <a:r>
              <a:rPr lang="es-PE" dirty="0"/>
              <a:t> are </a:t>
            </a:r>
            <a:r>
              <a:rPr lang="es-PE" dirty="0" err="1"/>
              <a:t>mixed</a:t>
            </a:r>
            <a:r>
              <a:rPr lang="es-PE" dirty="0"/>
              <a:t> and </a:t>
            </a:r>
            <a:r>
              <a:rPr lang="es-PE" dirty="0" err="1"/>
              <a:t>sequenced</a:t>
            </a:r>
            <a:endParaRPr lang="es-PE" dirty="0"/>
          </a:p>
          <a:p>
            <a:r>
              <a:rPr lang="es-PE" dirty="0" err="1"/>
              <a:t>Reads</a:t>
            </a:r>
            <a:r>
              <a:rPr lang="es-PE" dirty="0"/>
              <a:t> are </a:t>
            </a:r>
            <a:r>
              <a:rPr lang="es-PE" dirty="0" err="1"/>
              <a:t>assembled</a:t>
            </a:r>
            <a:r>
              <a:rPr lang="es-PE" dirty="0"/>
              <a:t> as in a metagenome, </a:t>
            </a:r>
            <a:r>
              <a:rPr lang="es-PE" dirty="0" err="1"/>
              <a:t>each</a:t>
            </a:r>
            <a:r>
              <a:rPr lang="es-PE" dirty="0"/>
              <a:t> </a:t>
            </a:r>
            <a:r>
              <a:rPr lang="es-PE" dirty="0" err="1"/>
              <a:t>molecule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covered</a:t>
            </a:r>
            <a:r>
              <a:rPr lang="es-PE" dirty="0"/>
              <a:t> 20X.</a:t>
            </a:r>
          </a:p>
          <a:p>
            <a:endParaRPr lang="es-PE" dirty="0"/>
          </a:p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Full </a:t>
            </a:r>
            <a:r>
              <a:rPr lang="es-PE" dirty="0" err="1"/>
              <a:t>length</a:t>
            </a:r>
            <a:r>
              <a:rPr lang="es-PE" dirty="0"/>
              <a:t> </a:t>
            </a:r>
            <a:r>
              <a:rPr lang="es-PE" dirty="0" err="1"/>
              <a:t>sequences</a:t>
            </a:r>
            <a:r>
              <a:rPr lang="es-PE" dirty="0"/>
              <a:t> </a:t>
            </a:r>
            <a:r>
              <a:rPr lang="es-PE" dirty="0" err="1"/>
              <a:t>with</a:t>
            </a:r>
            <a:r>
              <a:rPr lang="es-PE" dirty="0"/>
              <a:t> 1/40 error </a:t>
            </a:r>
            <a:r>
              <a:rPr lang="es-PE" dirty="0" err="1"/>
              <a:t>rate</a:t>
            </a:r>
            <a:endParaRPr lang="es-PE" dirty="0"/>
          </a:p>
          <a:p>
            <a:pPr>
              <a:buFont typeface="Wingdings" panose="05000000000000000000" pitchFamily="2" charset="2"/>
              <a:buChar char=""/>
            </a:pPr>
            <a:r>
              <a:rPr lang="es-PE" dirty="0" err="1"/>
              <a:t>Expensive</a:t>
            </a:r>
            <a:endParaRPr lang="es-PE" dirty="0"/>
          </a:p>
          <a:p>
            <a:pPr>
              <a:buFont typeface="Wingdings" panose="05000000000000000000" pitchFamily="2" charset="2"/>
              <a:buChar char=""/>
            </a:pPr>
            <a:r>
              <a:rPr lang="es-PE" dirty="0"/>
              <a:t>200 </a:t>
            </a:r>
            <a:r>
              <a:rPr lang="es-PE" dirty="0" err="1"/>
              <a:t>partial</a:t>
            </a:r>
            <a:r>
              <a:rPr lang="es-PE" dirty="0"/>
              <a:t> </a:t>
            </a:r>
            <a:r>
              <a:rPr lang="es-PE" dirty="0" err="1"/>
              <a:t>reads</a:t>
            </a:r>
            <a:r>
              <a:rPr lang="es-PE" dirty="0"/>
              <a:t> -&gt; 1 full </a:t>
            </a:r>
            <a:r>
              <a:rPr lang="es-PE" dirty="0" err="1"/>
              <a:t>length</a:t>
            </a:r>
            <a:r>
              <a:rPr lang="es-PE" dirty="0"/>
              <a:t> </a:t>
            </a:r>
            <a:r>
              <a:rPr lang="es-PE" dirty="0" err="1"/>
              <a:t>read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25357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16S rRNA gene is the preferred phylogenetic marker</a:t>
            </a:r>
          </a:p>
          <a:p>
            <a:r>
              <a:rPr lang="en-AU" sz="2400" dirty="0"/>
              <a:t>OTUs are proxy for species</a:t>
            </a:r>
          </a:p>
          <a:p>
            <a:r>
              <a:rPr lang="en-AU" sz="2400" dirty="0"/>
              <a:t>97% = Species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Specialized tools and procedures are required to navigate computational problems</a:t>
            </a:r>
          </a:p>
          <a:p>
            <a:r>
              <a:rPr lang="en-AU" sz="2400" dirty="0"/>
              <a:t>Strong method-dependency</a:t>
            </a:r>
          </a:p>
        </p:txBody>
      </p:sp>
    </p:spTree>
    <p:extLst>
      <p:ext uri="{BB962C8B-B14F-4D97-AF65-F5344CB8AC3E}">
        <p14:creationId xmlns:p14="http://schemas.microsoft.com/office/powerpoint/2010/main" val="4420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Phylogenetic marker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AU" sz="2800" b="1" dirty="0"/>
              <a:t>Characteristics</a:t>
            </a:r>
          </a:p>
          <a:p>
            <a:pPr marL="0" indent="0" algn="ctr">
              <a:buNone/>
            </a:pPr>
            <a:endParaRPr lang="en-AU" sz="1000" b="1" dirty="0"/>
          </a:p>
          <a:p>
            <a:r>
              <a:rPr lang="en-AU" sz="2400" dirty="0"/>
              <a:t>Universal distribution.</a:t>
            </a:r>
          </a:p>
          <a:p>
            <a:r>
              <a:rPr lang="en-AU" sz="2400" dirty="0"/>
              <a:t>Homologous function in all organisms.</a:t>
            </a:r>
          </a:p>
          <a:p>
            <a:r>
              <a:rPr lang="en-AU" sz="2400" dirty="0"/>
              <a:t>No horizontal gene transfer.</a:t>
            </a:r>
          </a:p>
          <a:p>
            <a:r>
              <a:rPr lang="en-AU" sz="2400" dirty="0"/>
              <a:t>Some highly conserved zones and some variable regions.</a:t>
            </a:r>
          </a:p>
          <a:p>
            <a:r>
              <a:rPr lang="en-AU" sz="2400" dirty="0"/>
              <a:t>Long enough (information).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AU" sz="2800" b="1" dirty="0"/>
              <a:t>Examples</a:t>
            </a:r>
          </a:p>
          <a:p>
            <a:pPr marL="0" indent="0" algn="ctr">
              <a:buNone/>
            </a:pPr>
            <a:endParaRPr lang="en-AU" sz="1000" dirty="0"/>
          </a:p>
          <a:p>
            <a:r>
              <a:rPr lang="en-AU" sz="2400" dirty="0"/>
              <a:t>16S rRNA (18S rRNA)</a:t>
            </a:r>
          </a:p>
          <a:p>
            <a:r>
              <a:rPr lang="en-AU" sz="2400" dirty="0"/>
              <a:t>23S rRNA</a:t>
            </a:r>
          </a:p>
          <a:p>
            <a:r>
              <a:rPr lang="en-AU" sz="2400" i="1" dirty="0" err="1"/>
              <a:t>rpoN</a:t>
            </a:r>
            <a:endParaRPr lang="en-AU" sz="2400" i="1" dirty="0"/>
          </a:p>
          <a:p>
            <a:r>
              <a:rPr lang="en-AU" sz="2400" i="1" dirty="0" err="1"/>
              <a:t>recA</a:t>
            </a:r>
            <a:endParaRPr lang="en-AU" sz="2400" i="1" dirty="0"/>
          </a:p>
          <a:p>
            <a:r>
              <a:rPr lang="en-AU" sz="2400" dirty="0"/>
              <a:t>Internal transcribed spacer (ITS)</a:t>
            </a:r>
          </a:p>
          <a:p>
            <a:r>
              <a:rPr lang="en-AU" sz="2400" dirty="0"/>
              <a:t>Mitochondrial DNA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72159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t wait there's more - but wait there's more  Billy Mays">
            <a:extLst>
              <a:ext uri="{FF2B5EF4-FFF2-40B4-BE49-F238E27FC236}">
                <a16:creationId xmlns:a16="http://schemas.microsoft.com/office/drawing/2014/main" id="{011BB6A0-8D6A-4BB4-9AEA-F1D3320C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1600"/>
            <a:ext cx="3625596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3F3CAD5-41C9-455C-997D-8D5677D5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Other</a:t>
            </a:r>
            <a:r>
              <a:rPr lang="es-PE" dirty="0"/>
              <a:t> </a:t>
            </a:r>
            <a:r>
              <a:rPr lang="es-PE" dirty="0" err="1"/>
              <a:t>practical</a:t>
            </a:r>
            <a:r>
              <a:rPr lang="es-PE" dirty="0"/>
              <a:t> </a:t>
            </a:r>
            <a:r>
              <a:rPr lang="es-PE" dirty="0" err="1"/>
              <a:t>considerations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56329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D291-4E44-4EB2-8632-8F16AD28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Gene </a:t>
            </a:r>
            <a:r>
              <a:rPr lang="es-PE" dirty="0" err="1"/>
              <a:t>matters</a:t>
            </a:r>
            <a:endParaRPr lang="es-P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E4D9DB-7940-4DE6-B5FE-AE65EB0995E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65609469"/>
              </p:ext>
            </p:extLst>
          </p:nvPr>
        </p:nvGraphicFramePr>
        <p:xfrm>
          <a:off x="533400" y="1295400"/>
          <a:ext cx="7924802" cy="4571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666670192"/>
                    </a:ext>
                  </a:extLst>
                </a:gridCol>
                <a:gridCol w="2503949">
                  <a:extLst>
                    <a:ext uri="{9D8B030D-6E8A-4147-A177-3AD203B41FA5}">
                      <a16:colId xmlns:a16="http://schemas.microsoft.com/office/drawing/2014/main" val="547337804"/>
                    </a:ext>
                  </a:extLst>
                </a:gridCol>
                <a:gridCol w="3363453">
                  <a:extLst>
                    <a:ext uri="{9D8B030D-6E8A-4147-A177-3AD203B41FA5}">
                      <a16:colId xmlns:a16="http://schemas.microsoft.com/office/drawing/2014/main" val="2235739768"/>
                    </a:ext>
                  </a:extLst>
                </a:gridCol>
              </a:tblGrid>
              <a:tr h="596191">
                <a:tc>
                  <a:txBody>
                    <a:bodyPr/>
                    <a:lstStyle/>
                    <a:p>
                      <a:r>
                        <a:rPr lang="es-PE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Group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targeted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Features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031126"/>
                  </a:ext>
                </a:extLst>
              </a:tr>
              <a:tr h="596191">
                <a:tc>
                  <a:txBody>
                    <a:bodyPr/>
                    <a:lstStyle/>
                    <a:p>
                      <a:r>
                        <a:rPr lang="es-PE" dirty="0" err="1"/>
                        <a:t>Bacterial</a:t>
                      </a:r>
                      <a:r>
                        <a:rPr lang="es-PE" dirty="0"/>
                        <a:t> 16S </a:t>
                      </a:r>
                      <a:r>
                        <a:rPr lang="es-PE" dirty="0" err="1"/>
                        <a:t>rRNA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Bacteria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Not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all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groups</a:t>
                      </a:r>
                      <a:r>
                        <a:rPr lang="es-PE" dirty="0"/>
                        <a:t> are </a:t>
                      </a:r>
                      <a:r>
                        <a:rPr lang="es-PE" dirty="0" err="1"/>
                        <a:t>well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amplified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674857"/>
                  </a:ext>
                </a:extLst>
              </a:tr>
              <a:tr h="729078">
                <a:tc>
                  <a:txBody>
                    <a:bodyPr/>
                    <a:lstStyle/>
                    <a:p>
                      <a:r>
                        <a:rPr lang="es-PE" dirty="0"/>
                        <a:t>16S </a:t>
                      </a:r>
                      <a:r>
                        <a:rPr lang="es-PE" dirty="0" err="1"/>
                        <a:t>rRNA</a:t>
                      </a:r>
                      <a:r>
                        <a:rPr lang="es-PE" dirty="0"/>
                        <a:t> Universal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Bacterial</a:t>
                      </a:r>
                      <a:r>
                        <a:rPr lang="es-PE" dirty="0"/>
                        <a:t> and </a:t>
                      </a:r>
                      <a:r>
                        <a:rPr lang="es-PE" dirty="0" err="1"/>
                        <a:t>archaea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Bacteria </a:t>
                      </a:r>
                      <a:r>
                        <a:rPr lang="es-PE" dirty="0" err="1"/>
                        <a:t>may</a:t>
                      </a:r>
                      <a:r>
                        <a:rPr lang="es-PE" dirty="0"/>
                        <a:t> be </a:t>
                      </a:r>
                      <a:r>
                        <a:rPr lang="es-PE" dirty="0" err="1"/>
                        <a:t>overwhelming</a:t>
                      </a:r>
                      <a:r>
                        <a:rPr lang="es-PE" dirty="0"/>
                        <a:t>, </a:t>
                      </a:r>
                      <a:r>
                        <a:rPr lang="es-PE" dirty="0" err="1"/>
                        <a:t>not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all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groups</a:t>
                      </a:r>
                      <a:r>
                        <a:rPr lang="es-PE" dirty="0"/>
                        <a:t> are </a:t>
                      </a:r>
                      <a:r>
                        <a:rPr lang="es-PE" dirty="0" err="1"/>
                        <a:t>well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targeted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53403"/>
                  </a:ext>
                </a:extLst>
              </a:tr>
              <a:tr h="596191">
                <a:tc>
                  <a:txBody>
                    <a:bodyPr/>
                    <a:lstStyle/>
                    <a:p>
                      <a:pPr marL="0" marR="0" lvl="0" indent="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18S </a:t>
                      </a:r>
                      <a:r>
                        <a:rPr lang="es-PE" dirty="0" err="1"/>
                        <a:t>rRNA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Small </a:t>
                      </a:r>
                      <a:r>
                        <a:rPr lang="es-PE" dirty="0" err="1"/>
                        <a:t>eukaryotes</a:t>
                      </a:r>
                      <a:r>
                        <a:rPr lang="es-PE" dirty="0"/>
                        <a:t>, </a:t>
                      </a:r>
                      <a:r>
                        <a:rPr lang="es-PE" dirty="0" err="1"/>
                        <a:t>fungi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Relevant</a:t>
                      </a:r>
                      <a:r>
                        <a:rPr lang="es-PE" dirty="0"/>
                        <a:t> in </a:t>
                      </a:r>
                      <a:r>
                        <a:rPr lang="es-PE" dirty="0" err="1"/>
                        <a:t>aquatic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environments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77732"/>
                  </a:ext>
                </a:extLst>
              </a:tr>
              <a:tr h="729078">
                <a:tc>
                  <a:txBody>
                    <a:bodyPr/>
                    <a:lstStyle/>
                    <a:p>
                      <a:r>
                        <a:rPr lang="es-PE" dirty="0"/>
                        <a:t>ITS </a:t>
                      </a:r>
                      <a:r>
                        <a:rPr lang="es-PE" dirty="0" err="1"/>
                        <a:t>region</a:t>
                      </a:r>
                      <a:r>
                        <a:rPr lang="es-PE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Fungi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Good </a:t>
                      </a:r>
                      <a:r>
                        <a:rPr lang="es-PE" dirty="0" err="1"/>
                        <a:t>for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environmental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fungi</a:t>
                      </a:r>
                      <a:r>
                        <a:rPr lang="es-PE" dirty="0"/>
                        <a:t>, </a:t>
                      </a:r>
                      <a:r>
                        <a:rPr lang="es-PE" dirty="0" err="1"/>
                        <a:t>hard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to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align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887472"/>
                  </a:ext>
                </a:extLst>
              </a:tr>
              <a:tr h="596191">
                <a:tc>
                  <a:txBody>
                    <a:bodyPr/>
                    <a:lstStyle/>
                    <a:p>
                      <a:r>
                        <a:rPr lang="es-PE" dirty="0"/>
                        <a:t>Archaeal 16S </a:t>
                      </a:r>
                      <a:r>
                        <a:rPr lang="es-PE" dirty="0" err="1"/>
                        <a:t>rRNA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Archaea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259904"/>
                  </a:ext>
                </a:extLst>
              </a:tr>
              <a:tr h="729078">
                <a:tc>
                  <a:txBody>
                    <a:bodyPr/>
                    <a:lstStyle/>
                    <a:p>
                      <a:r>
                        <a:rPr lang="es-PE" i="1" dirty="0" err="1"/>
                        <a:t>rpoN</a:t>
                      </a:r>
                      <a:endParaRPr lang="es-P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Bacterial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More variable </a:t>
                      </a:r>
                      <a:r>
                        <a:rPr lang="es-PE" dirty="0" err="1"/>
                        <a:t>than</a:t>
                      </a:r>
                      <a:r>
                        <a:rPr lang="es-PE" dirty="0"/>
                        <a:t> 16S, </a:t>
                      </a:r>
                      <a:r>
                        <a:rPr lang="es-PE" dirty="0" err="1"/>
                        <a:t>poor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database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8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929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D291-4E44-4EB2-8632-8F16AD28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Regions</a:t>
            </a:r>
            <a:r>
              <a:rPr lang="es-PE" dirty="0"/>
              <a:t> </a:t>
            </a:r>
            <a:r>
              <a:rPr lang="es-PE" dirty="0" err="1"/>
              <a:t>matters</a:t>
            </a:r>
            <a:endParaRPr lang="es-P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E4D9DB-7940-4DE6-B5FE-AE65EB0995E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25798557"/>
              </p:ext>
            </p:extLst>
          </p:nvPr>
        </p:nvGraphicFramePr>
        <p:xfrm>
          <a:off x="533400" y="1805635"/>
          <a:ext cx="7924802" cy="32467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666670192"/>
                    </a:ext>
                  </a:extLst>
                </a:gridCol>
                <a:gridCol w="2503949">
                  <a:extLst>
                    <a:ext uri="{9D8B030D-6E8A-4147-A177-3AD203B41FA5}">
                      <a16:colId xmlns:a16="http://schemas.microsoft.com/office/drawing/2014/main" val="547337804"/>
                    </a:ext>
                  </a:extLst>
                </a:gridCol>
                <a:gridCol w="3363453">
                  <a:extLst>
                    <a:ext uri="{9D8B030D-6E8A-4147-A177-3AD203B41FA5}">
                      <a16:colId xmlns:a16="http://schemas.microsoft.com/office/drawing/2014/main" val="2235739768"/>
                    </a:ext>
                  </a:extLst>
                </a:gridCol>
              </a:tblGrid>
              <a:tr h="596191">
                <a:tc>
                  <a:txBody>
                    <a:bodyPr/>
                    <a:lstStyle/>
                    <a:p>
                      <a:r>
                        <a:rPr lang="es-PE" dirty="0" err="1"/>
                        <a:t>Region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Best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plattform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Features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031126"/>
                  </a:ext>
                </a:extLst>
              </a:tr>
              <a:tr h="596191">
                <a:tc>
                  <a:txBody>
                    <a:bodyPr/>
                    <a:lstStyle/>
                    <a:p>
                      <a:r>
                        <a:rPr lang="es-PE" dirty="0"/>
                        <a:t>V1-V3 (68F-518R)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454 </a:t>
                      </a:r>
                      <a:r>
                        <a:rPr lang="es-PE" dirty="0" err="1"/>
                        <a:t>Titanium</a:t>
                      </a:r>
                      <a:r>
                        <a:rPr lang="es-PE" dirty="0"/>
                        <a:t>,</a:t>
                      </a:r>
                    </a:p>
                    <a:p>
                      <a:pPr algn="ctr"/>
                      <a:r>
                        <a:rPr lang="es-PE" dirty="0" err="1"/>
                        <a:t>Illumina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Miseq</a:t>
                      </a:r>
                      <a:r>
                        <a:rPr lang="es-PE" dirty="0"/>
                        <a:t> 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Noiser</a:t>
                      </a:r>
                      <a:r>
                        <a:rPr lang="es-PE" dirty="0"/>
                        <a:t> data, </a:t>
                      </a:r>
                      <a:r>
                        <a:rPr lang="es-PE" dirty="0" err="1"/>
                        <a:t>smaller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overlap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674857"/>
                  </a:ext>
                </a:extLst>
              </a:tr>
              <a:tr h="729078">
                <a:tc>
                  <a:txBody>
                    <a:bodyPr/>
                    <a:lstStyle/>
                    <a:p>
                      <a:r>
                        <a:rPr lang="es-PE" dirty="0"/>
                        <a:t>V3-V4 (341F-806R)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454 </a:t>
                      </a:r>
                      <a:r>
                        <a:rPr lang="es-PE" dirty="0" err="1"/>
                        <a:t>Titanium</a:t>
                      </a:r>
                      <a:endParaRPr lang="es-PE" dirty="0"/>
                    </a:p>
                    <a:p>
                      <a:pPr marL="0" marR="0" lvl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err="1"/>
                        <a:t>Illumina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Miseq</a:t>
                      </a:r>
                      <a:r>
                        <a:rPr lang="es-PE" dirty="0"/>
                        <a:t> 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Noiser</a:t>
                      </a:r>
                      <a:r>
                        <a:rPr lang="es-PE" dirty="0"/>
                        <a:t> data, </a:t>
                      </a:r>
                      <a:r>
                        <a:rPr lang="es-PE" dirty="0" err="1"/>
                        <a:t>smaller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overlap</a:t>
                      </a:r>
                      <a:r>
                        <a:rPr lang="es-PE" dirty="0"/>
                        <a:t>, </a:t>
                      </a:r>
                      <a:r>
                        <a:rPr lang="es-PE" dirty="0" err="1"/>
                        <a:t>good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resolution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for</a:t>
                      </a:r>
                      <a:r>
                        <a:rPr lang="es-PE" dirty="0"/>
                        <a:t> skin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53403"/>
                  </a:ext>
                </a:extLst>
              </a:tr>
              <a:tr h="596191">
                <a:tc>
                  <a:txBody>
                    <a:bodyPr/>
                    <a:lstStyle/>
                    <a:p>
                      <a:pPr marL="0" marR="0" lvl="0" indent="0" algn="l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V4 (515F-806R)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Illumina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Miseq</a:t>
                      </a:r>
                      <a:r>
                        <a:rPr lang="es-PE" dirty="0"/>
                        <a:t> 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Poor </a:t>
                      </a:r>
                      <a:r>
                        <a:rPr lang="es-PE" dirty="0" err="1"/>
                        <a:t>resolution</a:t>
                      </a:r>
                      <a:r>
                        <a:rPr lang="es-PE" dirty="0"/>
                        <a:t> and </a:t>
                      </a:r>
                      <a:r>
                        <a:rPr lang="es-PE" dirty="0" err="1"/>
                        <a:t>bias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for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some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groups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77732"/>
                  </a:ext>
                </a:extLst>
              </a:tr>
              <a:tr h="729078">
                <a:tc>
                  <a:txBody>
                    <a:bodyPr/>
                    <a:lstStyle/>
                    <a:p>
                      <a:r>
                        <a:rPr lang="es-PE" dirty="0"/>
                        <a:t>V6-V7 (967F-1391R)</a:t>
                      </a:r>
                      <a:endParaRPr lang="es-P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Early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Illumina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Poor </a:t>
                      </a:r>
                      <a:r>
                        <a:rPr lang="es-PE" dirty="0" err="1"/>
                        <a:t>information</a:t>
                      </a:r>
                      <a:r>
                        <a:rPr lang="es-PE" dirty="0"/>
                        <a:t>, variable </a:t>
                      </a:r>
                      <a:r>
                        <a:rPr lang="es-PE" dirty="0" err="1"/>
                        <a:t>length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8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271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F1CB-41A4-4E7A-A4A5-8C1A39E9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DNA </a:t>
            </a:r>
            <a:r>
              <a:rPr lang="es-PE" dirty="0" err="1"/>
              <a:t>Extraction</a:t>
            </a:r>
            <a:r>
              <a:rPr lang="es-PE" dirty="0"/>
              <a:t> </a:t>
            </a:r>
            <a:r>
              <a:rPr lang="es-PE" dirty="0" err="1"/>
              <a:t>matters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CD30D-7242-4FD5-82BB-FC839A06E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99" y="1227099"/>
            <a:ext cx="6759601" cy="440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5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62600" y="6522831"/>
            <a:ext cx="3581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 err="1"/>
              <a:t>Cannone</a:t>
            </a:r>
            <a:r>
              <a:rPr lang="en-AU" sz="1600" dirty="0"/>
              <a:t>, 2002. BMC Bioinformatics. 3:2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2" cstate="print"/>
          <a:srcRect l="3438" t="4338" r="6358" b="8855"/>
          <a:stretch/>
        </p:blipFill>
        <p:spPr bwMode="auto">
          <a:xfrm>
            <a:off x="3657600" y="188063"/>
            <a:ext cx="4884921" cy="620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685800"/>
            <a:ext cx="3419475" cy="45100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Essential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Highly conserved sequence (1°, 2°)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No HGT*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Highly conserved (primers) and variable regions (information)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Long ~ 1500 bases</a:t>
            </a:r>
          </a:p>
          <a:p>
            <a:pPr>
              <a:buFont typeface="Wingdings" panose="05000000000000000000" pitchFamily="2" charset="2"/>
              <a:buChar char="û"/>
            </a:pPr>
            <a:r>
              <a:rPr lang="en-AU" sz="2400" dirty="0"/>
              <a:t>Variable copy number</a:t>
            </a:r>
          </a:p>
          <a:p>
            <a:pPr>
              <a:buFont typeface="Wingdings" panose="05000000000000000000" pitchFamily="2" charset="2"/>
              <a:buChar char="û"/>
            </a:pPr>
            <a:r>
              <a:rPr lang="en-AU" sz="2400" dirty="0"/>
              <a:t>No universal primers</a:t>
            </a:r>
          </a:p>
          <a:p>
            <a:pPr>
              <a:buFont typeface="Wingdings" panose="05000000000000000000" pitchFamily="2" charset="2"/>
              <a:buChar char="û"/>
            </a:pPr>
            <a:r>
              <a:rPr lang="en-AU" sz="2400" dirty="0"/>
              <a:t>Difference among operons</a:t>
            </a:r>
          </a:p>
        </p:txBody>
      </p:sp>
    </p:spTree>
    <p:extLst>
      <p:ext uri="{BB962C8B-B14F-4D97-AF65-F5344CB8AC3E}">
        <p14:creationId xmlns:p14="http://schemas.microsoft.com/office/powerpoint/2010/main" val="250055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Tools for rRNA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1371600"/>
            <a:ext cx="3419856" cy="4510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800" b="1" dirty="0"/>
              <a:t>Features:</a:t>
            </a:r>
          </a:p>
          <a:p>
            <a:r>
              <a:rPr lang="en-AU" sz="2400" dirty="0"/>
              <a:t>Data is organized under a taxonomic structure</a:t>
            </a:r>
          </a:p>
          <a:p>
            <a:r>
              <a:rPr lang="en-AU" sz="2400" dirty="0"/>
              <a:t>Sequences are aligned</a:t>
            </a:r>
          </a:p>
          <a:p>
            <a:r>
              <a:rPr lang="en-AU" sz="2400" dirty="0"/>
              <a:t>Curated sequences</a:t>
            </a:r>
          </a:p>
          <a:p>
            <a:r>
              <a:rPr lang="en-AU" sz="2400" dirty="0"/>
              <a:t>Some metadata</a:t>
            </a:r>
          </a:p>
          <a:p>
            <a:r>
              <a:rPr lang="en-AU" sz="2400" dirty="0"/>
              <a:t>Provide specialized analysis tools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057" t="11000" r="82469" b="72888"/>
          <a:stretch>
            <a:fillRect/>
          </a:stretch>
        </p:blipFill>
        <p:spPr bwMode="auto">
          <a:xfrm>
            <a:off x="5330737" y="2068573"/>
            <a:ext cx="2031175" cy="124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19228" t="15000" r="65331" b="75294"/>
          <a:stretch>
            <a:fillRect/>
          </a:stretch>
        </p:blipFill>
        <p:spPr bwMode="auto">
          <a:xfrm>
            <a:off x="6204003" y="3479932"/>
            <a:ext cx="2315817" cy="909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RD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037" y="4389717"/>
            <a:ext cx="1524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00600" y="1371600"/>
            <a:ext cx="39469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>
                <a:latin typeface="Helvetica Neue" panose="02000503000000020004" pitchFamily="2"/>
              </a:rPr>
              <a:t>Specialized  Databases</a:t>
            </a:r>
            <a:endParaRPr lang="en-US" sz="2800" b="1" dirty="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4048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696200" cy="914400"/>
          </a:xfrm>
        </p:spPr>
        <p:txBody>
          <a:bodyPr>
            <a:noAutofit/>
          </a:bodyPr>
          <a:lstStyle/>
          <a:p>
            <a:r>
              <a:rPr lang="en-AU" dirty="0"/>
              <a:t>Pipelines for processing and analysis of rRNA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800" b="1" dirty="0"/>
              <a:t>Features:</a:t>
            </a:r>
          </a:p>
          <a:p>
            <a:r>
              <a:rPr lang="en-AU" sz="2400" dirty="0"/>
              <a:t>Pipelines that incorporate tools from different sources.</a:t>
            </a:r>
          </a:p>
          <a:p>
            <a:r>
              <a:rPr lang="en-AU" sz="2400" dirty="0"/>
              <a:t>Processing can be done in your own computer.</a:t>
            </a:r>
          </a:p>
          <a:p>
            <a:r>
              <a:rPr lang="en-AU" sz="2400" dirty="0"/>
              <a:t>Have problems of their own:</a:t>
            </a:r>
          </a:p>
          <a:p>
            <a:pPr lvl="1"/>
            <a:r>
              <a:rPr lang="en-AU" sz="2200" dirty="0"/>
              <a:t>Installation</a:t>
            </a:r>
          </a:p>
          <a:p>
            <a:pPr lvl="1"/>
            <a:r>
              <a:rPr lang="en-AU" sz="2200" dirty="0"/>
              <a:t>Resource-intensive</a:t>
            </a:r>
          </a:p>
          <a:p>
            <a:pPr lvl="1"/>
            <a:r>
              <a:rPr lang="en-AU" sz="2200" dirty="0"/>
              <a:t>Versions</a:t>
            </a:r>
          </a:p>
          <a:p>
            <a:pPr lvl="1"/>
            <a:r>
              <a:rPr lang="en-AU" sz="2200" dirty="0"/>
              <a:t>Default parameters</a:t>
            </a:r>
          </a:p>
        </p:txBody>
      </p:sp>
      <p:pic>
        <p:nvPicPr>
          <p:cNvPr id="6148" name="Picture 4" descr="QI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55041"/>
            <a:ext cx="3545598" cy="114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74315"/>
            <a:ext cx="2842999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03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06254" y="1915489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Clean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55541" y="5509039"/>
            <a:ext cx="1331259" cy="5847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Diversity analysis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676400" y="2347131"/>
            <a:ext cx="86083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2834497" y="3528821"/>
            <a:ext cx="999658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Right Arrow 20"/>
          <p:cNvSpPr/>
          <p:nvPr/>
        </p:nvSpPr>
        <p:spPr>
          <a:xfrm>
            <a:off x="6502483" y="2362119"/>
            <a:ext cx="88952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Right Arrow 27"/>
          <p:cNvSpPr/>
          <p:nvPr/>
        </p:nvSpPr>
        <p:spPr>
          <a:xfrm rot="5400000">
            <a:off x="7768527" y="3423470"/>
            <a:ext cx="695412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52400" y="1983206"/>
            <a:ext cx="1447800" cy="1138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Raw data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75541" y="2004218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Aligned sequences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9407" y="2086107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Distance matrix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512155" y="4052454"/>
            <a:ext cx="120339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OTUs</a:t>
            </a:r>
          </a:p>
          <a:p>
            <a:pPr algn="ctr"/>
            <a:r>
              <a:rPr lang="en-AU" sz="1600" dirty="0">
                <a:latin typeface="Helvetica Neue" panose="02000503000000020004" pitchFamily="2"/>
              </a:rPr>
              <a:t>table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53855" y="4440848"/>
            <a:ext cx="1560945" cy="114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Taxonomic classification</a:t>
            </a:r>
          </a:p>
        </p:txBody>
      </p:sp>
      <p:sp>
        <p:nvSpPr>
          <p:cNvPr id="46" name="Right Arrow 45"/>
          <p:cNvSpPr/>
          <p:nvPr/>
        </p:nvSpPr>
        <p:spPr>
          <a:xfrm rot="5400000">
            <a:off x="7768527" y="4853787"/>
            <a:ext cx="695412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7" name="TextBox 46"/>
          <p:cNvSpPr txBox="1"/>
          <p:nvPr/>
        </p:nvSpPr>
        <p:spPr>
          <a:xfrm>
            <a:off x="5282624" y="457200"/>
            <a:ext cx="1256146" cy="6617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>
                <a:latin typeface="Helvetica Neue" panose="02000503000000020004" pitchFamily="2"/>
              </a:rPr>
              <a:t>Phylogeny</a:t>
            </a:r>
          </a:p>
        </p:txBody>
      </p:sp>
      <p:sp>
        <p:nvSpPr>
          <p:cNvPr id="48" name="Right Arrow 47"/>
          <p:cNvSpPr/>
          <p:nvPr/>
        </p:nvSpPr>
        <p:spPr>
          <a:xfrm rot="16200000">
            <a:off x="5447672" y="1330738"/>
            <a:ext cx="711885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9" name="Right Arrow 48"/>
          <p:cNvSpPr/>
          <p:nvPr/>
        </p:nvSpPr>
        <p:spPr>
          <a:xfrm>
            <a:off x="4114800" y="2347129"/>
            <a:ext cx="88952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264866"/>
            <a:ext cx="440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General processing flow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40253" y="5893904"/>
            <a:ext cx="6477000" cy="954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Neue" panose="02000503000000020004" pitchFamily="2"/>
              </a:rPr>
              <a:t>Traditional processing does</a:t>
            </a:r>
          </a:p>
          <a:p>
            <a:pPr algn="ctr"/>
            <a:r>
              <a:rPr lang="en-US" sz="2800" dirty="0">
                <a:latin typeface="Helvetica Neue" panose="02000503000000020004" pitchFamily="2"/>
              </a:rPr>
              <a:t>not scale well….</a:t>
            </a:r>
          </a:p>
        </p:txBody>
      </p:sp>
    </p:spTree>
    <p:extLst>
      <p:ext uri="{BB962C8B-B14F-4D97-AF65-F5344CB8AC3E}">
        <p14:creationId xmlns:p14="http://schemas.microsoft.com/office/powerpoint/2010/main" val="150252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3" grpId="0" animBg="1"/>
      <p:bldP spid="21" grpId="0" animBg="1"/>
      <p:bldP spid="28" grpId="0" animBg="1"/>
      <p:bldP spid="34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Taxonomic classification I – Phylogenetic trees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6539978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Front. </a:t>
            </a:r>
            <a:r>
              <a:rPr lang="en-US" sz="1400" dirty="0" err="1"/>
              <a:t>Microbiol</a:t>
            </a:r>
            <a:r>
              <a:rPr lang="en-US" sz="1400" dirty="0"/>
              <a:t>., 22 May 2012 | http://dx.doi.org/10.3389/fmicb.2012.00172</a:t>
            </a:r>
          </a:p>
        </p:txBody>
      </p:sp>
      <p:pic>
        <p:nvPicPr>
          <p:cNvPr id="3074" name="Picture 2" descr="http://www.frontiersin.org/files/Articles/14147/fmicb-03-00172-HTML/image_m/fmicb-03-00172-g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381" y="1752600"/>
            <a:ext cx="6265476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52381" y="1524000"/>
            <a:ext cx="2090531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AU" sz="2400" dirty="0"/>
              <a:t>Phylogenetic tree reconstruction</a:t>
            </a:r>
          </a:p>
          <a:p>
            <a:pPr lvl="1"/>
            <a:r>
              <a:rPr lang="en-AU" sz="2000" dirty="0"/>
              <a:t>Require references</a:t>
            </a:r>
          </a:p>
          <a:p>
            <a:pPr lvl="1"/>
            <a:r>
              <a:rPr lang="en-AU" sz="2000" dirty="0"/>
              <a:t>Needs alignments</a:t>
            </a:r>
          </a:p>
          <a:p>
            <a:pPr lvl="1"/>
            <a:r>
              <a:rPr lang="en-AU" sz="2000" dirty="0"/>
              <a:t>Slow, does not scale well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37219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Taxonomic classification II - Classifiers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2800" b="1" dirty="0"/>
              <a:t>Examples</a:t>
            </a:r>
          </a:p>
          <a:p>
            <a:r>
              <a:rPr lang="en-AU" sz="2400" dirty="0"/>
              <a:t>RDP Bayesian classifier</a:t>
            </a:r>
          </a:p>
          <a:p>
            <a:r>
              <a:rPr lang="en-AU" sz="2400" dirty="0"/>
              <a:t>K-nearest neighbours (KNN)</a:t>
            </a:r>
          </a:p>
          <a:p>
            <a:endParaRPr lang="en-AU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AU" sz="2800" b="1" dirty="0"/>
              <a:t>Features</a:t>
            </a:r>
          </a:p>
          <a:p>
            <a:r>
              <a:rPr lang="en-AU" sz="2400" dirty="0"/>
              <a:t>Assign sequences to pre-existing taxonomy</a:t>
            </a:r>
          </a:p>
          <a:p>
            <a:pPr lvl="1"/>
            <a:r>
              <a:rPr lang="en-AU" sz="2000" dirty="0"/>
              <a:t>Does not need alignment (Memory)</a:t>
            </a:r>
          </a:p>
          <a:p>
            <a:pPr lvl="1"/>
            <a:r>
              <a:rPr lang="en-AU" sz="2000" dirty="0"/>
              <a:t>Fast and precise</a:t>
            </a:r>
          </a:p>
          <a:p>
            <a:r>
              <a:rPr lang="en-AU" sz="2400" dirty="0"/>
              <a:t>Sufficient for some analysis.</a:t>
            </a:r>
          </a:p>
          <a:p>
            <a:r>
              <a:rPr lang="en-AU" sz="2400" dirty="0"/>
              <a:t>Classification scheme may change over time.</a:t>
            </a:r>
          </a:p>
          <a:p>
            <a:r>
              <a:rPr lang="en-AU" sz="2400" dirty="0"/>
              <a:t>Groups may not be internally consistent.</a:t>
            </a:r>
          </a:p>
        </p:txBody>
      </p:sp>
    </p:spTree>
    <p:extLst>
      <p:ext uri="{BB962C8B-B14F-4D97-AF65-F5344CB8AC3E}">
        <p14:creationId xmlns:p14="http://schemas.microsoft.com/office/powerpoint/2010/main" val="2694203004"/>
      </p:ext>
    </p:extLst>
  </p:cSld>
  <p:clrMapOvr>
    <a:masterClrMapping/>
  </p:clrMapOvr>
</p:sld>
</file>

<file path=ppt/theme/theme1.xml><?xml version="1.0" encoding="utf-8"?>
<a:theme xmlns:a="http://schemas.openxmlformats.org/drawingml/2006/main" name="Blues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FC0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azu.diversidad</Template>
  <TotalTime>9803</TotalTime>
  <Words>1320</Words>
  <Application>Microsoft Office PowerPoint</Application>
  <PresentationFormat>On-screen Show (4:3)</PresentationFormat>
  <Paragraphs>427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Century Gothic</vt:lpstr>
      <vt:lpstr>Helvetica Neue</vt:lpstr>
      <vt:lpstr>Wingdings</vt:lpstr>
      <vt:lpstr>Wingdings 2</vt:lpstr>
      <vt:lpstr>Blues</vt:lpstr>
      <vt:lpstr>PowerPoint Presentation</vt:lpstr>
      <vt:lpstr>Objectives</vt:lpstr>
      <vt:lpstr>Phylogenetic marker requirements</vt:lpstr>
      <vt:lpstr>PowerPoint Presentation</vt:lpstr>
      <vt:lpstr>Tools for rRNA analysis</vt:lpstr>
      <vt:lpstr>Pipelines for processing and analysis of rRNA</vt:lpstr>
      <vt:lpstr>PowerPoint Presentation</vt:lpstr>
      <vt:lpstr>Taxonomic classification I – Phylogenetic trees</vt:lpstr>
      <vt:lpstr>Taxonomic classification II - Classifiers</vt:lpstr>
      <vt:lpstr>Taxonomic classification III: K-Nearest neighbours</vt:lpstr>
      <vt:lpstr>Taxonomic classification IV: Bayesian Classifier1</vt:lpstr>
      <vt:lpstr>16S rRNA gene regions provide different amount of information</vt:lpstr>
      <vt:lpstr>Operational taxonomic units (OTUs) analysis</vt:lpstr>
      <vt:lpstr>Alignment I -  Approaches</vt:lpstr>
      <vt:lpstr>Alignment II - NAST aligner</vt:lpstr>
      <vt:lpstr> RDP Model aligner</vt:lpstr>
      <vt:lpstr>PowerPoint Presentation</vt:lpstr>
      <vt:lpstr>Clustering methods comparisons</vt:lpstr>
      <vt:lpstr>Species x sites table (OTU x Samples)</vt:lpstr>
      <vt:lpstr>Alignment-independent methods Greedy algorithm</vt:lpstr>
      <vt:lpstr>Greedy clustering</vt:lpstr>
      <vt:lpstr>Alignment-independent methods Greedy algorithm</vt:lpstr>
      <vt:lpstr>Reference based methods</vt:lpstr>
      <vt:lpstr>Reference based methods</vt:lpstr>
      <vt:lpstr>What is the coming?</vt:lpstr>
      <vt:lpstr>What is coming? - Pacific Bioscience</vt:lpstr>
      <vt:lpstr>PowerPoint Presentation</vt:lpstr>
      <vt:lpstr>LoopSeq</vt:lpstr>
      <vt:lpstr>Summary</vt:lpstr>
      <vt:lpstr>Other practical considerations</vt:lpstr>
      <vt:lpstr>Gene matters</vt:lpstr>
      <vt:lpstr>Regions matters</vt:lpstr>
      <vt:lpstr>DNA Extraction matters</vt:lpstr>
    </vt:vector>
  </TitlesOfParts>
  <Company>MSU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Cardenas</dc:creator>
  <cp:lastModifiedBy>Erick Cardenas</cp:lastModifiedBy>
  <cp:revision>121</cp:revision>
  <dcterms:created xsi:type="dcterms:W3CDTF">2016-02-06T01:42:16Z</dcterms:created>
  <dcterms:modified xsi:type="dcterms:W3CDTF">2018-03-09T09:20:22Z</dcterms:modified>
</cp:coreProperties>
</file>