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72" r:id="rId4"/>
    <p:sldId id="271" r:id="rId5"/>
    <p:sldId id="269" r:id="rId6"/>
    <p:sldId id="266" r:id="rId7"/>
    <p:sldId id="264" r:id="rId8"/>
    <p:sldId id="258" r:id="rId9"/>
    <p:sldId id="268" r:id="rId10"/>
    <p:sldId id="267" r:id="rId11"/>
    <p:sldId id="270" r:id="rId12"/>
    <p:sldId id="25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2"/>
            <p14:sldId id="272"/>
            <p14:sldId id="271"/>
            <p14:sldId id="269"/>
            <p14:sldId id="266"/>
            <p14:sldId id="264"/>
            <p14:sldId id="258"/>
            <p14:sldId id="268"/>
            <p14:sldId id="267"/>
            <p14:sldId id="270"/>
            <p14:sldId id="25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/>
              <a:t>Mothur</a:t>
            </a:r>
            <a:r>
              <a:rPr lang="en-AU" dirty="0"/>
              <a:t> </a:t>
            </a:r>
            <a:r>
              <a:rPr lang="en-AU" dirty="0" err="1"/>
              <a:t>MiSeq</a:t>
            </a:r>
            <a:br>
              <a:rPr lang="en-AU" dirty="0"/>
            </a:br>
            <a:r>
              <a:rPr lang="en-AU" dirty="0"/>
              <a:t>Processing</a:t>
            </a:r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Make.contigs</a:t>
            </a:r>
            <a:r>
              <a:rPr lang="en-US" dirty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pre-clustering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of communities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Today’s task</a:t>
            </a:r>
          </a:p>
          <a:p>
            <a:endParaRPr lang="en-AU" sz="2400" dirty="0"/>
          </a:p>
          <a:p>
            <a:r>
              <a:rPr lang="en-AU" sz="2400" dirty="0"/>
              <a:t>Run the pipeline</a:t>
            </a:r>
          </a:p>
          <a:p>
            <a:r>
              <a:rPr lang="en-AU" sz="2400" dirty="0"/>
              <a:t>Open .shared file in Excel</a:t>
            </a:r>
          </a:p>
          <a:p>
            <a:r>
              <a:rPr lang="en-AU" sz="2400" dirty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/>
              <a:t>Today’s questions</a:t>
            </a:r>
          </a:p>
          <a:p>
            <a:endParaRPr lang="en-AU" sz="2400" dirty="0"/>
          </a:p>
          <a:p>
            <a:r>
              <a:rPr lang="en-AU" sz="2400" dirty="0"/>
              <a:t>How many species were detected in total?</a:t>
            </a:r>
          </a:p>
          <a:p>
            <a:r>
              <a:rPr lang="en-AU" sz="2400" dirty="0"/>
              <a:t>Which treatment has more species?</a:t>
            </a:r>
          </a:p>
          <a:p>
            <a:r>
              <a:rPr lang="en-AU" sz="2400" dirty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530-1E0C-4564-A967-017CDF49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B8E3-87FC-401F-BB73-8A710E7DB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B0D1-98EE-4DC2-9EBD-79DFB9F875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7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                 Requirements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/>
              <a:t>Learn how to run </a:t>
            </a:r>
            <a:r>
              <a:rPr lang="en-AU" sz="2400" i="1" dirty="0" err="1"/>
              <a:t>mothur</a:t>
            </a:r>
            <a:r>
              <a:rPr lang="en-AU" sz="2400" dirty="0"/>
              <a:t> with </a:t>
            </a:r>
            <a:r>
              <a:rPr lang="en-AU" sz="2400" dirty="0" err="1"/>
              <a:t>Miseq</a:t>
            </a:r>
            <a:r>
              <a:rPr lang="en-AU" sz="2400" dirty="0"/>
              <a:t> data.</a:t>
            </a:r>
          </a:p>
          <a:p>
            <a:r>
              <a:rPr lang="en-AU" sz="2400" dirty="0"/>
              <a:t>Understand rationale behind steps.</a:t>
            </a:r>
          </a:p>
          <a:p>
            <a:r>
              <a:rPr lang="en-AU" sz="2400" dirty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/>
              <a:t>A computer Mas/PC/Linux with </a:t>
            </a:r>
            <a:r>
              <a:rPr lang="en-AU" sz="2400" dirty="0" err="1"/>
              <a:t>Mothur</a:t>
            </a:r>
            <a:r>
              <a:rPr lang="en-AU" sz="2400" dirty="0"/>
              <a:t> installed</a:t>
            </a:r>
          </a:p>
          <a:p>
            <a:r>
              <a:rPr lang="en-AU" sz="2400" dirty="0"/>
              <a:t>Protocol</a:t>
            </a:r>
          </a:p>
          <a:p>
            <a:r>
              <a:rPr lang="en-AU" sz="2400" dirty="0"/>
              <a:t>Documents also here</a:t>
            </a:r>
          </a:p>
          <a:p>
            <a:pPr marL="0" indent="0">
              <a:buNone/>
            </a:pPr>
            <a:r>
              <a:rPr lang="en-AU" sz="2400" dirty="0"/>
              <a:t>https://github.com/carden24/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01-F01D-43EC-B7F6-4B08C155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What</a:t>
            </a:r>
            <a:r>
              <a:rPr lang="es-PE" dirty="0"/>
              <a:t> </a:t>
            </a:r>
            <a:r>
              <a:rPr lang="es-PE" dirty="0" err="1"/>
              <a:t>is</a:t>
            </a:r>
            <a:r>
              <a:rPr lang="es-PE" dirty="0"/>
              <a:t> </a:t>
            </a:r>
            <a:r>
              <a:rPr lang="es-PE" dirty="0" err="1"/>
              <a:t>mothur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0FF-8FDB-4DF7-8135-928EDAD9E0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s-PE" sz="2400" dirty="0"/>
              <a:t>Software </a:t>
            </a:r>
            <a:r>
              <a:rPr lang="es-PE" sz="2400" dirty="0" err="1"/>
              <a:t>to</a:t>
            </a:r>
            <a:r>
              <a:rPr lang="es-PE" sz="2400" dirty="0"/>
              <a:t> </a:t>
            </a:r>
            <a:r>
              <a:rPr lang="es-PE" sz="2400" dirty="0" err="1"/>
              <a:t>process</a:t>
            </a:r>
            <a:r>
              <a:rPr lang="es-PE" sz="2400" dirty="0"/>
              <a:t> and </a:t>
            </a:r>
            <a:r>
              <a:rPr lang="es-PE" sz="2400" dirty="0" err="1"/>
              <a:t>analyze</a:t>
            </a:r>
            <a:r>
              <a:rPr lang="es-PE" sz="2400" dirty="0"/>
              <a:t> </a:t>
            </a:r>
            <a:r>
              <a:rPr lang="es-PE" sz="2400" dirty="0" err="1"/>
              <a:t>microbial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r>
              <a:rPr lang="es-PE" sz="2400" dirty="0"/>
              <a:t> </a:t>
            </a:r>
            <a:r>
              <a:rPr lang="es-PE" sz="2400" dirty="0" err="1"/>
              <a:t>census</a:t>
            </a:r>
            <a:r>
              <a:rPr lang="es-PE" sz="2400" dirty="0"/>
              <a:t> data</a:t>
            </a:r>
          </a:p>
          <a:p>
            <a:r>
              <a:rPr lang="es-PE" sz="2400" dirty="0"/>
              <a:t>Free, open </a:t>
            </a:r>
            <a:r>
              <a:rPr lang="es-PE" sz="2400" dirty="0" err="1"/>
              <a:t>source</a:t>
            </a:r>
            <a:endParaRPr lang="es-PE" sz="2400" dirty="0"/>
          </a:p>
          <a:p>
            <a:r>
              <a:rPr lang="es-PE" sz="2400" dirty="0" err="1"/>
              <a:t>Handles</a:t>
            </a:r>
            <a:r>
              <a:rPr lang="es-PE" sz="2400" dirty="0"/>
              <a:t> </a:t>
            </a:r>
            <a:r>
              <a:rPr lang="es-PE" sz="2400" dirty="0" err="1"/>
              <a:t>Illumina</a:t>
            </a:r>
            <a:r>
              <a:rPr lang="es-PE" sz="2400" dirty="0"/>
              <a:t>, 454, Ion Torrent, </a:t>
            </a:r>
            <a:r>
              <a:rPr lang="es-PE" sz="2400" dirty="0" err="1"/>
              <a:t>PacBio</a:t>
            </a:r>
            <a:r>
              <a:rPr lang="es-PE" sz="2400" dirty="0"/>
              <a:t> data. </a:t>
            </a:r>
            <a:r>
              <a:rPr lang="es-PE" sz="2400" dirty="0" err="1"/>
              <a:t>Incorporates</a:t>
            </a:r>
            <a:r>
              <a:rPr lang="es-PE" sz="2400" dirty="0"/>
              <a:t> </a:t>
            </a:r>
            <a:r>
              <a:rPr lang="es-PE" sz="2400" dirty="0" err="1"/>
              <a:t>tools</a:t>
            </a:r>
            <a:r>
              <a:rPr lang="es-PE" sz="2400" dirty="0"/>
              <a:t> </a:t>
            </a:r>
            <a:r>
              <a:rPr lang="es-PE" sz="2400" dirty="0" err="1"/>
              <a:t>from</a:t>
            </a:r>
            <a:r>
              <a:rPr lang="es-PE" sz="2400" dirty="0"/>
              <a:t> </a:t>
            </a:r>
            <a:r>
              <a:rPr lang="es-PE" sz="2400" dirty="0" err="1"/>
              <a:t>other</a:t>
            </a:r>
            <a:r>
              <a:rPr lang="es-PE" sz="2400" dirty="0"/>
              <a:t> </a:t>
            </a:r>
            <a:r>
              <a:rPr lang="es-PE" sz="2400" dirty="0" err="1"/>
              <a:t>under</a:t>
            </a:r>
            <a:r>
              <a:rPr lang="es-PE" sz="2400" dirty="0"/>
              <a:t> </a:t>
            </a:r>
            <a:r>
              <a:rPr lang="es-PE" sz="2400" dirty="0" err="1"/>
              <a:t>one</a:t>
            </a:r>
            <a:r>
              <a:rPr lang="es-PE" sz="2400" dirty="0"/>
              <a:t> </a:t>
            </a:r>
            <a:r>
              <a:rPr lang="es-PE" sz="2400" dirty="0" err="1"/>
              <a:t>plattform</a:t>
            </a:r>
            <a:r>
              <a:rPr lang="es-PE" sz="2400" dirty="0"/>
              <a:t>.</a:t>
            </a:r>
          </a:p>
          <a:p>
            <a:r>
              <a:rPr lang="es-PE" sz="2400" dirty="0"/>
              <a:t>Broad </a:t>
            </a:r>
            <a:r>
              <a:rPr lang="es-PE" sz="2400" dirty="0" err="1"/>
              <a:t>user</a:t>
            </a:r>
            <a:r>
              <a:rPr lang="es-PE" sz="2400" dirty="0"/>
              <a:t> </a:t>
            </a:r>
            <a:r>
              <a:rPr lang="es-PE" sz="2400" dirty="0" err="1"/>
              <a:t>community</a:t>
            </a:r>
            <a:endParaRPr lang="es-PE" sz="2400" dirty="0"/>
          </a:p>
          <a:p>
            <a:r>
              <a:rPr lang="es-PE" sz="2400" dirty="0" err="1"/>
              <a:t>Development</a:t>
            </a:r>
            <a:r>
              <a:rPr lang="es-PE" sz="2400" dirty="0"/>
              <a:t> </a:t>
            </a:r>
            <a:r>
              <a:rPr lang="es-PE" sz="2400" dirty="0" err="1"/>
              <a:t>is</a:t>
            </a:r>
            <a:r>
              <a:rPr lang="es-PE" sz="2400" dirty="0"/>
              <a:t> </a:t>
            </a:r>
            <a:r>
              <a:rPr lang="es-PE" sz="2400" dirty="0" err="1"/>
              <a:t>based</a:t>
            </a:r>
            <a:r>
              <a:rPr lang="es-PE" sz="2400" dirty="0"/>
              <a:t> </a:t>
            </a:r>
            <a:r>
              <a:rPr lang="es-PE" sz="2400" dirty="0" err="1"/>
              <a:t>on</a:t>
            </a:r>
            <a:r>
              <a:rPr lang="es-PE" sz="2400" dirty="0"/>
              <a:t> </a:t>
            </a:r>
            <a:r>
              <a:rPr lang="es-PE" sz="2400" dirty="0" err="1"/>
              <a:t>research</a:t>
            </a:r>
            <a:endParaRPr lang="es-PE" sz="2400" dirty="0"/>
          </a:p>
          <a:p>
            <a:r>
              <a:rPr lang="es-PE" sz="2400" dirty="0" err="1"/>
              <a:t>Many</a:t>
            </a:r>
            <a:r>
              <a:rPr lang="es-PE" sz="2400" dirty="0"/>
              <a:t> </a:t>
            </a:r>
            <a:r>
              <a:rPr lang="es-PE" sz="2400" dirty="0" err="1"/>
              <a:t>custom</a:t>
            </a:r>
            <a:r>
              <a:rPr lang="es-PE" sz="2400" dirty="0"/>
              <a:t> </a:t>
            </a:r>
            <a:r>
              <a:rPr lang="es-PE" sz="2400" dirty="0" err="1"/>
              <a:t>options</a:t>
            </a:r>
            <a:endParaRPr lang="es-PE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6DDB4-BA36-453A-BC71-82C3A7A830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Slow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Memory</a:t>
            </a:r>
            <a:r>
              <a:rPr lang="es-PE" dirty="0"/>
              <a:t> </a:t>
            </a:r>
            <a:r>
              <a:rPr lang="es-PE" dirty="0" err="1"/>
              <a:t>intensive</a:t>
            </a:r>
            <a:endParaRPr lang="es-PE" dirty="0"/>
          </a:p>
          <a:p>
            <a:pPr>
              <a:buFont typeface="Wingdings" panose="05000000000000000000" pitchFamily="2" charset="2"/>
              <a:buChar char="û"/>
            </a:pPr>
            <a:r>
              <a:rPr lang="es-PE" dirty="0" err="1"/>
              <a:t>Creates</a:t>
            </a:r>
            <a:r>
              <a:rPr lang="es-PE" dirty="0"/>
              <a:t> </a:t>
            </a:r>
            <a:r>
              <a:rPr lang="es-PE" dirty="0" err="1"/>
              <a:t>many</a:t>
            </a:r>
            <a:r>
              <a:rPr lang="es-PE" dirty="0"/>
              <a:t> </a:t>
            </a:r>
            <a:r>
              <a:rPr lang="es-PE" dirty="0" err="1"/>
              <a:t>temporary</a:t>
            </a:r>
            <a:r>
              <a:rPr lang="es-PE" dirty="0"/>
              <a:t> files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687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I run </a:t>
            </a:r>
            <a:r>
              <a:rPr lang="en-AU" dirty="0" err="1"/>
              <a:t>mothur</a:t>
            </a:r>
            <a:r>
              <a:rPr lang="en-AU" dirty="0"/>
              <a:t>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1. Interactively</a:t>
            </a:r>
          </a:p>
          <a:p>
            <a:endParaRPr lang="en-AU" sz="2400" dirty="0"/>
          </a:p>
          <a:p>
            <a:r>
              <a:rPr lang="en-AU" sz="2400" dirty="0"/>
              <a:t>Move required files into </a:t>
            </a:r>
            <a:r>
              <a:rPr lang="en-AU" sz="2400" dirty="0" err="1"/>
              <a:t>mothur</a:t>
            </a:r>
            <a:r>
              <a:rPr lang="en-AU" sz="2400" dirty="0"/>
              <a:t> folder</a:t>
            </a:r>
          </a:p>
          <a:p>
            <a:r>
              <a:rPr lang="en-AU" sz="2400" dirty="0"/>
              <a:t>Initialize </a:t>
            </a:r>
            <a:r>
              <a:rPr lang="en-AU" sz="2400" dirty="0" err="1"/>
              <a:t>mothur</a:t>
            </a:r>
            <a:endParaRPr lang="en-AU" sz="2400" dirty="0"/>
          </a:p>
          <a:p>
            <a:r>
              <a:rPr lang="en-AU" sz="2400" dirty="0"/>
              <a:t>Type commands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2. Batch mode</a:t>
            </a:r>
          </a:p>
          <a:p>
            <a:endParaRPr lang="en-AU" sz="2400" dirty="0"/>
          </a:p>
          <a:p>
            <a:r>
              <a:rPr lang="en-AU" sz="2400" dirty="0"/>
              <a:t>Prepare plain text script with commands</a:t>
            </a:r>
          </a:p>
          <a:p>
            <a:r>
              <a:rPr lang="en-AU" sz="2400" dirty="0"/>
              <a:t>Execute script with </a:t>
            </a:r>
          </a:p>
          <a:p>
            <a:r>
              <a:rPr lang="en-AU" sz="2400" dirty="0" err="1"/>
              <a:t>mothur</a:t>
            </a:r>
            <a:r>
              <a:rPr lang="en-AU" sz="2400" dirty="0"/>
              <a:t> &lt;</a:t>
            </a:r>
            <a:r>
              <a:rPr lang="en-AU" sz="2400" dirty="0" err="1"/>
              <a:t>script.batch</a:t>
            </a:r>
            <a:r>
              <a:rPr lang="en-AU" sz="2400" dirty="0"/>
              <a:t>&gt;</a:t>
            </a:r>
          </a:p>
          <a:p>
            <a:endParaRPr lang="en-AU" sz="2400" dirty="0"/>
          </a:p>
          <a:p>
            <a:endParaRPr lang="en-AU" sz="2400" dirty="0"/>
          </a:p>
          <a:p>
            <a:pPr marL="0" indent="0">
              <a:buNone/>
            </a:pPr>
            <a:r>
              <a:rPr lang="en-AU" sz="2800" b="1" dirty="0"/>
              <a:t>3. GUI (RIP)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09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Clean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Neue" panose="02000503000000020004" pitchFamily="2"/>
              </a:rPr>
              <a:t>Aligned sequences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Refined alignment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Distance matrix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/>
              </a:rPr>
              <a:t>Sites by species table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Raw Sequences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Clustering result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Final alignment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+ Classify OTUs</a:t>
            </a: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>
                <a:latin typeface="Helvetica Neue" panose="02000503000000020004" pitchFamily="2"/>
              </a:rPr>
              <a:t>&lt;.batch&gt;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36724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&lt;.files&gt;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367240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(Pairs of </a:t>
            </a:r>
            <a:r>
              <a:rPr lang="en-US" sz="2000" dirty="0" err="1">
                <a:latin typeface="Helvetica Neue" panose="02000503000000020004" pitchFamily="2"/>
              </a:rPr>
              <a:t>fastq</a:t>
            </a:r>
            <a:r>
              <a:rPr lang="en-US" sz="2000" dirty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per sample)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367240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>
                <a:latin typeface="Helvetica Neue" panose="02000503000000020004" pitchFamily="2"/>
              </a:rPr>
              <a:t>&lt;.</a:t>
            </a:r>
            <a:r>
              <a:rPr lang="en-US" sz="2000" dirty="0" err="1">
                <a:latin typeface="Helvetica Neue" panose="02000503000000020004" pitchFamily="2"/>
              </a:rPr>
              <a:t>fasta</a:t>
            </a:r>
            <a:r>
              <a:rPr lang="en-US" sz="2000" dirty="0">
                <a:latin typeface="Helvetica Neue" panose="02000503000000020004" pitchFamily="2"/>
              </a:rPr>
              <a:t>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367240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Sample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Pair1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Pair2</a:t>
            </a:r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79084"/>
            <a:ext cx="9144000" cy="78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of </a:t>
            </a:r>
            <a:r>
              <a:rPr lang="en-AU" i="1" dirty="0" err="1"/>
              <a:t>stability.batch</a:t>
            </a:r>
            <a:endParaRPr lang="en-AU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217585"/>
            <a:ext cx="2232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Quality control step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4716016" y="6216889"/>
            <a:ext cx="38164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Reducing computational stress step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50CF1-1FAA-463F-9E6F-2BC96AAA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2037"/>
              </p:ext>
            </p:extLst>
          </p:nvPr>
        </p:nvGraphicFramePr>
        <p:xfrm>
          <a:off x="539552" y="1423017"/>
          <a:ext cx="7920880" cy="4285951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1150934252"/>
                    </a:ext>
                  </a:extLst>
                </a:gridCol>
                <a:gridCol w="72008">
                  <a:extLst>
                    <a:ext uri="{9D8B030D-6E8A-4147-A177-3AD203B41FA5}">
                      <a16:colId xmlns:a16="http://schemas.microsoft.com/office/drawing/2014/main" val="2971570643"/>
                    </a:ext>
                  </a:extLst>
                </a:gridCol>
                <a:gridCol w="7560840">
                  <a:extLst>
                    <a:ext uri="{9D8B030D-6E8A-4147-A177-3AD203B41FA5}">
                      <a16:colId xmlns:a16="http://schemas.microsoft.com/office/drawing/2014/main" val="1915247608"/>
                    </a:ext>
                  </a:extLst>
                </a:gridCol>
              </a:tblGrid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start=11894, end=25319,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keepdots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024854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rename.file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(input=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silva.bacteria.pcr.fasta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new=silva.v4.fasta)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make.contigs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(file=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stability.files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processors=2)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69927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group=current, summary=current,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maxambig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maxlength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=275)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0222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4435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(name=current, group=current)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3256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align.seqs(fasta=current, reference=silva.v4.fasta)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805746"/>
                  </a:ext>
                </a:extLst>
              </a:tr>
              <a:tr h="247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start=1968, end=11550,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maxhomop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=8)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03186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filter.seqs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vertical=T,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=.)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19814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251209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pre.cluster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diffs=2)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831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chimera.vsearch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dereplicate=t)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69065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accnos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6709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classify.seqs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reference=trainset14_032015.pds.fasta, taxonomy=trainset14_032015.pds.tax, cutoff=80)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386832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remove.lineage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taxon=Chloroplast-Mitochondria-unknown-Archaea-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Eukaryota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7331"/>
                  </a:ext>
                </a:extLst>
              </a:tr>
              <a:tr h="29652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cluster.split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=current, count=current, taxonomy=current,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splitmethod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=classify,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taxlevel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=4, cutoff=0.03)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0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make.shared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label=0.03)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676051"/>
                  </a:ext>
                </a:extLst>
              </a:tr>
              <a:tr h="204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classify.otu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(list=current, count=current, taxonomy=current, label=0.03);</a:t>
                      </a:r>
                    </a:p>
                  </a:txBody>
                  <a:tcPr marL="2825" marR="2825" marT="28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7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approach</a:t>
            </a: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4377</TotalTime>
  <Words>1020</Words>
  <Application>Microsoft Office PowerPoint</Application>
  <PresentationFormat>On-screen Show (4:3)</PresentationFormat>
  <Paragraphs>186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Wingdings</vt:lpstr>
      <vt:lpstr>blues</vt:lpstr>
      <vt:lpstr>Mothur MiSeq Processing</vt:lpstr>
      <vt:lpstr>Objectives                  Requirements</vt:lpstr>
      <vt:lpstr>What is mothur</vt:lpstr>
      <vt:lpstr>How can I run mothur?</vt:lpstr>
      <vt:lpstr>PowerPoint Presentation</vt:lpstr>
      <vt:lpstr>Pipeline</vt:lpstr>
      <vt:lpstr>stability.files</vt:lpstr>
      <vt:lpstr>Contents of stability.batch</vt:lpstr>
      <vt:lpstr>Multiplex approach</vt:lpstr>
      <vt:lpstr>Make.contigs()</vt:lpstr>
      <vt:lpstr>What is pre-clustering</vt:lpstr>
      <vt:lpstr>Analysis of communities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50</cp:revision>
  <dcterms:created xsi:type="dcterms:W3CDTF">2016-02-04T23:31:52Z</dcterms:created>
  <dcterms:modified xsi:type="dcterms:W3CDTF">2018-03-09T09:19:02Z</dcterms:modified>
</cp:coreProperties>
</file>