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64" r:id="rId6"/>
    <p:sldId id="266" r:id="rId7"/>
    <p:sldId id="269" r:id="rId8"/>
    <p:sldId id="265" r:id="rId9"/>
    <p:sldId id="267" r:id="rId10"/>
    <p:sldId id="272" r:id="rId11"/>
    <p:sldId id="270" r:id="rId12"/>
    <p:sldId id="271" r:id="rId13"/>
    <p:sldId id="27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12192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479949" y="1"/>
            <a:ext cx="13179949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09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7" y="2708476"/>
            <a:ext cx="4417807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7" y="4421083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30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72628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1295400"/>
            <a:ext cx="47752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56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5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1"/>
            <a:ext cx="97536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3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962"/>
            <a:ext cx="97536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009"/>
            <a:ext cx="97536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12192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02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strain.org/ebola" TargetMode="External"/><Relationship Id="rId2" Type="http://schemas.openxmlformats.org/officeDocument/2006/relationships/hyperlink" Target="https://www.youtube.com/watch?v=eWnIhWUpQiQ&amp;feature=youtu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 de diversidad de genes funcionales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7FAD-0E66-48B8-85F6-3A8DF9F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Fungene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A382-7A21-426B-8BFA-62737CAE54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8BB2-EA0A-45C0-B0AB-AFAD2DA59C9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0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E90-C237-404B-B59E-45E2432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DEAD-9E74-4E46-86DB-64F8FA1789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 err="1"/>
              <a:t>Nitrogenasa</a:t>
            </a:r>
            <a:r>
              <a:rPr lang="es-PE" dirty="0"/>
              <a:t> (Buckley)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ADD47-AA36-416B-960A-423DD657FC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744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E90-C237-404B-B59E-45E2432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DEAD-9E74-4E46-86DB-64F8FA1789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Diversidad del </a:t>
            </a:r>
            <a:r>
              <a:rPr lang="es-PE" dirty="0" err="1"/>
              <a:t>via</a:t>
            </a:r>
            <a:r>
              <a:rPr lang="es-PE" dirty="0"/>
              <a:t> </a:t>
            </a:r>
            <a:r>
              <a:rPr lang="es-PE" dirty="0" err="1"/>
              <a:t>metabolica</a:t>
            </a:r>
            <a:r>
              <a:rPr lang="es-PE" dirty="0"/>
              <a:t> de degradación de esteroides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ADD47-AA36-416B-960A-423DD657FC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15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9E811CE-3E6E-471D-A5DC-9F1E10CCC08A}"/>
              </a:ext>
            </a:extLst>
          </p:cNvPr>
          <p:cNvSpPr/>
          <p:nvPr/>
        </p:nvSpPr>
        <p:spPr>
          <a:xfrm>
            <a:off x="1143001" y="1450427"/>
            <a:ext cx="425670" cy="4204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EDE90-C237-404B-B59E-45E2432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8AD41-FCC3-4070-BDCA-F6AEC644DDBA}"/>
              </a:ext>
            </a:extLst>
          </p:cNvPr>
          <p:cNvSpPr/>
          <p:nvPr/>
        </p:nvSpPr>
        <p:spPr>
          <a:xfrm>
            <a:off x="1229712" y="1534510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E2DFE0-C48A-4691-A69B-EFF31FC590FF}"/>
              </a:ext>
            </a:extLst>
          </p:cNvPr>
          <p:cNvSpPr/>
          <p:nvPr/>
        </p:nvSpPr>
        <p:spPr>
          <a:xfrm>
            <a:off x="1521375" y="1954921"/>
            <a:ext cx="425670" cy="4519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9E9A95-BD0A-4E72-AC64-9EBF6470E9F0}"/>
              </a:ext>
            </a:extLst>
          </p:cNvPr>
          <p:cNvSpPr/>
          <p:nvPr/>
        </p:nvSpPr>
        <p:spPr>
          <a:xfrm>
            <a:off x="1608086" y="2054772"/>
            <a:ext cx="252249" cy="252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5C3493-3CF6-405E-999D-0471BBDED587}"/>
              </a:ext>
            </a:extLst>
          </p:cNvPr>
          <p:cNvSpPr/>
          <p:nvPr/>
        </p:nvSpPr>
        <p:spPr>
          <a:xfrm>
            <a:off x="1947045" y="1366346"/>
            <a:ext cx="425670" cy="420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53B641-4036-41B6-9B1B-1BB62FCD9E4D}"/>
              </a:ext>
            </a:extLst>
          </p:cNvPr>
          <p:cNvSpPr/>
          <p:nvPr/>
        </p:nvSpPr>
        <p:spPr>
          <a:xfrm>
            <a:off x="2033755" y="1460935"/>
            <a:ext cx="252249" cy="2522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03835D-D8C6-4993-B2E1-92F79FA0C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6008" y="1137745"/>
            <a:ext cx="4726280" cy="4876800"/>
          </a:xfrm>
        </p:spPr>
        <p:txBody>
          <a:bodyPr>
            <a:normAutofit fontScale="70000" lnSpcReduction="20000"/>
          </a:bodyPr>
          <a:lstStyle/>
          <a:p>
            <a:r>
              <a:rPr lang="es-PE" dirty="0"/>
              <a:t>Determinación del genes en la ruta metabólica en organismos modelos</a:t>
            </a:r>
          </a:p>
          <a:p>
            <a:r>
              <a:rPr lang="es-PE" dirty="0"/>
              <a:t>Obtención de genomas de parientes cercanos de organismos modelos</a:t>
            </a:r>
          </a:p>
          <a:p>
            <a:r>
              <a:rPr lang="es-PE" dirty="0"/>
              <a:t>Creación de modelos de </a:t>
            </a:r>
            <a:r>
              <a:rPr lang="es-PE" dirty="0" err="1"/>
              <a:t>Markov</a:t>
            </a:r>
            <a:r>
              <a:rPr lang="es-PE" dirty="0"/>
              <a:t> para N genes (X modelos)</a:t>
            </a:r>
          </a:p>
          <a:p>
            <a:r>
              <a:rPr lang="es-PE" dirty="0" err="1"/>
              <a:t>Busqueda</a:t>
            </a:r>
            <a:r>
              <a:rPr lang="es-PE" dirty="0"/>
              <a:t> local de modelos contra genomas microbianos</a:t>
            </a:r>
          </a:p>
          <a:p>
            <a:r>
              <a:rPr lang="es-PE" dirty="0" err="1"/>
              <a:t>Filtracion</a:t>
            </a:r>
            <a:r>
              <a:rPr lang="es-PE" dirty="0"/>
              <a:t> de resultados usando similitud y recuperación de la </a:t>
            </a:r>
            <a:r>
              <a:rPr lang="es-PE" dirty="0" err="1"/>
              <a:t>via</a:t>
            </a:r>
            <a:r>
              <a:rPr lang="es-PE" dirty="0"/>
              <a:t> </a:t>
            </a:r>
            <a:r>
              <a:rPr lang="es-PE" dirty="0" err="1"/>
              <a:t>metabolica</a:t>
            </a:r>
            <a:r>
              <a:rPr lang="es-PE" dirty="0"/>
              <a:t>.</a:t>
            </a:r>
          </a:p>
          <a:p>
            <a:r>
              <a:rPr lang="es-PE" dirty="0"/>
              <a:t>Resultados</a:t>
            </a:r>
          </a:p>
          <a:p>
            <a:r>
              <a:rPr lang="es-PE" dirty="0" err="1"/>
              <a:t>Conservacion</a:t>
            </a:r>
            <a:r>
              <a:rPr lang="es-PE" dirty="0"/>
              <a:t> taxonómica</a:t>
            </a:r>
          </a:p>
          <a:p>
            <a:r>
              <a:rPr lang="es-PE" dirty="0"/>
              <a:t>Novedad</a:t>
            </a:r>
          </a:p>
          <a:p>
            <a:r>
              <a:rPr lang="es-PE" dirty="0"/>
              <a:t>Potenciales nuevos degradadores</a:t>
            </a:r>
          </a:p>
        </p:txBody>
      </p:sp>
    </p:spTree>
    <p:extLst>
      <p:ext uri="{BB962C8B-B14F-4D97-AF65-F5344CB8AC3E}">
        <p14:creationId xmlns:p14="http://schemas.microsoft.com/office/powerpoint/2010/main" val="58822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046D4-127B-469E-A3EB-C219BFBD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3. Ebola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42804-7C98-460F-A3FA-DE012AB7B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https://www.youtube.com/watch?v=eWnIhWUpQiQ&amp;feature=youtu.be</a:t>
            </a:r>
            <a:endParaRPr lang="en-US" dirty="0"/>
          </a:p>
          <a:p>
            <a:r>
              <a:rPr lang="en-US" dirty="0">
                <a:hlinkClick r:id="rId3"/>
              </a:rPr>
              <a:t>http://www.nextstrain.org/ebola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A7FD-851E-4BEA-B5E5-C72AFF1178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Secuenciaron</a:t>
            </a:r>
            <a:r>
              <a:rPr lang="en-US" dirty="0"/>
              <a:t> </a:t>
            </a:r>
            <a:r>
              <a:rPr lang="en-US" dirty="0" err="1"/>
              <a:t>genomas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campo</a:t>
            </a:r>
          </a:p>
          <a:p>
            <a:r>
              <a:rPr lang="en-US" dirty="0" err="1"/>
              <a:t>Alinearon</a:t>
            </a:r>
            <a:r>
              <a:rPr lang="en-US" dirty="0"/>
              <a:t> </a:t>
            </a:r>
            <a:r>
              <a:rPr lang="en-US" dirty="0" err="1"/>
              <a:t>genomas</a:t>
            </a:r>
            <a:endParaRPr lang="en-US" dirty="0"/>
          </a:p>
          <a:p>
            <a:r>
              <a:rPr lang="en-US" dirty="0" err="1"/>
              <a:t>Agruparon</a:t>
            </a:r>
            <a:r>
              <a:rPr lang="en-US" dirty="0"/>
              <a:t> </a:t>
            </a:r>
            <a:r>
              <a:rPr lang="en-US" dirty="0" err="1"/>
              <a:t>estudios</a:t>
            </a:r>
            <a:endParaRPr lang="en-US" dirty="0"/>
          </a:p>
          <a:p>
            <a:r>
              <a:rPr lang="en-US" dirty="0" err="1"/>
              <a:t>Reconstruyeron</a:t>
            </a:r>
            <a:r>
              <a:rPr lang="en-US" dirty="0"/>
              <a:t> </a:t>
            </a:r>
            <a:r>
              <a:rPr lang="en-US" dirty="0" err="1"/>
              <a:t>filogenia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virus</a:t>
            </a:r>
          </a:p>
        </p:txBody>
      </p:sp>
    </p:spTree>
    <p:extLst>
      <p:ext uri="{BB962C8B-B14F-4D97-AF65-F5344CB8AC3E}">
        <p14:creationId xmlns:p14="http://schemas.microsoft.com/office/powerpoint/2010/main" val="40219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Diferencia entre análisis de genes funcionales y taxonómicos</a:t>
            </a:r>
          </a:p>
          <a:p>
            <a:r>
              <a:rPr lang="es-PE" dirty="0"/>
              <a:t>Alineamiento de genes, creación de modelos de proteínas</a:t>
            </a:r>
          </a:p>
          <a:p>
            <a:r>
              <a:rPr lang="es-PE" dirty="0"/>
              <a:t>Creación de bases de datos de proteínas</a:t>
            </a:r>
          </a:p>
          <a:p>
            <a:r>
              <a:rPr lang="es-PE" dirty="0"/>
              <a:t>Análisis de diversidad</a:t>
            </a:r>
          </a:p>
          <a:p>
            <a:r>
              <a:rPr lang="es-PE" dirty="0" err="1"/>
              <a:t>fungene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Volviendo a la biodiversidad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6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600" dirty="0" err="1"/>
              <a:t>Magurran</a:t>
            </a:r>
            <a:r>
              <a:rPr lang="es-PE" sz="3600" dirty="0"/>
              <a:t>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28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Variedad y abundancia de especies en una unidad de estudio definida.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000" dirty="0"/>
              <a:t>Biodiversidad: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Totalidad de genes, especies, y ecosistemas de una región</a:t>
            </a:r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Volviendo a la biodiversidad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sz="2800" dirty="0"/>
              <a:t>Marcadores taxonómicos</a:t>
            </a:r>
          </a:p>
          <a:p>
            <a:r>
              <a:rPr lang="es-PE" sz="2800" dirty="0"/>
              <a:t>Conservación a nivel de ADN, estructura secundaria</a:t>
            </a:r>
          </a:p>
          <a:p>
            <a:r>
              <a:rPr lang="es-PE" sz="2800" dirty="0"/>
              <a:t>No hay transferencia horizontal</a:t>
            </a:r>
          </a:p>
          <a:p>
            <a:r>
              <a:rPr lang="es-PE" sz="2800" dirty="0"/>
              <a:t>Que organismos están presentes?</a:t>
            </a:r>
          </a:p>
          <a:p>
            <a:r>
              <a:rPr lang="es-PE" sz="2800" dirty="0"/>
              <a:t>Cual es la proporción de los organismos</a:t>
            </a:r>
          </a:p>
          <a:p>
            <a:r>
              <a:rPr lang="es-PE" sz="2800" dirty="0"/>
              <a:t>Similitud de comunidades</a:t>
            </a:r>
          </a:p>
          <a:p>
            <a:endParaRPr lang="es-PE" sz="2800" dirty="0"/>
          </a:p>
          <a:p>
            <a:endParaRPr lang="es-PE" sz="28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dirty="0"/>
              <a:t>Genes funcionales</a:t>
            </a:r>
          </a:p>
          <a:p>
            <a:r>
              <a:rPr lang="es-PE" dirty="0"/>
              <a:t>Conservación a nivel de proteína</a:t>
            </a:r>
          </a:p>
          <a:p>
            <a:r>
              <a:rPr lang="es-PE" dirty="0"/>
              <a:t>Transferencia horizontal es posible</a:t>
            </a:r>
          </a:p>
          <a:p>
            <a:r>
              <a:rPr lang="es-PE" dirty="0"/>
              <a:t>Quienes aportan mis genes</a:t>
            </a:r>
          </a:p>
          <a:p>
            <a:r>
              <a:rPr lang="es-PE" dirty="0"/>
              <a:t>Cual es la diversidad para esta gen en la comunidad?</a:t>
            </a:r>
          </a:p>
          <a:p>
            <a:r>
              <a:rPr lang="es-PE" dirty="0"/>
              <a:t>Que tan novedoso es mi gen?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35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>
            <a:normAutofit/>
          </a:bodyPr>
          <a:lstStyle/>
          <a:p>
            <a:r>
              <a:rPr lang="es-PE" dirty="0"/>
              <a:t>Plan de ataque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AC7FE-2E60-4961-AB84-B7B9CBA69F81}"/>
              </a:ext>
            </a:extLst>
          </p:cNvPr>
          <p:cNvSpPr/>
          <p:nvPr/>
        </p:nvSpPr>
        <p:spPr>
          <a:xfrm>
            <a:off x="226533" y="2366800"/>
            <a:ext cx="1605924" cy="73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amplificado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6F0AED-1F3D-40D0-9508-F4D0933F1522}"/>
              </a:ext>
            </a:extLst>
          </p:cNvPr>
          <p:cNvSpPr/>
          <p:nvPr/>
        </p:nvSpPr>
        <p:spPr>
          <a:xfrm>
            <a:off x="2594750" y="3343268"/>
            <a:ext cx="1124606" cy="551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Proteína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185E3A-FC30-4F20-B9BF-E091A968914A}"/>
              </a:ext>
            </a:extLst>
          </p:cNvPr>
          <p:cNvSpPr/>
          <p:nvPr/>
        </p:nvSpPr>
        <p:spPr>
          <a:xfrm>
            <a:off x="226559" y="3243101"/>
            <a:ext cx="1605924" cy="79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</a:t>
            </a:r>
          </a:p>
          <a:p>
            <a:pPr algn="ctr"/>
            <a:r>
              <a:rPr lang="es-PE" dirty="0"/>
              <a:t>(Organismo)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191F32-595F-4415-8F78-8CFCC05566F6}"/>
              </a:ext>
            </a:extLst>
          </p:cNvPr>
          <p:cNvSpPr/>
          <p:nvPr/>
        </p:nvSpPr>
        <p:spPr>
          <a:xfrm>
            <a:off x="4016792" y="3343268"/>
            <a:ext cx="1576817" cy="5517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Alineamiento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EE085D-D830-461E-82D2-2C15BE5AC42B}"/>
              </a:ext>
            </a:extLst>
          </p:cNvPr>
          <p:cNvSpPr/>
          <p:nvPr/>
        </p:nvSpPr>
        <p:spPr>
          <a:xfrm>
            <a:off x="5903665" y="3362815"/>
            <a:ext cx="1555530" cy="5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Grupos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237215-D0AE-4AC8-B44F-3DD42F85334F}"/>
              </a:ext>
            </a:extLst>
          </p:cNvPr>
          <p:cNvSpPr/>
          <p:nvPr/>
        </p:nvSpPr>
        <p:spPr>
          <a:xfrm>
            <a:off x="8565930" y="3580736"/>
            <a:ext cx="1933903" cy="62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alfa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749886-8464-4483-83EA-CCF7AE16603D}"/>
              </a:ext>
            </a:extLst>
          </p:cNvPr>
          <p:cNvSpPr/>
          <p:nvPr/>
        </p:nvSpPr>
        <p:spPr>
          <a:xfrm>
            <a:off x="8565930" y="5056129"/>
            <a:ext cx="1933904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Conservación taxonómica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69AD23-D371-4C7A-96C5-AB814471B353}"/>
              </a:ext>
            </a:extLst>
          </p:cNvPr>
          <p:cNvSpPr/>
          <p:nvPr/>
        </p:nvSpPr>
        <p:spPr>
          <a:xfrm>
            <a:off x="8565226" y="5779042"/>
            <a:ext cx="1968609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Distribución espacial/temporal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C18B87-BD95-4D6E-9615-722C26C0C055}"/>
              </a:ext>
            </a:extLst>
          </p:cNvPr>
          <p:cNvSpPr/>
          <p:nvPr/>
        </p:nvSpPr>
        <p:spPr>
          <a:xfrm>
            <a:off x="212874" y="4203485"/>
            <a:ext cx="1619583" cy="780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 (Comunidad)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707D5-1E5F-45ED-947E-F07FE06E7320}"/>
              </a:ext>
            </a:extLst>
          </p:cNvPr>
          <p:cNvSpPr/>
          <p:nvPr/>
        </p:nvSpPr>
        <p:spPr>
          <a:xfrm>
            <a:off x="5386551" y="1432526"/>
            <a:ext cx="1034228" cy="1003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Bases de datos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8F76C4-FE0D-400D-AF16-7750CD6B9855}"/>
              </a:ext>
            </a:extLst>
          </p:cNvPr>
          <p:cNvSpPr/>
          <p:nvPr/>
        </p:nvSpPr>
        <p:spPr>
          <a:xfrm>
            <a:off x="8565932" y="1313960"/>
            <a:ext cx="1933900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Novedad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2B7507-2184-48EF-9908-B6F8C21A0C99}"/>
              </a:ext>
            </a:extLst>
          </p:cNvPr>
          <p:cNvSpPr/>
          <p:nvPr/>
        </p:nvSpPr>
        <p:spPr>
          <a:xfrm>
            <a:off x="8562089" y="2741227"/>
            <a:ext cx="1957041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Metadatos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8EF7E5-2D28-406F-90ED-FAC5E7E833DA}"/>
              </a:ext>
            </a:extLst>
          </p:cNvPr>
          <p:cNvSpPr/>
          <p:nvPr/>
        </p:nvSpPr>
        <p:spPr>
          <a:xfrm>
            <a:off x="8586151" y="2035225"/>
            <a:ext cx="1933902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Taxonomía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5D0EF-8147-4C39-853B-0182C029BF32}"/>
              </a:ext>
            </a:extLst>
          </p:cNvPr>
          <p:cNvSpPr/>
          <p:nvPr/>
        </p:nvSpPr>
        <p:spPr>
          <a:xfrm>
            <a:off x="8565930" y="4333215"/>
            <a:ext cx="1933904" cy="5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beta</a:t>
            </a:r>
          </a:p>
        </p:txBody>
      </p:sp>
    </p:spTree>
    <p:extLst>
      <p:ext uri="{BB962C8B-B14F-4D97-AF65-F5344CB8AC3E}">
        <p14:creationId xmlns:p14="http://schemas.microsoft.com/office/powerpoint/2010/main" val="19929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Bases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 err="1"/>
              <a:t>Nr</a:t>
            </a:r>
            <a:endParaRPr lang="es-PE" sz="2800" dirty="0"/>
          </a:p>
          <a:p>
            <a:pPr marL="0" indent="0">
              <a:buNone/>
            </a:pPr>
            <a:r>
              <a:rPr lang="es-PE" sz="2800" dirty="0" err="1"/>
              <a:t>Refseq</a:t>
            </a:r>
            <a:endParaRPr lang="es-PE" sz="2800" dirty="0"/>
          </a:p>
          <a:p>
            <a:pPr marL="0" indent="0">
              <a:buNone/>
            </a:pPr>
            <a:r>
              <a:rPr lang="es-PE" sz="2800" dirty="0" err="1"/>
              <a:t>Uniprot</a:t>
            </a:r>
            <a:endParaRPr lang="es-PE" sz="2800" dirty="0"/>
          </a:p>
          <a:p>
            <a:pPr marL="0" indent="0">
              <a:buNone/>
            </a:pPr>
            <a:r>
              <a:rPr lang="es-PE" sz="2800" dirty="0" err="1"/>
              <a:t>Kegg</a:t>
            </a:r>
            <a:endParaRPr lang="es-PE" sz="2800" dirty="0"/>
          </a:p>
          <a:p>
            <a:pPr marL="0" indent="0">
              <a:buNone/>
            </a:pPr>
            <a:r>
              <a:rPr lang="es-PE" sz="2800" dirty="0" err="1"/>
              <a:t>pFam</a:t>
            </a:r>
            <a:endParaRPr lang="es-PE" sz="2800" dirty="0"/>
          </a:p>
          <a:p>
            <a:pPr marL="0" indent="0">
              <a:buNone/>
            </a:pPr>
            <a:r>
              <a:rPr lang="es-PE" sz="2800" dirty="0" err="1"/>
              <a:t>CAZy</a:t>
            </a:r>
            <a:endParaRPr lang="es-PE" sz="2800" dirty="0"/>
          </a:p>
          <a:p>
            <a:pPr marL="0" indent="0">
              <a:buNone/>
            </a:pPr>
            <a:r>
              <a:rPr lang="es-PE" sz="2800" dirty="0" err="1"/>
              <a:t>Antibiotic</a:t>
            </a:r>
            <a:r>
              <a:rPr lang="es-PE" sz="2800" dirty="0"/>
              <a:t> </a:t>
            </a:r>
            <a:r>
              <a:rPr lang="es-PE" sz="2800" dirty="0" err="1"/>
              <a:t>resistance</a:t>
            </a: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Como usar bases de datos</a:t>
            </a:r>
          </a:p>
          <a:p>
            <a:pPr marL="0" indent="0">
              <a:buNone/>
            </a:pPr>
            <a:r>
              <a:rPr lang="es-PE" dirty="0"/>
              <a:t>-Web</a:t>
            </a:r>
          </a:p>
          <a:p>
            <a:pPr marL="0" indent="0">
              <a:buNone/>
            </a:pPr>
            <a:r>
              <a:rPr lang="es-PE" dirty="0"/>
              <a:t>Bajar archivos y ejecutar búsqueda local</a:t>
            </a:r>
          </a:p>
          <a:p>
            <a:pPr marL="0" indent="0">
              <a:buNone/>
            </a:pPr>
            <a:r>
              <a:rPr lang="es-PE" dirty="0" err="1"/>
              <a:t>Blast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Diamond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41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EE47-EC56-4242-A7C1-2F5D8E70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042B-F5F0-4C49-B706-F8550571AF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Procedimiento</a:t>
            </a:r>
          </a:p>
          <a:p>
            <a:r>
              <a:rPr lang="es-PE" dirty="0"/>
              <a:t>Bits score</a:t>
            </a:r>
          </a:p>
          <a:p>
            <a:r>
              <a:rPr lang="es-PE" dirty="0"/>
              <a:t>E-</a:t>
            </a:r>
            <a:r>
              <a:rPr lang="es-PE" dirty="0" err="1"/>
              <a:t>value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A3997-9C5C-46F8-B6EA-D792A18C5D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8993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Alineamientos y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dirty="0"/>
              <a:t>Arboles</a:t>
            </a:r>
          </a:p>
          <a:p>
            <a:pPr marL="0" indent="0">
              <a:buNone/>
            </a:pPr>
            <a:r>
              <a:rPr lang="es-PE" sz="2800" dirty="0"/>
              <a:t>Buenos para analizar pocas secuencias (100)</a:t>
            </a:r>
          </a:p>
          <a:p>
            <a:pPr marL="0" indent="0">
              <a:buNone/>
            </a:pPr>
            <a:r>
              <a:rPr lang="es-PE" sz="2800" dirty="0"/>
              <a:t>Mega5</a:t>
            </a:r>
          </a:p>
          <a:p>
            <a:pPr marL="0" indent="0">
              <a:buNone/>
            </a:pPr>
            <a:r>
              <a:rPr lang="es-PE" sz="2600" dirty="0"/>
              <a:t>Algoritmos (NJ, MR, ME)</a:t>
            </a:r>
          </a:p>
          <a:p>
            <a:pPr marL="0" indent="0">
              <a:buNone/>
            </a:pPr>
            <a:r>
              <a:rPr lang="es-PE" sz="2600" dirty="0" err="1"/>
              <a:t>Muscle</a:t>
            </a:r>
            <a:endParaRPr lang="es-PE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err="1"/>
              <a:t>Hidden</a:t>
            </a:r>
            <a:r>
              <a:rPr lang="es-PE" dirty="0"/>
              <a:t> </a:t>
            </a:r>
            <a:r>
              <a:rPr lang="es-PE" dirty="0" err="1"/>
              <a:t>markov</a:t>
            </a:r>
            <a:r>
              <a:rPr lang="es-PE" dirty="0"/>
              <a:t> </a:t>
            </a:r>
            <a:r>
              <a:rPr lang="es-PE" dirty="0" err="1"/>
              <a:t>models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494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Modelos de </a:t>
            </a:r>
            <a:r>
              <a:rPr lang="es-PE" dirty="0" err="1"/>
              <a:t>Markov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sz="2800" dirty="0"/>
              <a:t>Marcadores taxonómicos</a:t>
            </a:r>
          </a:p>
          <a:p>
            <a:r>
              <a:rPr lang="es-PE" sz="2800" dirty="0"/>
              <a:t>Conservación a nivel de ADN, estructura secundaria</a:t>
            </a:r>
          </a:p>
          <a:p>
            <a:r>
              <a:rPr lang="es-PE" sz="2800" dirty="0"/>
              <a:t>No hay transferencia horizontal</a:t>
            </a:r>
          </a:p>
          <a:p>
            <a:r>
              <a:rPr lang="es-PE" sz="2800" dirty="0"/>
              <a:t>Que organismos están presentes?</a:t>
            </a:r>
          </a:p>
          <a:p>
            <a:r>
              <a:rPr lang="es-PE" sz="2800" dirty="0"/>
              <a:t>Cual es la proporción de los organismos</a:t>
            </a:r>
          </a:p>
          <a:p>
            <a:r>
              <a:rPr lang="es-PE" sz="2800" dirty="0"/>
              <a:t>Similitud de comunidades</a:t>
            </a:r>
          </a:p>
          <a:p>
            <a:endParaRPr lang="es-PE" sz="2800" dirty="0"/>
          </a:p>
          <a:p>
            <a:endParaRPr lang="es-PE" sz="28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3730594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386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 Neue</vt:lpstr>
      <vt:lpstr>blues</vt:lpstr>
      <vt:lpstr>Análisis de diversidad de genes funcionales</vt:lpstr>
      <vt:lpstr>Objetivos</vt:lpstr>
      <vt:lpstr>Volviendo a la biodiversidad</vt:lpstr>
      <vt:lpstr>Volviendo a la biodiversidad</vt:lpstr>
      <vt:lpstr>Plan de ataque</vt:lpstr>
      <vt:lpstr>Bases de datos</vt:lpstr>
      <vt:lpstr>BLAST</vt:lpstr>
      <vt:lpstr>Alineamientos y modelos</vt:lpstr>
      <vt:lpstr>Modelos de Markov</vt:lpstr>
      <vt:lpstr>Fungene</vt:lpstr>
      <vt:lpstr>Ejemplo 1</vt:lpstr>
      <vt:lpstr>Ejemplo 2</vt:lpstr>
      <vt:lpstr>Ejemplo 2</vt:lpstr>
      <vt:lpstr>Ejemplo 3. Ebola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diversidad de genes funcionales</dc:title>
  <dc:creator>Erick Cardenas</dc:creator>
  <cp:lastModifiedBy>Erick Cardenas</cp:lastModifiedBy>
  <cp:revision>13</cp:revision>
  <dcterms:created xsi:type="dcterms:W3CDTF">2018-02-17T08:01:28Z</dcterms:created>
  <dcterms:modified xsi:type="dcterms:W3CDTF">2018-02-20T17:24:19Z</dcterms:modified>
</cp:coreProperties>
</file>