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36"/>
  </p:notesMasterIdLst>
  <p:handoutMasterIdLst>
    <p:handoutMasterId r:id="rId37"/>
  </p:handoutMasterIdLst>
  <p:sldIdLst>
    <p:sldId id="349" r:id="rId2"/>
    <p:sldId id="347" r:id="rId3"/>
    <p:sldId id="258" r:id="rId4"/>
    <p:sldId id="301" r:id="rId5"/>
    <p:sldId id="369" r:id="rId6"/>
    <p:sldId id="370" r:id="rId7"/>
    <p:sldId id="260" r:id="rId8"/>
    <p:sldId id="261" r:id="rId9"/>
    <p:sldId id="263" r:id="rId10"/>
    <p:sldId id="321" r:id="rId11"/>
    <p:sldId id="264" r:id="rId12"/>
    <p:sldId id="265" r:id="rId13"/>
    <p:sldId id="266" r:id="rId14"/>
    <p:sldId id="267" r:id="rId15"/>
    <p:sldId id="270" r:id="rId16"/>
    <p:sldId id="311" r:id="rId17"/>
    <p:sldId id="313" r:id="rId18"/>
    <p:sldId id="272" r:id="rId19"/>
    <p:sldId id="280" r:id="rId20"/>
    <p:sldId id="352" r:id="rId21"/>
    <p:sldId id="325" r:id="rId22"/>
    <p:sldId id="326" r:id="rId23"/>
    <p:sldId id="343" r:id="rId24"/>
    <p:sldId id="345" r:id="rId25"/>
    <p:sldId id="351" r:id="rId26"/>
    <p:sldId id="328" r:id="rId27"/>
    <p:sldId id="353" r:id="rId28"/>
    <p:sldId id="365" r:id="rId29"/>
    <p:sldId id="366" r:id="rId30"/>
    <p:sldId id="362" r:id="rId31"/>
    <p:sldId id="355" r:id="rId32"/>
    <p:sldId id="354" r:id="rId33"/>
    <p:sldId id="340" r:id="rId34"/>
    <p:sldId id="368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1C4401E-C287-41FA-8F6D-20CE8DD051A5}">
          <p14:sldIdLst>
            <p14:sldId id="349"/>
            <p14:sldId id="347"/>
            <p14:sldId id="258"/>
            <p14:sldId id="301"/>
            <p14:sldId id="369"/>
            <p14:sldId id="370"/>
            <p14:sldId id="260"/>
            <p14:sldId id="261"/>
            <p14:sldId id="263"/>
            <p14:sldId id="321"/>
            <p14:sldId id="264"/>
            <p14:sldId id="265"/>
            <p14:sldId id="266"/>
            <p14:sldId id="267"/>
            <p14:sldId id="270"/>
            <p14:sldId id="311"/>
            <p14:sldId id="313"/>
            <p14:sldId id="272"/>
            <p14:sldId id="280"/>
            <p14:sldId id="352"/>
            <p14:sldId id="325"/>
            <p14:sldId id="326"/>
            <p14:sldId id="343"/>
            <p14:sldId id="345"/>
            <p14:sldId id="351"/>
            <p14:sldId id="328"/>
            <p14:sldId id="353"/>
            <p14:sldId id="365"/>
            <p14:sldId id="366"/>
            <p14:sldId id="362"/>
            <p14:sldId id="355"/>
            <p14:sldId id="354"/>
            <p14:sldId id="340"/>
            <p14:sldId id="36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0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68" autoAdjust="0"/>
    <p:restoredTop sz="77480" autoAdjust="0"/>
  </p:normalViewPr>
  <p:slideViewPr>
    <p:cSldViewPr>
      <p:cViewPr>
        <p:scale>
          <a:sx n="66" d="100"/>
          <a:sy n="66" d="100"/>
        </p:scale>
        <p:origin x="1349" y="5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9" d="100"/>
          <a:sy n="99" d="100"/>
        </p:scale>
        <p:origin x="-3540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18C4F4-1E3A-498B-A8C9-29BB2C929AAF}" type="datetimeFigureOut">
              <a:rPr lang="en-US" smtClean="0"/>
              <a:t>3/9/2018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F4AC15-9B12-4970-8DC6-8A4C24BBA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4436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259D70-3864-4918-B2A2-6F34105FEA9D}" type="datetimeFigureOut">
              <a:rPr lang="en-US" smtClean="0"/>
              <a:t>3/9/2018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E57B5D-DE3C-4DAA-9889-DC86A7DAC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5659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E57B5D-DE3C-4DAA-9889-DC86A7DACF3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1763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Traditional</a:t>
            </a:r>
            <a:r>
              <a:rPr lang="en-US" baseline="0" dirty="0"/>
              <a:t> approaches do not scale well.</a:t>
            </a:r>
          </a:p>
          <a:p>
            <a:r>
              <a:rPr lang="en-US" baseline="0" dirty="0"/>
              <a:t>New approaches were developed in order to work with massive data.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E57B5D-DE3C-4DAA-9889-DC86A7DACF3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773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778F64-460D-421A-874D-A13882E84A7F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E57B5D-DE3C-4DAA-9889-DC86A7DACF3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5262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Traditional</a:t>
            </a:r>
            <a:r>
              <a:rPr lang="en-US" baseline="0" dirty="0"/>
              <a:t> approaches do not scale well.</a:t>
            </a:r>
          </a:p>
          <a:p>
            <a:r>
              <a:rPr lang="en-US" baseline="0" dirty="0"/>
              <a:t>New approaches were developed in order to work with massive data.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E57B5D-DE3C-4DAA-9889-DC86A7DACF3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6221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0" tIns="45711" rIns="91420" bIns="45711"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09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0" tIns="45711" rIns="91420" bIns="45711"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7" y="2708476"/>
            <a:ext cx="3313355" cy="170216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7" y="4421082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4571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5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6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7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8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4650889" y="6088286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0" tIns="45711" rIns="91420" bIns="45711"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6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0" tIns="45711" rIns="91420" bIns="45711"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8802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bars,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7315200" cy="914400"/>
          </a:xfrm>
        </p:spPr>
        <p:txBody>
          <a:bodyPr anchor="ctr">
            <a:normAutofit/>
          </a:bodyPr>
          <a:lstStyle>
            <a:lvl1pPr>
              <a:defRPr sz="2800">
                <a:latin typeface="Helvetica Neue" panose="02000503000000020004" pitchFamily="2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917562" y="1295400"/>
            <a:ext cx="3544710" cy="4876800"/>
          </a:xfrm>
        </p:spPr>
        <p:txBody>
          <a:bodyPr/>
          <a:lstStyle>
            <a:lvl1pPr>
              <a:defRPr>
                <a:latin typeface="Helvetica Neue" panose="02000503000000020004" pitchFamily="2"/>
              </a:defRPr>
            </a:lvl1pPr>
            <a:lvl2pPr>
              <a:defRPr>
                <a:latin typeface="Helvetica Neue" panose="02000503000000020004" pitchFamily="2"/>
              </a:defRPr>
            </a:lvl2pPr>
            <a:lvl3pPr>
              <a:defRPr>
                <a:latin typeface="Helvetica Neue" panose="02000503000000020004" pitchFamily="2"/>
              </a:defRPr>
            </a:lvl3pPr>
            <a:lvl4pPr>
              <a:defRPr>
                <a:latin typeface="Helvetica Neue" panose="02000503000000020004" pitchFamily="2"/>
              </a:defRPr>
            </a:lvl4pPr>
            <a:lvl5pPr>
              <a:defRPr>
                <a:latin typeface="Helvetica Neue" panose="02000503000000020004" pitchFamily="2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8200" y="1295400"/>
            <a:ext cx="3581400" cy="4876800"/>
          </a:xfrm>
        </p:spPr>
        <p:txBody>
          <a:bodyPr/>
          <a:lstStyle>
            <a:lvl1pPr>
              <a:defRPr>
                <a:latin typeface="Helvetica Neue" panose="02000503000000020004" pitchFamily="2"/>
              </a:defRPr>
            </a:lvl1pPr>
            <a:lvl2pPr>
              <a:defRPr>
                <a:latin typeface="Helvetica Neue" panose="02000503000000020004" pitchFamily="2"/>
              </a:defRPr>
            </a:lvl2pPr>
            <a:lvl3pPr>
              <a:defRPr>
                <a:latin typeface="Helvetica Neue" panose="02000503000000020004" pitchFamily="2"/>
              </a:defRPr>
            </a:lvl3pPr>
            <a:lvl4pPr>
              <a:defRPr>
                <a:latin typeface="Helvetica Neue" panose="02000503000000020004" pitchFamily="2"/>
              </a:defRPr>
            </a:lvl4pPr>
            <a:lvl5pPr>
              <a:defRPr>
                <a:latin typeface="Helvetica Neue" panose="02000503000000020004" pitchFamily="2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302776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wo bars, On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7315200" cy="914400"/>
          </a:xfrm>
        </p:spPr>
        <p:txBody>
          <a:bodyPr anchor="ctr">
            <a:normAutofit/>
          </a:bodyPr>
          <a:lstStyle>
            <a:lvl1pPr>
              <a:defRPr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 Neue" panose="02000503000000020004" pitchFamily="2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295400"/>
            <a:ext cx="7315200" cy="4537233"/>
          </a:xfrm>
        </p:spPr>
        <p:txBody>
          <a:bodyPr>
            <a:normAutofit/>
          </a:bodyPr>
          <a:lstStyle>
            <a:lvl1pPr>
              <a:defRPr sz="2500">
                <a:latin typeface="Helvetica Neue" panose="02000503000000020004" pitchFamily="2"/>
              </a:defRPr>
            </a:lvl1pPr>
            <a:lvl2pPr>
              <a:defRPr sz="2200">
                <a:latin typeface="Helvetica Neue" panose="02000503000000020004" pitchFamily="2"/>
              </a:defRPr>
            </a:lvl2pPr>
            <a:lvl3pPr>
              <a:defRPr sz="1800">
                <a:latin typeface="Helvetica Neue" panose="02000503000000020004" pitchFamily="2"/>
              </a:defRPr>
            </a:lvl3pPr>
            <a:lvl4pPr>
              <a:defRPr sz="1600">
                <a:latin typeface="Helvetica Neue" panose="02000503000000020004" pitchFamily="2"/>
              </a:defRPr>
            </a:lvl4pPr>
            <a:lvl5pPr>
              <a:defRPr sz="1600">
                <a:latin typeface="Helvetica Neue" panose="02000503000000020004" pitchFamily="2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bars, n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7315200" cy="914400"/>
          </a:xfrm>
        </p:spPr>
        <p:txBody>
          <a:bodyPr anchor="ctr">
            <a:normAutofit/>
          </a:bodyPr>
          <a:lstStyle>
            <a:lvl1pPr>
              <a:defRPr sz="2800">
                <a:latin typeface="Helvetica Neue" panose="02000503000000020004" pitchFamily="2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890885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983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ottom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477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clusione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6879" y="350436"/>
            <a:ext cx="7024744" cy="1143000"/>
          </a:xfrm>
        </p:spPr>
        <p:txBody>
          <a:bodyPr anchor="ctr">
            <a:normAutofit/>
          </a:bodyPr>
          <a:lstStyle>
            <a:lvl1pPr>
              <a:defRPr sz="29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5" y="1752600"/>
            <a:ext cx="7054704" cy="4510617"/>
          </a:xfrm>
        </p:spPr>
        <p:txBody>
          <a:bodyPr>
            <a:normAutofit/>
          </a:bodyPr>
          <a:lstStyle>
            <a:lvl1pPr>
              <a:defRPr sz="2500">
                <a:latin typeface="Century Gothic" panose="020B0502020202020204" pitchFamily="34" charset="0"/>
              </a:defRPr>
            </a:lvl1pPr>
            <a:lvl2pPr>
              <a:defRPr sz="2200">
                <a:latin typeface="Century Gothic" panose="020B0502020202020204" pitchFamily="34" charset="0"/>
              </a:defRPr>
            </a:lvl2pPr>
            <a:lvl3pPr>
              <a:defRPr sz="1800">
                <a:latin typeface="Century Gothic" panose="020B0502020202020204" pitchFamily="34" charset="0"/>
              </a:defRPr>
            </a:lvl3pPr>
            <a:lvl4pPr>
              <a:defRPr sz="1600">
                <a:latin typeface="Century Gothic" panose="020B0502020202020204" pitchFamily="34" charset="0"/>
              </a:defRPr>
            </a:lvl4pPr>
            <a:lvl5pPr>
              <a:defRPr sz="1600"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6539727"/>
            <a:ext cx="9144000" cy="318273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45" tIns="41473" rIns="82945" bIns="41473"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0" y="1"/>
            <a:ext cx="424800" cy="1769945"/>
          </a:xfrm>
          <a:prstGeom prst="rect">
            <a:avLst/>
          </a:prstGeom>
          <a:solidFill>
            <a:srgbClr val="FF99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82945" tIns="41473" rIns="82945" bIns="41473"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Introduccion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0" y="1769946"/>
            <a:ext cx="424800" cy="1769945"/>
          </a:xfrm>
          <a:prstGeom prst="rect">
            <a:avLst/>
          </a:prstGeom>
          <a:solidFill>
            <a:srgbClr val="FF99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82945" tIns="41473" rIns="82945" bIns="41473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Pre-</a:t>
            </a:r>
            <a:r>
              <a:rPr lang="en-US" dirty="0" err="1">
                <a:solidFill>
                  <a:schemeClr val="tx1"/>
                </a:solidFill>
              </a:rPr>
              <a:t>procesamiento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0" y="3539891"/>
            <a:ext cx="424800" cy="2032054"/>
          </a:xfrm>
          <a:prstGeom prst="rect">
            <a:avLst/>
          </a:prstGeom>
          <a:solidFill>
            <a:srgbClr val="FF99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82945" tIns="41473" rIns="82945" bIns="41473"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Procesamiento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0" y="5501531"/>
            <a:ext cx="424800" cy="1383832"/>
          </a:xfrm>
          <a:prstGeom prst="rect">
            <a:avLst/>
          </a:prstGeom>
          <a:solidFill>
            <a:srgbClr val="FF99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82945" tIns="41473" rIns="82945" bIns="41473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OTUs</a:t>
            </a:r>
          </a:p>
        </p:txBody>
      </p:sp>
    </p:spTree>
    <p:extLst>
      <p:ext uri="{BB962C8B-B14F-4D97-AF65-F5344CB8AC3E}">
        <p14:creationId xmlns:p14="http://schemas.microsoft.com/office/powerpoint/2010/main" val="37627576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91440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45" tIns="41473" rIns="82945" bIns="41473" rtlCol="0" anchor="ctr"/>
          <a:lstStyle/>
          <a:p>
            <a:pPr algn="ctr"/>
            <a:endParaRPr lang="en-US">
              <a:latin typeface="Helvetica Neue" panose="02000503000000020004" pitchFamily="2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961"/>
            <a:ext cx="7315200" cy="913439"/>
          </a:xfrm>
          <a:prstGeom prst="rect">
            <a:avLst/>
          </a:prstGeom>
        </p:spPr>
        <p:txBody>
          <a:bodyPr vert="horz" lIns="82945" tIns="41473" rIns="82945" bIns="41473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600008"/>
            <a:ext cx="7315200" cy="4526395"/>
          </a:xfrm>
          <a:prstGeom prst="rect">
            <a:avLst/>
          </a:prstGeom>
        </p:spPr>
        <p:txBody>
          <a:bodyPr vert="horz" lIns="82945" tIns="41473" rIns="82945" bIns="41473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6477001"/>
            <a:ext cx="9144000" cy="38100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45" tIns="41473" rIns="82945" bIns="41473" rtlCol="0" anchor="ctr"/>
          <a:lstStyle/>
          <a:p>
            <a:pPr algn="ctr"/>
            <a:endParaRPr lang="en-US">
              <a:latin typeface="Helvetica Neue" panose="02000503000000020004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484120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71" r:id="rId3"/>
    <p:sldLayoutId id="2147483675" r:id="rId4"/>
    <p:sldLayoutId id="2147483674" r:id="rId5"/>
    <p:sldLayoutId id="2147483673" r:id="rId6"/>
    <p:sldLayoutId id="2147483676" r:id="rId7"/>
  </p:sldLayoutIdLst>
  <p:txStyles>
    <p:titleStyle>
      <a:lvl1pPr algn="ctr" defTabSz="829452" rtl="0" eaLnBrk="1" latinLnBrk="0" hangingPunct="1">
        <a:spcBef>
          <a:spcPct val="0"/>
        </a:spcBef>
        <a:buNone/>
        <a:defRPr sz="2400" kern="1200">
          <a:solidFill>
            <a:schemeClr val="bg1"/>
          </a:solidFill>
          <a:latin typeface="Helvetica Neue" panose="02000503000000020004" pitchFamily="2"/>
          <a:ea typeface="+mj-ea"/>
          <a:cs typeface="+mj-cs"/>
        </a:defRPr>
      </a:lvl1pPr>
    </p:titleStyle>
    <p:bodyStyle>
      <a:lvl1pPr marL="311045" indent="-311045" algn="l" defTabSz="829452" rtl="0" eaLnBrk="1" latinLnBrk="0" hangingPunct="1">
        <a:spcBef>
          <a:spcPct val="20000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Helvetica Neue" panose="02000503000000020004" pitchFamily="2"/>
          <a:ea typeface="+mn-ea"/>
          <a:cs typeface="+mn-cs"/>
        </a:defRPr>
      </a:lvl1pPr>
      <a:lvl2pPr marL="673930" indent="-259204" algn="l" defTabSz="829452" rtl="0" eaLnBrk="1" latinLnBrk="0" hangingPunct="1">
        <a:spcBef>
          <a:spcPct val="20000"/>
        </a:spcBef>
        <a:buFont typeface="Arial" panose="020B0604020202020204" pitchFamily="34" charset="0"/>
        <a:buChar char="–"/>
        <a:defRPr sz="2500" kern="1200">
          <a:solidFill>
            <a:schemeClr val="tx1"/>
          </a:solidFill>
          <a:latin typeface="Helvetica Neue" panose="02000503000000020004" pitchFamily="2"/>
          <a:ea typeface="+mn-ea"/>
          <a:cs typeface="+mn-cs"/>
        </a:defRPr>
      </a:lvl2pPr>
      <a:lvl3pPr marL="1036815" indent="-207363" algn="l" defTabSz="829452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Helvetica Neue" panose="02000503000000020004" pitchFamily="2"/>
          <a:ea typeface="+mn-ea"/>
          <a:cs typeface="+mn-cs"/>
        </a:defRPr>
      </a:lvl3pPr>
      <a:lvl4pPr marL="1451541" indent="-207363" algn="l" defTabSz="829452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Helvetica Neue" panose="02000503000000020004" pitchFamily="2"/>
          <a:ea typeface="+mn-ea"/>
          <a:cs typeface="+mn-cs"/>
        </a:defRPr>
      </a:lvl4pPr>
      <a:lvl5pPr marL="1866268" indent="-207363" algn="l" defTabSz="829452" rtl="0" eaLnBrk="1" latinLnBrk="0" hangingPunct="1">
        <a:spcBef>
          <a:spcPct val="20000"/>
        </a:spcBef>
        <a:buFont typeface="Arial" panose="020B0604020202020204" pitchFamily="34" charset="0"/>
        <a:buChar char="»"/>
        <a:defRPr sz="1800" kern="1200">
          <a:solidFill>
            <a:schemeClr val="tx1"/>
          </a:solidFill>
          <a:latin typeface="Helvetica Neue" panose="02000503000000020004" pitchFamily="2"/>
          <a:ea typeface="+mn-ea"/>
          <a:cs typeface="+mn-cs"/>
        </a:defRPr>
      </a:lvl5pPr>
      <a:lvl6pPr marL="2280994" indent="-207363" algn="l" defTabSz="829452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95720" indent="-207363" algn="l" defTabSz="829452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10446" indent="-207363" algn="l" defTabSz="829452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525172" indent="-207363" algn="l" defTabSz="829452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2945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14726" algn="l" defTabSz="82945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29452" algn="l" defTabSz="82945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44178" algn="l" defTabSz="82945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58904" algn="l" defTabSz="82945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73631" algn="l" defTabSz="82945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88357" algn="l" defTabSz="82945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903083" algn="l" defTabSz="82945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317809" algn="l" defTabSz="82945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8.emf"/><Relationship Id="rId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enjjneb.github.io/dada2/tutorial.html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rna.ucsc.edu/rnacenter/images/figs/ecoli_16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04800"/>
            <a:ext cx="4729842" cy="6019800"/>
          </a:xfrm>
          <a:prstGeom prst="rect">
            <a:avLst/>
          </a:prstGeom>
          <a:noFill/>
        </p:spPr>
      </p:pic>
      <p:sp>
        <p:nvSpPr>
          <p:cNvPr id="5" name="Oval 4"/>
          <p:cNvSpPr/>
          <p:nvPr/>
        </p:nvSpPr>
        <p:spPr>
          <a:xfrm>
            <a:off x="5943600" y="228600"/>
            <a:ext cx="2971800" cy="2819400"/>
          </a:xfrm>
          <a:prstGeom prst="ellipse">
            <a:avLst/>
          </a:prstGeom>
          <a:blipFill>
            <a:blip r:embed="rId3" cstate="print"/>
            <a:stretch>
              <a:fillRect/>
            </a:stretch>
          </a:blip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124200" y="4343400"/>
            <a:ext cx="2438400" cy="1371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057400" y="5257800"/>
            <a:ext cx="2971800" cy="1066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09600" y="44958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Microbial community analysis by 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16S rRNA gene sequencing</a:t>
            </a:r>
          </a:p>
        </p:txBody>
      </p:sp>
    </p:spTree>
    <p:extLst>
      <p:ext uri="{BB962C8B-B14F-4D97-AF65-F5344CB8AC3E}">
        <p14:creationId xmlns:p14="http://schemas.microsoft.com/office/powerpoint/2010/main" val="32973929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Taxonomic classification I – Phylogenetic trees</a:t>
            </a:r>
          </a:p>
        </p:txBody>
      </p:sp>
      <p:sp>
        <p:nvSpPr>
          <p:cNvPr id="4" name="Rectangle 3"/>
          <p:cNvSpPr/>
          <p:nvPr/>
        </p:nvSpPr>
        <p:spPr>
          <a:xfrm>
            <a:off x="76200" y="6539978"/>
            <a:ext cx="6400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Front. </a:t>
            </a:r>
            <a:r>
              <a:rPr lang="en-US" sz="1400" dirty="0" err="1"/>
              <a:t>Microbiol</a:t>
            </a:r>
            <a:r>
              <a:rPr lang="en-US" sz="1400" dirty="0"/>
              <a:t>., 22 May 2012 | http://dx.doi.org/10.3389/fmicb.2012.00172</a:t>
            </a:r>
          </a:p>
        </p:txBody>
      </p:sp>
      <p:pic>
        <p:nvPicPr>
          <p:cNvPr id="3074" name="Picture 2" descr="http://www.frontiersin.org/files/Articles/14147/fmicb-03-00172-HTML/image_m/fmicb-03-00172-g00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2381" y="1752600"/>
            <a:ext cx="6265476" cy="419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2552381" y="1524000"/>
            <a:ext cx="2090531" cy="1447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AU" sz="2400" dirty="0"/>
              <a:t>Phylogenetic tree reconstruction</a:t>
            </a:r>
          </a:p>
          <a:p>
            <a:pPr lvl="1"/>
            <a:r>
              <a:rPr lang="en-AU" sz="2000" dirty="0"/>
              <a:t>Require references</a:t>
            </a:r>
          </a:p>
          <a:p>
            <a:pPr lvl="1"/>
            <a:r>
              <a:rPr lang="en-AU" sz="2000" dirty="0"/>
              <a:t>Needs alignments</a:t>
            </a:r>
          </a:p>
          <a:p>
            <a:pPr lvl="1"/>
            <a:r>
              <a:rPr lang="en-AU" sz="2000" dirty="0"/>
              <a:t>Slow, does not scale well</a:t>
            </a:r>
          </a:p>
          <a:p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2372199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Taxonomic classification II - Classifiers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AU" sz="2800" b="1" dirty="0"/>
              <a:t>Examples</a:t>
            </a:r>
          </a:p>
          <a:p>
            <a:r>
              <a:rPr lang="en-AU" sz="2400" dirty="0"/>
              <a:t>RDP Bayesian classifier</a:t>
            </a:r>
          </a:p>
          <a:p>
            <a:r>
              <a:rPr lang="en-AU" sz="2400" dirty="0"/>
              <a:t>K-nearest neighbours (KNN)</a:t>
            </a:r>
          </a:p>
          <a:p>
            <a:endParaRPr lang="en-AU" sz="240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AU" sz="2800" b="1" dirty="0"/>
              <a:t>Features</a:t>
            </a:r>
          </a:p>
          <a:p>
            <a:r>
              <a:rPr lang="en-AU" sz="2400" dirty="0"/>
              <a:t>Assign sequences to pre-existing taxonomy</a:t>
            </a:r>
          </a:p>
          <a:p>
            <a:pPr lvl="1"/>
            <a:r>
              <a:rPr lang="en-AU" sz="2000" dirty="0"/>
              <a:t>Does not need alignment (Memory)</a:t>
            </a:r>
          </a:p>
          <a:p>
            <a:pPr lvl="1"/>
            <a:r>
              <a:rPr lang="en-AU" sz="2000" dirty="0"/>
              <a:t>Fast and precise</a:t>
            </a:r>
          </a:p>
          <a:p>
            <a:r>
              <a:rPr lang="en-AU" sz="2400" dirty="0"/>
              <a:t>Sufficient for some analysis.</a:t>
            </a:r>
          </a:p>
          <a:p>
            <a:r>
              <a:rPr lang="en-AU" sz="2400" dirty="0"/>
              <a:t>Classification scheme may change over time.</a:t>
            </a:r>
          </a:p>
          <a:p>
            <a:r>
              <a:rPr lang="en-AU" sz="2400" dirty="0"/>
              <a:t>Groups may not be internally consistent.</a:t>
            </a:r>
          </a:p>
        </p:txBody>
      </p:sp>
    </p:spTree>
    <p:extLst>
      <p:ext uri="{BB962C8B-B14F-4D97-AF65-F5344CB8AC3E}">
        <p14:creationId xmlns:p14="http://schemas.microsoft.com/office/powerpoint/2010/main" val="26942030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Taxonomic classification III: K-Nearest neighbours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5800" y="4659286"/>
            <a:ext cx="2028861" cy="1007086"/>
          </a:xfrm>
          <a:prstGeom prst="rect">
            <a:avLst/>
          </a:prstGeom>
          <a:noFill/>
        </p:spPr>
        <p:txBody>
          <a:bodyPr wrap="square" lIns="82945" tIns="41473" rIns="82945" bIns="41473" rtlCol="0">
            <a:spAutoFit/>
          </a:bodyPr>
          <a:lstStyle/>
          <a:p>
            <a:pPr algn="ctr"/>
            <a:r>
              <a:rPr lang="en-AU" sz="2000" dirty="0">
                <a:latin typeface="Helvetica Neue" panose="02000503000000020004" pitchFamily="2"/>
              </a:rPr>
              <a:t>Query word’s frequency</a:t>
            </a:r>
          </a:p>
          <a:p>
            <a:pPr algn="ctr"/>
            <a:r>
              <a:rPr lang="en-AU" sz="2000" dirty="0">
                <a:latin typeface="Helvetica Neue" panose="02000503000000020004" pitchFamily="2"/>
              </a:rPr>
              <a:t>(8-mers)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588169" y="4707914"/>
            <a:ext cx="2028861" cy="1007086"/>
          </a:xfrm>
          <a:prstGeom prst="rect">
            <a:avLst/>
          </a:prstGeom>
          <a:noFill/>
        </p:spPr>
        <p:txBody>
          <a:bodyPr wrap="square" lIns="82945" tIns="41473" rIns="82945" bIns="41473" rtlCol="0">
            <a:spAutoFit/>
          </a:bodyPr>
          <a:lstStyle/>
          <a:p>
            <a:pPr algn="ctr"/>
            <a:r>
              <a:rPr lang="en-AU" sz="2000" dirty="0">
                <a:latin typeface="Helvetica Neue" panose="02000503000000020004" pitchFamily="2"/>
              </a:rPr>
              <a:t>Database word frequency </a:t>
            </a:r>
          </a:p>
          <a:p>
            <a:pPr algn="ctr"/>
            <a:r>
              <a:rPr lang="en-AU" sz="2000" dirty="0">
                <a:latin typeface="Helvetica Neue" panose="02000503000000020004" pitchFamily="2"/>
              </a:rPr>
              <a:t>(8-mer)</a:t>
            </a:r>
          </a:p>
        </p:txBody>
      </p:sp>
      <p:sp>
        <p:nvSpPr>
          <p:cNvPr id="35" name="Oval 34"/>
          <p:cNvSpPr/>
          <p:nvPr/>
        </p:nvSpPr>
        <p:spPr>
          <a:xfrm>
            <a:off x="1255842" y="5723434"/>
            <a:ext cx="483840" cy="44876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82945" tIns="41473" rIns="82945" bIns="41473" rtlCol="0" anchor="ctr"/>
          <a:lstStyle/>
          <a:p>
            <a:pPr algn="ctr"/>
            <a:r>
              <a:rPr lang="en-AU" dirty="0"/>
              <a:t>1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914400" y="1524000"/>
            <a:ext cx="7371460" cy="2730245"/>
            <a:chOff x="1347740" y="1908200"/>
            <a:chExt cx="7371460" cy="2730245"/>
          </a:xfrm>
        </p:grpSpPr>
        <p:sp>
          <p:nvSpPr>
            <p:cNvPr id="4" name="TextBox 3"/>
            <p:cNvSpPr txBox="1"/>
            <p:nvPr/>
          </p:nvSpPr>
          <p:spPr>
            <a:xfrm>
              <a:off x="1347740" y="2737727"/>
              <a:ext cx="1866240" cy="58634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lIns="82945" tIns="41473" rIns="82945" bIns="41473" rtlCol="0">
              <a:spAutoFit/>
            </a:bodyPr>
            <a:lstStyle/>
            <a:p>
              <a:pPr algn="ctr"/>
              <a:r>
                <a:rPr lang="en-US" sz="3300" dirty="0"/>
                <a:t>Query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369120" y="2965407"/>
              <a:ext cx="2350080" cy="58634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lIns="82945" tIns="41473" rIns="82945" bIns="41473" rtlCol="0">
              <a:spAutoFit/>
            </a:bodyPr>
            <a:lstStyle/>
            <a:p>
              <a:pPr algn="ctr"/>
              <a:r>
                <a:rPr lang="en-US" sz="3300" dirty="0"/>
                <a:t>Database</a:t>
              </a:r>
            </a:p>
          </p:txBody>
        </p:sp>
        <p:grpSp>
          <p:nvGrpSpPr>
            <p:cNvPr id="33" name="Group 32"/>
            <p:cNvGrpSpPr/>
            <p:nvPr/>
          </p:nvGrpSpPr>
          <p:grpSpPr>
            <a:xfrm flipH="1">
              <a:off x="4641120" y="2008601"/>
              <a:ext cx="1382400" cy="2629844"/>
              <a:chOff x="7173912" y="1985510"/>
              <a:chExt cx="1828800" cy="2898915"/>
            </a:xfrm>
          </p:grpSpPr>
          <p:cxnSp>
            <p:nvCxnSpPr>
              <p:cNvPr id="11" name="Straight Connector 10"/>
              <p:cNvCxnSpPr/>
              <p:nvPr/>
            </p:nvCxnSpPr>
            <p:spPr>
              <a:xfrm>
                <a:off x="7173912" y="2476181"/>
                <a:ext cx="0" cy="182880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7554912" y="2248949"/>
                <a:ext cx="0" cy="53340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7554912" y="3186968"/>
                <a:ext cx="0" cy="53340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7554912" y="4044929"/>
                <a:ext cx="0" cy="53340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 flipH="1">
                <a:off x="7173912" y="2499992"/>
                <a:ext cx="381000" cy="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 flipH="1">
                <a:off x="7173912" y="3453668"/>
                <a:ext cx="381000" cy="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 flipH="1">
                <a:off x="7173912" y="4304981"/>
                <a:ext cx="381000" cy="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 flipH="1">
                <a:off x="7554912" y="4044929"/>
                <a:ext cx="381000" cy="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 flipH="1">
                <a:off x="7554912" y="4577148"/>
                <a:ext cx="381000" cy="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 flipH="1">
                <a:off x="7554912" y="3186968"/>
                <a:ext cx="381000" cy="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 flipH="1">
                <a:off x="7554912" y="3719187"/>
                <a:ext cx="381000" cy="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 flipH="1">
                <a:off x="7533179" y="2248949"/>
                <a:ext cx="381000" cy="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 flipH="1">
                <a:off x="7533179" y="2781168"/>
                <a:ext cx="381000" cy="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TextBox 26"/>
              <p:cNvSpPr txBox="1"/>
              <p:nvPr/>
            </p:nvSpPr>
            <p:spPr>
              <a:xfrm>
                <a:off x="7935912" y="1985510"/>
                <a:ext cx="1066800" cy="4071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Seq1</a:t>
                </a: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7935912" y="2527166"/>
                <a:ext cx="1066800" cy="4071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Seq2</a:t>
                </a: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7935912" y="2994046"/>
                <a:ext cx="1066800" cy="4071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Seq3</a:t>
                </a: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7935912" y="3535702"/>
                <a:ext cx="1066800" cy="4071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Seq4</a:t>
                </a: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7899015" y="3935649"/>
                <a:ext cx="1066800" cy="4071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Seq5</a:t>
                </a: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7899015" y="4477305"/>
                <a:ext cx="1066800" cy="4071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Seq5</a:t>
                </a:r>
              </a:p>
            </p:txBody>
          </p:sp>
        </p:grpSp>
        <p:sp>
          <p:nvSpPr>
            <p:cNvPr id="34" name="Right Arrow 33"/>
            <p:cNvSpPr/>
            <p:nvPr/>
          </p:nvSpPr>
          <p:spPr>
            <a:xfrm>
              <a:off x="4088160" y="1908200"/>
              <a:ext cx="552960" cy="167525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82945" tIns="41473" rIns="82945" bIns="41473" rtlCol="0" anchor="ctr"/>
            <a:lstStyle/>
            <a:p>
              <a:pPr algn="ctr"/>
              <a:endParaRPr lang="en-US"/>
            </a:p>
          </p:txBody>
        </p:sp>
        <p:sp>
          <p:nvSpPr>
            <p:cNvPr id="39" name="Right Arrow 38"/>
            <p:cNvSpPr/>
            <p:nvPr/>
          </p:nvSpPr>
          <p:spPr>
            <a:xfrm>
              <a:off x="4088160" y="2075727"/>
              <a:ext cx="552960" cy="167525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82945" tIns="41473" rIns="82945" bIns="41473" rtlCol="0" anchor="ctr"/>
            <a:lstStyle/>
            <a:p>
              <a:pPr algn="ctr"/>
              <a:endParaRPr lang="en-US"/>
            </a:p>
          </p:txBody>
        </p:sp>
        <p:sp>
          <p:nvSpPr>
            <p:cNvPr id="40" name="Right Arrow 39"/>
            <p:cNvSpPr/>
            <p:nvPr/>
          </p:nvSpPr>
          <p:spPr>
            <a:xfrm>
              <a:off x="4088160" y="2245395"/>
              <a:ext cx="552960" cy="167525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82945" tIns="41473" rIns="82945" bIns="41473" rtlCol="0" anchor="ctr"/>
            <a:lstStyle/>
            <a:p>
              <a:pPr algn="ctr"/>
              <a:endParaRPr lang="en-US"/>
            </a:p>
          </p:txBody>
        </p:sp>
        <p:sp>
          <p:nvSpPr>
            <p:cNvPr id="41" name="Right Arrow 40"/>
            <p:cNvSpPr/>
            <p:nvPr/>
          </p:nvSpPr>
          <p:spPr>
            <a:xfrm>
              <a:off x="4019040" y="3883620"/>
              <a:ext cx="552960" cy="167525"/>
            </a:xfrm>
            <a:prstGeom prst="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82945" tIns="41473" rIns="82945" bIns="41473" rtlCol="0" anchor="ctr"/>
            <a:lstStyle/>
            <a:p>
              <a:pPr algn="ctr"/>
              <a:endParaRPr lang="en-US"/>
            </a:p>
          </p:txBody>
        </p:sp>
        <p:sp>
          <p:nvSpPr>
            <p:cNvPr id="42" name="Right Arrow 41"/>
            <p:cNvSpPr/>
            <p:nvPr/>
          </p:nvSpPr>
          <p:spPr>
            <a:xfrm>
              <a:off x="4019040" y="4266970"/>
              <a:ext cx="552960" cy="167525"/>
            </a:xfrm>
            <a:prstGeom prst="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82945" tIns="41473" rIns="82945" bIns="41473" rtlCol="0" anchor="ctr"/>
            <a:lstStyle/>
            <a:p>
              <a:pPr algn="ctr"/>
              <a:endParaRPr lang="en-US"/>
            </a:p>
          </p:txBody>
        </p:sp>
        <p:sp>
          <p:nvSpPr>
            <p:cNvPr id="43" name="Right Arrow 42"/>
            <p:cNvSpPr/>
            <p:nvPr/>
          </p:nvSpPr>
          <p:spPr>
            <a:xfrm>
              <a:off x="4019040" y="4436639"/>
              <a:ext cx="552960" cy="167525"/>
            </a:xfrm>
            <a:prstGeom prst="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82945" tIns="41473" rIns="82945" bIns="41473" rtlCol="0" anchor="ctr"/>
            <a:lstStyle/>
            <a:p>
              <a:pPr algn="ctr"/>
              <a:endParaRPr lang="en-US"/>
            </a:p>
          </p:txBody>
        </p:sp>
        <p:sp>
          <p:nvSpPr>
            <p:cNvPr id="3" name="Oval 2"/>
            <p:cNvSpPr/>
            <p:nvPr/>
          </p:nvSpPr>
          <p:spPr>
            <a:xfrm>
              <a:off x="5263200" y="2184709"/>
              <a:ext cx="138240" cy="13825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82945" tIns="41473" rIns="82945" bIns="41473"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5677920" y="4051145"/>
              <a:ext cx="138240" cy="138255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82945" tIns="41473" rIns="82945" bIns="41473"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Oval 44"/>
          <p:cNvSpPr/>
          <p:nvPr/>
        </p:nvSpPr>
        <p:spPr>
          <a:xfrm>
            <a:off x="4172674" y="5799634"/>
            <a:ext cx="483840" cy="44876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82945" tIns="41473" rIns="82945" bIns="41473" rtlCol="0" anchor="ctr"/>
          <a:lstStyle/>
          <a:p>
            <a:pPr algn="ctr"/>
            <a:r>
              <a:rPr lang="en-AU" dirty="0"/>
              <a:t>2</a:t>
            </a:r>
          </a:p>
        </p:txBody>
      </p:sp>
      <p:sp>
        <p:nvSpPr>
          <p:cNvPr id="10" name="Rectangle 9"/>
          <p:cNvSpPr/>
          <p:nvPr/>
        </p:nvSpPr>
        <p:spPr>
          <a:xfrm>
            <a:off x="6553201" y="3854296"/>
            <a:ext cx="21336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AU" sz="1600" i="1" dirty="0">
                <a:latin typeface="Helvetica Neue" panose="02000503000000020004" pitchFamily="2"/>
              </a:rPr>
              <a:t>k</a:t>
            </a:r>
            <a:r>
              <a:rPr lang="en-AU" sz="1600" dirty="0">
                <a:latin typeface="Helvetica Neue" panose="02000503000000020004" pitchFamily="2"/>
              </a:rPr>
              <a:t> related sequences  vote for taxonomic assignment.</a:t>
            </a:r>
          </a:p>
          <a:p>
            <a:pPr marL="342900" indent="-342900">
              <a:buFont typeface="+mj-lt"/>
              <a:buAutoNum type="arabicPeriod"/>
            </a:pPr>
            <a:r>
              <a:rPr lang="en-AU" sz="1600" dirty="0">
                <a:latin typeface="Helvetica Neue" panose="02000503000000020004" pitchFamily="2"/>
              </a:rPr>
              <a:t>Consensus taxonomy is assigned</a:t>
            </a:r>
          </a:p>
        </p:txBody>
      </p:sp>
      <p:sp>
        <p:nvSpPr>
          <p:cNvPr id="46" name="Oval 45"/>
          <p:cNvSpPr/>
          <p:nvPr/>
        </p:nvSpPr>
        <p:spPr>
          <a:xfrm>
            <a:off x="8444881" y="4484131"/>
            <a:ext cx="483840" cy="44876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82945" tIns="41473" rIns="82945" bIns="41473" rtlCol="0" anchor="ctr"/>
          <a:lstStyle/>
          <a:p>
            <a:pPr algn="ctr"/>
            <a:r>
              <a:rPr lang="en-AU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0314125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Taxonomic classification IV: Bayesian Classifier</a:t>
            </a:r>
            <a:r>
              <a:rPr lang="en-AU" baseline="30000" dirty="0"/>
              <a:t>1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838200" y="1600200"/>
            <a:ext cx="7371460" cy="2629844"/>
            <a:chOff x="1347740" y="1826803"/>
            <a:chExt cx="7371460" cy="2629844"/>
          </a:xfrm>
        </p:grpSpPr>
        <p:sp>
          <p:nvSpPr>
            <p:cNvPr id="4" name="TextBox 3"/>
            <p:cNvSpPr txBox="1"/>
            <p:nvPr/>
          </p:nvSpPr>
          <p:spPr>
            <a:xfrm>
              <a:off x="1347740" y="2842660"/>
              <a:ext cx="1866240" cy="58634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lIns="82945" tIns="41473" rIns="82945" bIns="41473" rtlCol="0">
              <a:spAutoFit/>
            </a:bodyPr>
            <a:lstStyle/>
            <a:p>
              <a:pPr algn="ctr"/>
              <a:r>
                <a:rPr lang="en-US" sz="3300" dirty="0">
                  <a:latin typeface="Helvetica Neue" panose="02000503000000020004" pitchFamily="2"/>
                </a:rPr>
                <a:t>Query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369120" y="2842660"/>
              <a:ext cx="2350080" cy="58634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lIns="82945" tIns="41473" rIns="82945" bIns="41473" rtlCol="0">
              <a:spAutoFit/>
            </a:bodyPr>
            <a:lstStyle/>
            <a:p>
              <a:pPr algn="ctr"/>
              <a:r>
                <a:rPr lang="en-US" sz="3300" dirty="0">
                  <a:latin typeface="Helvetica Neue" panose="02000503000000020004" pitchFamily="2"/>
                </a:rPr>
                <a:t>Database</a:t>
              </a:r>
            </a:p>
          </p:txBody>
        </p:sp>
        <p:grpSp>
          <p:nvGrpSpPr>
            <p:cNvPr id="33" name="Group 32"/>
            <p:cNvGrpSpPr/>
            <p:nvPr/>
          </p:nvGrpSpPr>
          <p:grpSpPr>
            <a:xfrm flipH="1">
              <a:off x="4641120" y="1826803"/>
              <a:ext cx="1382400" cy="2629844"/>
              <a:chOff x="7173912" y="1985510"/>
              <a:chExt cx="1828800" cy="2898915"/>
            </a:xfrm>
          </p:grpSpPr>
          <p:cxnSp>
            <p:nvCxnSpPr>
              <p:cNvPr id="11" name="Straight Connector 10"/>
              <p:cNvCxnSpPr/>
              <p:nvPr/>
            </p:nvCxnSpPr>
            <p:spPr>
              <a:xfrm>
                <a:off x="7173912" y="2476181"/>
                <a:ext cx="0" cy="182880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7554912" y="2248949"/>
                <a:ext cx="0" cy="53340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7554912" y="3186968"/>
                <a:ext cx="0" cy="53340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7554912" y="4044929"/>
                <a:ext cx="0" cy="53340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 flipH="1">
                <a:off x="7173912" y="2499992"/>
                <a:ext cx="381000" cy="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 flipH="1">
                <a:off x="7173912" y="3453668"/>
                <a:ext cx="381000" cy="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 flipH="1">
                <a:off x="7173912" y="4304981"/>
                <a:ext cx="381000" cy="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 flipH="1">
                <a:off x="7554912" y="4044929"/>
                <a:ext cx="381000" cy="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 flipH="1">
                <a:off x="7554912" y="4577148"/>
                <a:ext cx="381000" cy="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 flipH="1">
                <a:off x="7554912" y="3186968"/>
                <a:ext cx="381000" cy="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 flipH="1">
                <a:off x="7554912" y="3719187"/>
                <a:ext cx="381000" cy="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 flipH="1">
                <a:off x="7533179" y="2248949"/>
                <a:ext cx="381000" cy="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 flipH="1">
                <a:off x="7533179" y="2781168"/>
                <a:ext cx="381000" cy="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TextBox 26"/>
              <p:cNvSpPr txBox="1"/>
              <p:nvPr/>
            </p:nvSpPr>
            <p:spPr>
              <a:xfrm>
                <a:off x="7935912" y="1985510"/>
                <a:ext cx="1066800" cy="4071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Helvetica Neue" panose="02000503000000020004" pitchFamily="2"/>
                  </a:rPr>
                  <a:t>Seq1</a:t>
                </a: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7935912" y="2527166"/>
                <a:ext cx="1066800" cy="4071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Helvetica Neue" panose="02000503000000020004" pitchFamily="2"/>
                  </a:rPr>
                  <a:t>Seq2</a:t>
                </a: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7935912" y="2994046"/>
                <a:ext cx="1066800" cy="4071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Helvetica Neue" panose="02000503000000020004" pitchFamily="2"/>
                  </a:rPr>
                  <a:t>Seq3</a:t>
                </a: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7935912" y="3535702"/>
                <a:ext cx="1066800" cy="4071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Helvetica Neue" panose="02000503000000020004" pitchFamily="2"/>
                  </a:rPr>
                  <a:t>Seq4</a:t>
                </a: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7899015" y="3935649"/>
                <a:ext cx="1066800" cy="4071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Helvetica Neue" panose="02000503000000020004" pitchFamily="2"/>
                  </a:rPr>
                  <a:t>Seq5</a:t>
                </a: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7899015" y="4477305"/>
                <a:ext cx="1066800" cy="4071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Helvetica Neue" panose="02000503000000020004" pitchFamily="2"/>
                  </a:rPr>
                  <a:t>Seq5</a:t>
                </a:r>
              </a:p>
            </p:txBody>
          </p:sp>
        </p:grpSp>
        <p:sp>
          <p:nvSpPr>
            <p:cNvPr id="34" name="Right Arrow 33"/>
            <p:cNvSpPr/>
            <p:nvPr/>
          </p:nvSpPr>
          <p:spPr>
            <a:xfrm>
              <a:off x="4128186" y="2420421"/>
              <a:ext cx="552960" cy="167525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82945" tIns="41473" rIns="82945" bIns="41473" rtlCol="0" anchor="ctr"/>
            <a:lstStyle/>
            <a:p>
              <a:pPr algn="ctr"/>
              <a:endParaRPr lang="en-US"/>
            </a:p>
          </p:txBody>
        </p:sp>
      </p:grpSp>
      <p:sp>
        <p:nvSpPr>
          <p:cNvPr id="39" name="Rectangle 38"/>
          <p:cNvSpPr/>
          <p:nvPr/>
        </p:nvSpPr>
        <p:spPr>
          <a:xfrm>
            <a:off x="933179" y="6468150"/>
            <a:ext cx="4529666" cy="360755"/>
          </a:xfrm>
          <a:prstGeom prst="rect">
            <a:avLst/>
          </a:prstGeom>
        </p:spPr>
        <p:txBody>
          <a:bodyPr wrap="none" lIns="82945" tIns="41473" rIns="82945" bIns="41473">
            <a:spAutoFit/>
          </a:bodyPr>
          <a:lstStyle/>
          <a:p>
            <a:r>
              <a:rPr lang="en-AU" baseline="30000" dirty="0"/>
              <a:t>1</a:t>
            </a:r>
            <a:r>
              <a:rPr lang="en-AU" dirty="0"/>
              <a:t>Wang et al. 2007: doi:10.1128/AEM.00062-07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795686" y="4343400"/>
            <a:ext cx="2028861" cy="1007086"/>
          </a:xfrm>
          <a:prstGeom prst="rect">
            <a:avLst/>
          </a:prstGeom>
          <a:noFill/>
        </p:spPr>
        <p:txBody>
          <a:bodyPr wrap="square" lIns="82945" tIns="41473" rIns="82945" bIns="41473" rtlCol="0">
            <a:spAutoFit/>
          </a:bodyPr>
          <a:lstStyle/>
          <a:p>
            <a:pPr algn="ctr"/>
            <a:r>
              <a:rPr lang="en-AU" sz="2000" dirty="0">
                <a:latin typeface="Helvetica Neue" panose="02000503000000020004" pitchFamily="2"/>
              </a:rPr>
              <a:t>Query word’s frequency</a:t>
            </a:r>
          </a:p>
          <a:p>
            <a:pPr algn="ctr"/>
            <a:r>
              <a:rPr lang="en-AU" sz="2000" dirty="0">
                <a:latin typeface="Helvetica Neue" panose="02000503000000020004" pitchFamily="2"/>
              </a:rPr>
              <a:t>(8-mers)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698055" y="4343400"/>
            <a:ext cx="2028861" cy="1007086"/>
          </a:xfrm>
          <a:prstGeom prst="rect">
            <a:avLst/>
          </a:prstGeom>
          <a:noFill/>
        </p:spPr>
        <p:txBody>
          <a:bodyPr wrap="square" lIns="82945" tIns="41473" rIns="82945" bIns="41473" rtlCol="0">
            <a:spAutoFit/>
          </a:bodyPr>
          <a:lstStyle/>
          <a:p>
            <a:pPr algn="ctr"/>
            <a:r>
              <a:rPr lang="en-AU" sz="2000" dirty="0">
                <a:latin typeface="Helvetica Neue" panose="02000503000000020004" pitchFamily="2"/>
              </a:rPr>
              <a:t>Database word frequency </a:t>
            </a:r>
          </a:p>
          <a:p>
            <a:pPr algn="ctr"/>
            <a:r>
              <a:rPr lang="en-AU" sz="2000" dirty="0">
                <a:latin typeface="Helvetica Neue" panose="02000503000000020004" pitchFamily="2"/>
              </a:rPr>
              <a:t>(8-mer)</a:t>
            </a:r>
          </a:p>
        </p:txBody>
      </p:sp>
      <p:sp>
        <p:nvSpPr>
          <p:cNvPr id="37" name="Oval 36"/>
          <p:cNvSpPr/>
          <p:nvPr/>
        </p:nvSpPr>
        <p:spPr>
          <a:xfrm>
            <a:off x="1529400" y="5459263"/>
            <a:ext cx="483840" cy="44876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82945" tIns="41473" rIns="82945" bIns="41473" rtlCol="0" anchor="ctr"/>
          <a:lstStyle/>
          <a:p>
            <a:pPr algn="ctr"/>
            <a:r>
              <a:rPr lang="en-AU" dirty="0"/>
              <a:t>1</a:t>
            </a:r>
          </a:p>
        </p:txBody>
      </p:sp>
      <p:sp>
        <p:nvSpPr>
          <p:cNvPr id="40" name="Oval 39"/>
          <p:cNvSpPr/>
          <p:nvPr/>
        </p:nvSpPr>
        <p:spPr>
          <a:xfrm>
            <a:off x="4484154" y="5465460"/>
            <a:ext cx="483840" cy="44876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82945" tIns="41473" rIns="82945" bIns="41473" rtlCol="0" anchor="ctr"/>
          <a:lstStyle/>
          <a:p>
            <a:pPr algn="ctr"/>
            <a:r>
              <a:rPr lang="en-AU" dirty="0"/>
              <a:t>2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474241" y="4199948"/>
            <a:ext cx="2441159" cy="1807305"/>
          </a:xfrm>
          <a:prstGeom prst="rect">
            <a:avLst/>
          </a:prstGeom>
          <a:noFill/>
        </p:spPr>
        <p:txBody>
          <a:bodyPr wrap="square" lIns="82945" tIns="41473" rIns="82945" bIns="41473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dirty="0">
                <a:latin typeface="Helvetica Neue" panose="02000503000000020004" pitchFamily="2"/>
              </a:rPr>
              <a:t>Compares frequency to assign probability for each genus.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dirty="0">
                <a:latin typeface="Helvetica Neue" panose="02000503000000020004" pitchFamily="2"/>
              </a:rPr>
              <a:t>Reports genus with highest probability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dirty="0">
                <a:latin typeface="Helvetica Neue" panose="02000503000000020004" pitchFamily="2"/>
              </a:rPr>
              <a:t>Includes bootstrap value</a:t>
            </a:r>
          </a:p>
        </p:txBody>
      </p:sp>
      <p:sp>
        <p:nvSpPr>
          <p:cNvPr id="42" name="Oval 41"/>
          <p:cNvSpPr/>
          <p:nvPr/>
        </p:nvSpPr>
        <p:spPr>
          <a:xfrm>
            <a:off x="7452900" y="3596612"/>
            <a:ext cx="483840" cy="44876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82945" tIns="41473" rIns="82945" bIns="41473" rtlCol="0" anchor="ctr"/>
          <a:lstStyle/>
          <a:p>
            <a:pPr algn="ctr"/>
            <a:r>
              <a:rPr lang="en-AU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0266233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 cstate="print"/>
          <a:srcRect l="7500" r="6667" b="12520"/>
          <a:stretch>
            <a:fillRect/>
          </a:stretch>
        </p:blipFill>
        <p:spPr bwMode="auto">
          <a:xfrm>
            <a:off x="990600" y="1248792"/>
            <a:ext cx="7210777" cy="3780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 t="85860"/>
          <a:stretch>
            <a:fillRect/>
          </a:stretch>
        </p:blipFill>
        <p:spPr bwMode="auto">
          <a:xfrm>
            <a:off x="152400" y="5181600"/>
            <a:ext cx="8991600" cy="6540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533400" y="5846704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dirty="0"/>
              <a:t>Wang Q, </a:t>
            </a:r>
            <a:r>
              <a:rPr lang="en-AU" dirty="0" err="1"/>
              <a:t>Garrity</a:t>
            </a:r>
            <a:r>
              <a:rPr lang="en-AU" dirty="0"/>
              <a:t> GM, Tiedje JM, Cole JR.</a:t>
            </a:r>
          </a:p>
          <a:p>
            <a:r>
              <a:rPr lang="en-AU" dirty="0" err="1"/>
              <a:t>Appl</a:t>
            </a:r>
            <a:r>
              <a:rPr lang="en-AU" dirty="0"/>
              <a:t> Environ </a:t>
            </a:r>
            <a:r>
              <a:rPr lang="en-AU" dirty="0" err="1"/>
              <a:t>Microbiol</a:t>
            </a:r>
            <a:r>
              <a:rPr lang="en-AU" dirty="0"/>
              <a:t>. 2007 Aug;73(16):5261-7. </a:t>
            </a:r>
            <a:r>
              <a:rPr lang="en-AU" dirty="0" err="1"/>
              <a:t>Epub</a:t>
            </a:r>
            <a:r>
              <a:rPr lang="en-AU" dirty="0"/>
              <a:t> 2007 Jun 22.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AU" sz="2800" dirty="0"/>
              <a:t>16S rRNA gene regions provide different amount of information</a:t>
            </a:r>
          </a:p>
        </p:txBody>
      </p:sp>
    </p:spTree>
    <p:extLst>
      <p:ext uri="{BB962C8B-B14F-4D97-AF65-F5344CB8AC3E}">
        <p14:creationId xmlns:p14="http://schemas.microsoft.com/office/powerpoint/2010/main" val="31273007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sz="3200" dirty="0"/>
              <a:t>Operational taxonomic units (OTUs)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AU" sz="2400" dirty="0"/>
              <a:t>Hard to define species in bacteria</a:t>
            </a:r>
          </a:p>
          <a:p>
            <a:r>
              <a:rPr lang="en-AU" sz="2400" dirty="0"/>
              <a:t>OTUs are species proxies.</a:t>
            </a:r>
          </a:p>
          <a:p>
            <a:r>
              <a:rPr lang="en-AU" sz="2400" dirty="0"/>
              <a:t>Groups based on distances among aligned sequences.</a:t>
            </a:r>
          </a:p>
          <a:p>
            <a:r>
              <a:rPr lang="en-AU" sz="2400" dirty="0"/>
              <a:t>Groups with at least 97% similarity (3% distances) are considered to be from the same species*.</a:t>
            </a:r>
            <a:endParaRPr lang="en-AU" sz="2400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6090023" y="1566446"/>
            <a:ext cx="1331259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Helvetica Neue" panose="02000503000000020004" pitchFamily="2"/>
              </a:rPr>
              <a:t>Sequences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91517" y="2387025"/>
            <a:ext cx="1331259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Helvetica Neue" panose="02000503000000020004" pitchFamily="2"/>
              </a:rPr>
              <a:t>Aligned sequences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90023" y="3377625"/>
            <a:ext cx="1331259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Helvetica Neue" panose="02000503000000020004" pitchFamily="2"/>
              </a:rPr>
              <a:t>Distance</a:t>
            </a:r>
          </a:p>
          <a:p>
            <a:pPr algn="ctr"/>
            <a:r>
              <a:rPr lang="en-US" sz="1600" dirty="0">
                <a:latin typeface="Helvetica Neue" panose="02000503000000020004" pitchFamily="2"/>
              </a:rPr>
              <a:t>matrix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91517" y="4368225"/>
            <a:ext cx="1329765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Helvetica Neue" panose="02000503000000020004" pitchFamily="2"/>
              </a:rPr>
              <a:t>Clustering groups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90022" y="5358825"/>
            <a:ext cx="1331259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Helvetica Neue" panose="02000503000000020004" pitchFamily="2"/>
              </a:rPr>
              <a:t>Sample x OTU table</a:t>
            </a:r>
          </a:p>
        </p:txBody>
      </p:sp>
      <p:sp>
        <p:nvSpPr>
          <p:cNvPr id="12" name="Right Arrow 11"/>
          <p:cNvSpPr/>
          <p:nvPr/>
        </p:nvSpPr>
        <p:spPr>
          <a:xfrm rot="5400000">
            <a:off x="6642845" y="2013024"/>
            <a:ext cx="228601" cy="3242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 rot="5400000">
            <a:off x="6641350" y="3000186"/>
            <a:ext cx="228601" cy="3242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 rot="5400000">
            <a:off x="6667495" y="3990788"/>
            <a:ext cx="228601" cy="3242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 rot="5400000">
            <a:off x="6642845" y="4981386"/>
            <a:ext cx="228601" cy="3242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0804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Alignment I -  Approaches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sz="2800" dirty="0"/>
              <a:t>Traditional</a:t>
            </a:r>
          </a:p>
          <a:p>
            <a:r>
              <a:rPr lang="en-AU" sz="2400" dirty="0"/>
              <a:t>Compare all sequences, align closest pair, add more sequences until no more remain</a:t>
            </a:r>
          </a:p>
          <a:p>
            <a:r>
              <a:rPr lang="en-AU" sz="2400" dirty="0"/>
              <a:t>Implemented in </a:t>
            </a:r>
            <a:r>
              <a:rPr lang="en-AU" sz="2400" dirty="0" err="1"/>
              <a:t>ClustalW</a:t>
            </a:r>
            <a:r>
              <a:rPr lang="en-AU" sz="2400" dirty="0"/>
              <a:t>, Muscle</a:t>
            </a:r>
          </a:p>
          <a:p>
            <a:r>
              <a:rPr lang="en-AU" sz="2400" dirty="0"/>
              <a:t>Slow</a:t>
            </a:r>
          </a:p>
          <a:p>
            <a:r>
              <a:rPr lang="en-AU" sz="2400" dirty="0"/>
              <a:t>Does not scale well (N</a:t>
            </a:r>
            <a:r>
              <a:rPr lang="en-AU" sz="2400" baseline="30000" dirty="0"/>
              <a:t>2</a:t>
            </a:r>
            <a:r>
              <a:rPr lang="en-AU" sz="2400" dirty="0"/>
              <a:t>)</a:t>
            </a:r>
          </a:p>
          <a:p>
            <a:endParaRPr lang="en-AU" sz="24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AU" sz="2800" dirty="0"/>
              <a:t>New models</a:t>
            </a:r>
          </a:p>
          <a:p>
            <a:r>
              <a:rPr lang="en-AU" sz="2000" dirty="0"/>
              <a:t>NAST aligner (</a:t>
            </a:r>
            <a:r>
              <a:rPr lang="en-AU" sz="2000" dirty="0" err="1"/>
              <a:t>Greengenes</a:t>
            </a:r>
            <a:r>
              <a:rPr lang="en-AU" sz="2000" dirty="0"/>
              <a:t>)</a:t>
            </a:r>
          </a:p>
          <a:p>
            <a:r>
              <a:rPr lang="en-AU" sz="2000" dirty="0"/>
              <a:t>RDP aligner</a:t>
            </a:r>
          </a:p>
        </p:txBody>
      </p:sp>
    </p:spTree>
    <p:extLst>
      <p:ext uri="{BB962C8B-B14F-4D97-AF65-F5344CB8AC3E}">
        <p14:creationId xmlns:p14="http://schemas.microsoft.com/office/powerpoint/2010/main" val="30396886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Alignment II - </a:t>
            </a:r>
            <a:r>
              <a:rPr lang="en-AU" sz="2800" dirty="0"/>
              <a:t>NAST aligner</a:t>
            </a:r>
            <a:endParaRPr lang="en-AU" sz="2000" dirty="0"/>
          </a:p>
        </p:txBody>
      </p:sp>
      <p:sp>
        <p:nvSpPr>
          <p:cNvPr id="3" name="Rectangle 2"/>
          <p:cNvSpPr/>
          <p:nvPr/>
        </p:nvSpPr>
        <p:spPr>
          <a:xfrm>
            <a:off x="381000" y="1905000"/>
            <a:ext cx="3200400" cy="2286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381000" y="1428234"/>
            <a:ext cx="3200400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381000" y="1656834"/>
            <a:ext cx="3200400" cy="2286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381000" y="1199634"/>
            <a:ext cx="32004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38200" y="1199634"/>
            <a:ext cx="228600" cy="93396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1384300" y="1199634"/>
            <a:ext cx="114300" cy="93396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2133600" y="1199634"/>
            <a:ext cx="114300" cy="93396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4507796" y="6108700"/>
            <a:ext cx="15240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4507796" y="5880100"/>
            <a:ext cx="3200400" cy="2286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964996" y="5880100"/>
            <a:ext cx="2286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5511096" y="5880100"/>
            <a:ext cx="114300" cy="4699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381000" y="4914900"/>
            <a:ext cx="12954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381000" y="4397375"/>
            <a:ext cx="3200400" cy="2286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838200" y="4397375"/>
            <a:ext cx="228600" cy="23495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1384300" y="4397375"/>
            <a:ext cx="114300" cy="23495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5308600" y="1905000"/>
            <a:ext cx="3200400" cy="2286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5308600" y="1428234"/>
            <a:ext cx="3200400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5308600" y="1656834"/>
            <a:ext cx="3200400" cy="2286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5308600" y="1199634"/>
            <a:ext cx="32004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7061200" y="1199634"/>
            <a:ext cx="114300" cy="93396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5308600" y="2133600"/>
            <a:ext cx="15240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5308600" y="2362200"/>
            <a:ext cx="15240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5308600" y="2590800"/>
            <a:ext cx="15240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5765800" y="1199634"/>
            <a:ext cx="228600" cy="164516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6311900" y="1199634"/>
            <a:ext cx="114300" cy="164516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93700" y="2475468"/>
            <a:ext cx="18462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Master alignment</a:t>
            </a:r>
          </a:p>
        </p:txBody>
      </p:sp>
      <p:sp>
        <p:nvSpPr>
          <p:cNvPr id="66" name="Rectangle 65"/>
          <p:cNvSpPr/>
          <p:nvPr/>
        </p:nvSpPr>
        <p:spPr>
          <a:xfrm>
            <a:off x="381000" y="3563034"/>
            <a:ext cx="35883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Identify relative in master alignment</a:t>
            </a:r>
          </a:p>
          <a:p>
            <a:r>
              <a:rPr lang="en-US" dirty="0"/>
              <a:t>using k-</a:t>
            </a:r>
            <a:r>
              <a:rPr lang="en-US" dirty="0" err="1"/>
              <a:t>mers</a:t>
            </a:r>
            <a:r>
              <a:rPr lang="en-US" dirty="0"/>
              <a:t> or via BLAST</a:t>
            </a:r>
          </a:p>
        </p:txBody>
      </p:sp>
      <p:sp>
        <p:nvSpPr>
          <p:cNvPr id="67" name="Rectangle 66"/>
          <p:cNvSpPr/>
          <p:nvPr/>
        </p:nvSpPr>
        <p:spPr>
          <a:xfrm>
            <a:off x="4431596" y="4689475"/>
            <a:ext cx="3299301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Align candidate against reference</a:t>
            </a:r>
          </a:p>
          <a:p>
            <a:r>
              <a:rPr lang="en-US" dirty="0"/>
              <a:t>using gaps of model and </a:t>
            </a:r>
          </a:p>
          <a:p>
            <a:r>
              <a:rPr lang="en-US" dirty="0"/>
              <a:t>Needleman–</a:t>
            </a:r>
            <a:r>
              <a:rPr lang="en-US" dirty="0" err="1"/>
              <a:t>Wunsch</a:t>
            </a:r>
            <a:r>
              <a:rPr lang="en-US" dirty="0"/>
              <a:t> algorithm</a:t>
            </a:r>
          </a:p>
          <a:p>
            <a:endParaRPr lang="en-US" dirty="0"/>
          </a:p>
        </p:txBody>
      </p:sp>
      <p:sp>
        <p:nvSpPr>
          <p:cNvPr id="68" name="Rectangle 67"/>
          <p:cNvSpPr/>
          <p:nvPr/>
        </p:nvSpPr>
        <p:spPr>
          <a:xfrm>
            <a:off x="6527800" y="3152943"/>
            <a:ext cx="247189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All query sequences are </a:t>
            </a:r>
          </a:p>
          <a:p>
            <a:r>
              <a:rPr lang="en-US" dirty="0"/>
              <a:t>aligned to model and </a:t>
            </a:r>
          </a:p>
          <a:p>
            <a:r>
              <a:rPr lang="en-US" dirty="0"/>
              <a:t>thus to each other</a:t>
            </a:r>
          </a:p>
        </p:txBody>
      </p:sp>
      <p:sp>
        <p:nvSpPr>
          <p:cNvPr id="12" name="Oval 11"/>
          <p:cNvSpPr/>
          <p:nvPr/>
        </p:nvSpPr>
        <p:spPr>
          <a:xfrm>
            <a:off x="2819400" y="2413000"/>
            <a:ext cx="457200" cy="431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69" name="Oval 68"/>
          <p:cNvSpPr/>
          <p:nvPr/>
        </p:nvSpPr>
        <p:spPr>
          <a:xfrm>
            <a:off x="2590800" y="4883239"/>
            <a:ext cx="457200" cy="431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70" name="Oval 69"/>
          <p:cNvSpPr/>
          <p:nvPr/>
        </p:nvSpPr>
        <p:spPr>
          <a:xfrm>
            <a:off x="7535147" y="5073739"/>
            <a:ext cx="457200" cy="431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71" name="Oval 70"/>
          <p:cNvSpPr/>
          <p:nvPr/>
        </p:nvSpPr>
        <p:spPr>
          <a:xfrm>
            <a:off x="5994400" y="3152943"/>
            <a:ext cx="457200" cy="431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416511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6" grpId="0" animBg="1"/>
      <p:bldP spid="47" grpId="0" animBg="1"/>
      <p:bldP spid="48" grpId="0" animBg="1"/>
      <p:bldP spid="49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9" grpId="0" animBg="1"/>
      <p:bldP spid="62" grpId="0" animBg="1"/>
      <p:bldP spid="63" grpId="0" animBg="1"/>
      <p:bldP spid="64" grpId="0" animBg="1"/>
      <p:bldP spid="65" grpId="0" animBg="1"/>
      <p:bldP spid="60" grpId="0" animBg="1"/>
      <p:bldP spid="61" grpId="0" animBg="1"/>
      <p:bldP spid="66" grpId="0"/>
      <p:bldP spid="67" grpId="0"/>
      <p:bldP spid="68" grpId="0"/>
      <p:bldP spid="69" grpId="0" animBg="1"/>
      <p:bldP spid="70" grpId="0" animBg="1"/>
      <p:bldP spid="7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AU" sz="3200" dirty="0"/>
            </a:br>
            <a:r>
              <a:rPr lang="en-AU" sz="3200" dirty="0"/>
              <a:t>RDP Model aligner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4400" y="1499338"/>
            <a:ext cx="3419856" cy="4510617"/>
          </a:xfrm>
        </p:spPr>
        <p:txBody>
          <a:bodyPr>
            <a:noAutofit/>
          </a:bodyPr>
          <a:lstStyle/>
          <a:p>
            <a:r>
              <a:rPr lang="en-AU" sz="2400" dirty="0"/>
              <a:t>Model uses both primary and secondary structure information.</a:t>
            </a:r>
          </a:p>
          <a:p>
            <a:r>
              <a:rPr lang="en-AU" sz="2400" dirty="0"/>
              <a:t>Once sequences are aligned to se model they are aligned to each other.</a:t>
            </a:r>
          </a:p>
          <a:p>
            <a:r>
              <a:rPr lang="en-AU" sz="2400" dirty="0"/>
              <a:t>Uses a Hidden Markov model.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6488668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dirty="0"/>
              <a:t>1. </a:t>
            </a:r>
            <a:r>
              <a:rPr lang="en-AU" dirty="0" err="1"/>
              <a:t>Nawrocki</a:t>
            </a:r>
            <a:r>
              <a:rPr lang="en-AU" dirty="0"/>
              <a:t> et al 2009. Bioinformatics. May 15;25(10):1335-7. </a:t>
            </a:r>
            <a:r>
              <a:rPr lang="en-AU" dirty="0" err="1"/>
              <a:t>Epub</a:t>
            </a:r>
            <a:r>
              <a:rPr lang="en-AU" dirty="0"/>
              <a:t> 2009 Mar 23.</a:t>
            </a:r>
          </a:p>
        </p:txBody>
      </p:sp>
      <p:pic>
        <p:nvPicPr>
          <p:cNvPr id="11271" name="Picture 7"/>
          <p:cNvPicPr>
            <a:picLocks noChangeAspect="1" noChangeArrowheads="1"/>
          </p:cNvPicPr>
          <p:nvPr/>
        </p:nvPicPr>
        <p:blipFill>
          <a:blip r:embed="rId2" cstate="print"/>
          <a:srcRect l="1852" t="4370" b="4504"/>
          <a:stretch>
            <a:fillRect/>
          </a:stretch>
        </p:blipFill>
        <p:spPr bwMode="auto">
          <a:xfrm>
            <a:off x="4953000" y="1371600"/>
            <a:ext cx="3886200" cy="4766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658450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2590800" y="1600200"/>
            <a:ext cx="3886200" cy="2590800"/>
            <a:chOff x="1981200" y="1600200"/>
            <a:chExt cx="6858000" cy="4876800"/>
          </a:xfrm>
        </p:grpSpPr>
        <p:sp>
          <p:nvSpPr>
            <p:cNvPr id="40" name="Oval 39"/>
            <p:cNvSpPr/>
            <p:nvPr/>
          </p:nvSpPr>
          <p:spPr>
            <a:xfrm>
              <a:off x="6477000" y="3124200"/>
              <a:ext cx="457200" cy="4572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3124200" y="2819400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2286000" y="1905000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6096000" y="1887071"/>
              <a:ext cx="457200" cy="457201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3048000" y="1905000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1981200" y="1600200"/>
              <a:ext cx="1981200" cy="1981200"/>
            </a:xfrm>
            <a:prstGeom prst="ellipse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5410200" y="1752600"/>
              <a:ext cx="1981200" cy="1981200"/>
            </a:xfrm>
            <a:prstGeom prst="ellips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4038600" y="3733800"/>
              <a:ext cx="1981200" cy="1981200"/>
            </a:xfrm>
            <a:prstGeom prst="ellips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6858000" y="3429000"/>
              <a:ext cx="1981200" cy="19812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2209800" y="4495800"/>
              <a:ext cx="1981200" cy="19812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2351690" y="5425068"/>
              <a:ext cx="457200" cy="457200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3048000" y="5638800"/>
              <a:ext cx="457200" cy="457200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3581400" y="4953000"/>
              <a:ext cx="457200" cy="457200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4191000" y="4724400"/>
              <a:ext cx="457200" cy="457200"/>
            </a:xfrm>
            <a:prstGeom prst="ellipse">
              <a:avLst/>
            </a:prstGeom>
            <a:solidFill>
              <a:schemeClr val="accent3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5291959" y="4098073"/>
              <a:ext cx="457200" cy="457200"/>
            </a:xfrm>
            <a:prstGeom prst="ellipse">
              <a:avLst/>
            </a:prstGeom>
            <a:solidFill>
              <a:schemeClr val="accent3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7360024" y="3895165"/>
              <a:ext cx="457200" cy="45720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838200" y="4542282"/>
            <a:ext cx="7391400" cy="1988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  <a:buClr>
                <a:schemeClr val="accent3"/>
              </a:buClr>
              <a:buSzPct val="80000"/>
              <a:buFont typeface="Arial" panose="020B0604020202020204" pitchFamily="34" charset="0"/>
              <a:buChar char="•"/>
            </a:pPr>
            <a:r>
              <a:rPr lang="en-AU" sz="2200" u="sng" dirty="0">
                <a:latin typeface="Helvetica Neue" panose="02000503000000020004" pitchFamily="2"/>
              </a:rPr>
              <a:t>Guarantees</a:t>
            </a:r>
            <a:r>
              <a:rPr lang="en-AU" sz="2200" dirty="0">
                <a:latin typeface="Helvetica Neue" panose="02000503000000020004" pitchFamily="2"/>
              </a:rPr>
              <a:t> distance within a group</a:t>
            </a:r>
          </a:p>
          <a:p>
            <a:pPr marL="342900" indent="-342900">
              <a:spcBef>
                <a:spcPct val="20000"/>
              </a:spcBef>
              <a:buClr>
                <a:schemeClr val="accent3"/>
              </a:buClr>
              <a:buSzPct val="80000"/>
              <a:buFont typeface="Arial" panose="020B0604020202020204" pitchFamily="34" charset="0"/>
              <a:buChar char="•"/>
            </a:pPr>
            <a:r>
              <a:rPr lang="en-AU" sz="2200" dirty="0">
                <a:latin typeface="Helvetica Neue" panose="02000503000000020004" pitchFamily="2"/>
              </a:rPr>
              <a:t>Can have some artefacts</a:t>
            </a:r>
          </a:p>
          <a:p>
            <a:pPr marL="800100" lvl="2" indent="-342900">
              <a:spcBef>
                <a:spcPct val="20000"/>
              </a:spcBef>
              <a:buClr>
                <a:schemeClr val="accent3"/>
              </a:buClr>
              <a:buSzPct val="80000"/>
              <a:buFont typeface="Arial" panose="020B0604020202020204" pitchFamily="34" charset="0"/>
              <a:buChar char="•"/>
            </a:pPr>
            <a:r>
              <a:rPr lang="en-AU" sz="2200" dirty="0">
                <a:latin typeface="Helvetica Neue" panose="02000503000000020004" pitchFamily="2"/>
              </a:rPr>
              <a:t>Singletons can have closely related sequences</a:t>
            </a:r>
          </a:p>
          <a:p>
            <a:pPr marL="342900" lvl="1" indent="-342900">
              <a:spcBef>
                <a:spcPct val="20000"/>
              </a:spcBef>
              <a:buClr>
                <a:schemeClr val="accent3"/>
              </a:buClr>
              <a:buSzPct val="80000"/>
              <a:buFont typeface="Arial" panose="020B0604020202020204" pitchFamily="34" charset="0"/>
              <a:buChar char="•"/>
            </a:pPr>
            <a:r>
              <a:rPr lang="en-AU" sz="2200" dirty="0">
                <a:latin typeface="Helvetica Neue" panose="02000503000000020004" pitchFamily="2"/>
              </a:rPr>
              <a:t>Number of OTUs can change when more samples are added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828800" y="466130"/>
            <a:ext cx="1371600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AU" sz="1600" dirty="0">
                <a:latin typeface="Helvetica Neue" panose="02000503000000020004" pitchFamily="2"/>
              </a:rPr>
              <a:t>Aligned sequences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886200" y="429399"/>
            <a:ext cx="1371600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AU" sz="1600" dirty="0">
                <a:latin typeface="Helvetica Neue" panose="02000503000000020004" pitchFamily="2"/>
              </a:rPr>
              <a:t>Distance matrix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019800" y="304800"/>
            <a:ext cx="1371600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AU" sz="1600" dirty="0">
                <a:latin typeface="Helvetica Neue" panose="02000503000000020004" pitchFamily="2"/>
              </a:rPr>
              <a:t>Complete linkage clustering</a:t>
            </a:r>
          </a:p>
        </p:txBody>
      </p:sp>
      <p:sp>
        <p:nvSpPr>
          <p:cNvPr id="41" name="Right Arrow 40"/>
          <p:cNvSpPr/>
          <p:nvPr/>
        </p:nvSpPr>
        <p:spPr>
          <a:xfrm>
            <a:off x="3352800" y="466130"/>
            <a:ext cx="4572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42" name="Right Arrow 41"/>
          <p:cNvSpPr/>
          <p:nvPr/>
        </p:nvSpPr>
        <p:spPr>
          <a:xfrm>
            <a:off x="5410200" y="466130"/>
            <a:ext cx="4572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51064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514600"/>
            <a:ext cx="7315200" cy="33180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Student will be able to </a:t>
            </a:r>
          </a:p>
          <a:p>
            <a:r>
              <a:rPr lang="en-US" sz="2400" dirty="0"/>
              <a:t>Identify characteristics of that makes 16S rRNA a good phylogenetic marker</a:t>
            </a:r>
          </a:p>
          <a:p>
            <a:r>
              <a:rPr lang="en-US" sz="2400" dirty="0"/>
              <a:t>Explain what is an OTU</a:t>
            </a:r>
          </a:p>
        </p:txBody>
      </p:sp>
    </p:spTree>
    <p:extLst>
      <p:ext uri="{BB962C8B-B14F-4D97-AF65-F5344CB8AC3E}">
        <p14:creationId xmlns:p14="http://schemas.microsoft.com/office/powerpoint/2010/main" val="12618915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6922080" y="1453565"/>
            <a:ext cx="2972160" cy="1200600"/>
          </a:xfrm>
          <a:prstGeom prst="rect">
            <a:avLst/>
          </a:prstGeom>
          <a:noFill/>
        </p:spPr>
        <p:txBody>
          <a:bodyPr wrap="square" lIns="82945" tIns="41473" rIns="82945" bIns="41473" rtlCol="0">
            <a:spAutoFit/>
          </a:bodyPr>
          <a:lstStyle/>
          <a:p>
            <a:r>
              <a:rPr lang="en-US" dirty="0"/>
              <a:t>Furthest neighbor</a:t>
            </a:r>
          </a:p>
          <a:p>
            <a:r>
              <a:rPr lang="en-US" dirty="0"/>
              <a:t>Complete linkage</a:t>
            </a:r>
          </a:p>
          <a:p>
            <a:r>
              <a:rPr lang="en-US" dirty="0"/>
              <a:t>4 OTUs </a:t>
            </a:r>
          </a:p>
          <a:p>
            <a:endParaRPr lang="en-US" dirty="0"/>
          </a:p>
        </p:txBody>
      </p:sp>
      <p:grpSp>
        <p:nvGrpSpPr>
          <p:cNvPr id="146" name="Group 145"/>
          <p:cNvGrpSpPr/>
          <p:nvPr/>
        </p:nvGrpSpPr>
        <p:grpSpPr>
          <a:xfrm>
            <a:off x="1530720" y="1355182"/>
            <a:ext cx="4689826" cy="1544496"/>
            <a:chOff x="1687512" y="1493837"/>
            <a:chExt cx="5170208" cy="1702520"/>
          </a:xfrm>
        </p:grpSpPr>
        <p:sp>
          <p:nvSpPr>
            <p:cNvPr id="29" name="Oval 28"/>
            <p:cNvSpPr/>
            <p:nvPr/>
          </p:nvSpPr>
          <p:spPr>
            <a:xfrm>
              <a:off x="6381690" y="2074830"/>
              <a:ext cx="285618" cy="26773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5738809" y="2017500"/>
              <a:ext cx="285618" cy="26773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5620043" y="1501871"/>
              <a:ext cx="1237677" cy="1160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1865846" y="1730471"/>
              <a:ext cx="285618" cy="26773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1877924" y="2052578"/>
              <a:ext cx="285618" cy="26773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2509090" y="2034058"/>
              <a:ext cx="285618" cy="26773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1687512" y="1493837"/>
              <a:ext cx="1237677" cy="1160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5108017" y="2027620"/>
              <a:ext cx="285618" cy="267738"/>
            </a:xfrm>
            <a:prstGeom prst="ellipse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9" name="Straight Connector 58"/>
            <p:cNvCxnSpPr/>
            <p:nvPr/>
          </p:nvCxnSpPr>
          <p:spPr>
            <a:xfrm>
              <a:off x="2509912" y="2721071"/>
              <a:ext cx="920609" cy="0"/>
            </a:xfrm>
            <a:prstGeom prst="line">
              <a:avLst/>
            </a:prstGeom>
            <a:ln w="1905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>
              <a:off x="5261016" y="2830608"/>
              <a:ext cx="899518" cy="0"/>
            </a:xfrm>
            <a:prstGeom prst="line">
              <a:avLst/>
            </a:prstGeom>
            <a:ln w="1905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Oval 117"/>
            <p:cNvSpPr/>
            <p:nvPr/>
          </p:nvSpPr>
          <p:spPr>
            <a:xfrm>
              <a:off x="3135312" y="2035271"/>
              <a:ext cx="285618" cy="267738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4964112" y="2789237"/>
              <a:ext cx="476030" cy="4071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6332499" y="2789237"/>
              <a:ext cx="476030" cy="4071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1890251" y="2756206"/>
              <a:ext cx="476030" cy="4071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3192506" y="2775103"/>
              <a:ext cx="476030" cy="4071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2</a:t>
              </a: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6922080" y="3380631"/>
            <a:ext cx="2972160" cy="1200600"/>
          </a:xfrm>
          <a:prstGeom prst="rect">
            <a:avLst/>
          </a:prstGeom>
          <a:noFill/>
        </p:spPr>
        <p:txBody>
          <a:bodyPr wrap="square" lIns="82945" tIns="41473" rIns="82945" bIns="41473" rtlCol="0">
            <a:spAutoFit/>
          </a:bodyPr>
          <a:lstStyle/>
          <a:p>
            <a:r>
              <a:rPr lang="en-US" dirty="0"/>
              <a:t>Nearest neighbor</a:t>
            </a:r>
          </a:p>
          <a:p>
            <a:r>
              <a:rPr lang="en-US" dirty="0"/>
              <a:t>Single linkage</a:t>
            </a:r>
          </a:p>
          <a:p>
            <a:r>
              <a:rPr lang="en-US" dirty="0"/>
              <a:t>2 OTUs</a:t>
            </a:r>
          </a:p>
          <a:p>
            <a:endParaRPr lang="en-US" dirty="0"/>
          </a:p>
        </p:txBody>
      </p:sp>
      <p:grpSp>
        <p:nvGrpSpPr>
          <p:cNvPr id="144" name="Group 143"/>
          <p:cNvGrpSpPr/>
          <p:nvPr/>
        </p:nvGrpSpPr>
        <p:grpSpPr>
          <a:xfrm>
            <a:off x="1530720" y="3044518"/>
            <a:ext cx="4689826" cy="1554488"/>
            <a:chOff x="1902010" y="3356016"/>
            <a:chExt cx="5170208" cy="1713535"/>
          </a:xfrm>
        </p:grpSpPr>
        <p:sp>
          <p:nvSpPr>
            <p:cNvPr id="92" name="Oval 91"/>
            <p:cNvSpPr/>
            <p:nvPr/>
          </p:nvSpPr>
          <p:spPr>
            <a:xfrm>
              <a:off x="6596188" y="3937009"/>
              <a:ext cx="285618" cy="26773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/>
            <p:cNvSpPr/>
            <p:nvPr/>
          </p:nvSpPr>
          <p:spPr>
            <a:xfrm>
              <a:off x="5953307" y="3879679"/>
              <a:ext cx="285618" cy="26773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93"/>
            <p:cNvSpPr/>
            <p:nvPr/>
          </p:nvSpPr>
          <p:spPr>
            <a:xfrm>
              <a:off x="3313386" y="3896237"/>
              <a:ext cx="285618" cy="267738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Oval 94"/>
            <p:cNvSpPr/>
            <p:nvPr/>
          </p:nvSpPr>
          <p:spPr>
            <a:xfrm>
              <a:off x="5834541" y="3364050"/>
              <a:ext cx="1237677" cy="1160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Oval 95"/>
            <p:cNvSpPr/>
            <p:nvPr/>
          </p:nvSpPr>
          <p:spPr>
            <a:xfrm>
              <a:off x="2080344" y="3592650"/>
              <a:ext cx="285618" cy="26773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Oval 96"/>
            <p:cNvSpPr/>
            <p:nvPr/>
          </p:nvSpPr>
          <p:spPr>
            <a:xfrm>
              <a:off x="2092422" y="3914757"/>
              <a:ext cx="285618" cy="26773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Oval 97"/>
            <p:cNvSpPr/>
            <p:nvPr/>
          </p:nvSpPr>
          <p:spPr>
            <a:xfrm>
              <a:off x="2723588" y="3896237"/>
              <a:ext cx="285618" cy="26773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Oval 98"/>
            <p:cNvSpPr/>
            <p:nvPr/>
          </p:nvSpPr>
          <p:spPr>
            <a:xfrm>
              <a:off x="1902010" y="3356016"/>
              <a:ext cx="1237677" cy="1160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Oval 99"/>
            <p:cNvSpPr/>
            <p:nvPr/>
          </p:nvSpPr>
          <p:spPr>
            <a:xfrm>
              <a:off x="5322515" y="3889799"/>
              <a:ext cx="285618" cy="267738"/>
            </a:xfrm>
            <a:prstGeom prst="ellipse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1" name="Straight Connector 100"/>
            <p:cNvCxnSpPr/>
            <p:nvPr/>
          </p:nvCxnSpPr>
          <p:spPr>
            <a:xfrm>
              <a:off x="2535586" y="4273960"/>
              <a:ext cx="977865" cy="0"/>
            </a:xfrm>
            <a:prstGeom prst="line">
              <a:avLst/>
            </a:prstGeom>
            <a:ln w="1905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>
              <a:off x="5286690" y="4292857"/>
              <a:ext cx="977865" cy="0"/>
            </a:xfrm>
            <a:prstGeom prst="line">
              <a:avLst/>
            </a:prstGeom>
            <a:ln w="1905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TextBox 120"/>
            <p:cNvSpPr txBox="1"/>
            <p:nvPr/>
          </p:nvSpPr>
          <p:spPr>
            <a:xfrm>
              <a:off x="1915925" y="4643534"/>
              <a:ext cx="476030" cy="4071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3218180" y="4662431"/>
              <a:ext cx="476030" cy="4071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5250082" y="4630834"/>
              <a:ext cx="476030" cy="4071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6411518" y="4649731"/>
              <a:ext cx="476030" cy="4071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2</a:t>
              </a:r>
            </a:p>
          </p:txBody>
        </p:sp>
      </p:grpSp>
      <p:sp>
        <p:nvSpPr>
          <p:cNvPr id="120" name="TextBox 119"/>
          <p:cNvSpPr txBox="1"/>
          <p:nvPr/>
        </p:nvSpPr>
        <p:spPr>
          <a:xfrm>
            <a:off x="6852960" y="5019183"/>
            <a:ext cx="2972160" cy="921391"/>
          </a:xfrm>
          <a:prstGeom prst="rect">
            <a:avLst/>
          </a:prstGeom>
          <a:noFill/>
        </p:spPr>
        <p:txBody>
          <a:bodyPr wrap="square" lIns="82945" tIns="41473" rIns="82945" bIns="41473" rtlCol="0">
            <a:spAutoFit/>
          </a:bodyPr>
          <a:lstStyle/>
          <a:p>
            <a:r>
              <a:rPr lang="en-US" dirty="0"/>
              <a:t>Average neighbor</a:t>
            </a:r>
          </a:p>
          <a:p>
            <a:r>
              <a:rPr lang="en-US" dirty="0"/>
              <a:t>Single linkage </a:t>
            </a:r>
          </a:p>
          <a:p>
            <a:endParaRPr lang="en-US" dirty="0"/>
          </a:p>
        </p:txBody>
      </p:sp>
      <p:grpSp>
        <p:nvGrpSpPr>
          <p:cNvPr id="145" name="Group 144"/>
          <p:cNvGrpSpPr/>
          <p:nvPr/>
        </p:nvGrpSpPr>
        <p:grpSpPr>
          <a:xfrm>
            <a:off x="1530720" y="4903667"/>
            <a:ext cx="4689826" cy="1528499"/>
            <a:chOff x="1890251" y="5405382"/>
            <a:chExt cx="5170208" cy="1684887"/>
          </a:xfrm>
        </p:grpSpPr>
        <p:sp>
          <p:nvSpPr>
            <p:cNvPr id="105" name="Oval 104"/>
            <p:cNvSpPr/>
            <p:nvPr/>
          </p:nvSpPr>
          <p:spPr>
            <a:xfrm>
              <a:off x="6584429" y="5986375"/>
              <a:ext cx="285618" cy="26773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Oval 105"/>
            <p:cNvSpPr/>
            <p:nvPr/>
          </p:nvSpPr>
          <p:spPr>
            <a:xfrm>
              <a:off x="5941548" y="5929045"/>
              <a:ext cx="285618" cy="26773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Oval 107"/>
            <p:cNvSpPr/>
            <p:nvPr/>
          </p:nvSpPr>
          <p:spPr>
            <a:xfrm>
              <a:off x="5822782" y="5413416"/>
              <a:ext cx="1237677" cy="1160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accent4"/>
                  </a:solidFill>
                </a:rPr>
                <a:t>●</a:t>
              </a:r>
            </a:p>
          </p:txBody>
        </p:sp>
        <p:sp>
          <p:nvSpPr>
            <p:cNvPr id="109" name="Oval 108"/>
            <p:cNvSpPr/>
            <p:nvPr/>
          </p:nvSpPr>
          <p:spPr>
            <a:xfrm>
              <a:off x="2068585" y="5642016"/>
              <a:ext cx="285618" cy="26773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Oval 109"/>
            <p:cNvSpPr/>
            <p:nvPr/>
          </p:nvSpPr>
          <p:spPr>
            <a:xfrm>
              <a:off x="2080663" y="5964123"/>
              <a:ext cx="285618" cy="26773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Oval 110"/>
            <p:cNvSpPr/>
            <p:nvPr/>
          </p:nvSpPr>
          <p:spPr>
            <a:xfrm>
              <a:off x="2711829" y="5945603"/>
              <a:ext cx="285618" cy="26773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Oval 111"/>
            <p:cNvSpPr/>
            <p:nvPr/>
          </p:nvSpPr>
          <p:spPr>
            <a:xfrm>
              <a:off x="1890251" y="5405382"/>
              <a:ext cx="1237677" cy="1160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accent4"/>
                  </a:solidFill>
                </a:rPr>
                <a:t>●</a:t>
              </a:r>
            </a:p>
          </p:txBody>
        </p:sp>
        <p:sp>
          <p:nvSpPr>
            <p:cNvPr id="113" name="Oval 112"/>
            <p:cNvSpPr/>
            <p:nvPr/>
          </p:nvSpPr>
          <p:spPr>
            <a:xfrm>
              <a:off x="5310756" y="5939165"/>
              <a:ext cx="285618" cy="267738"/>
            </a:xfrm>
            <a:prstGeom prst="ellipse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4" name="Straight Connector 113"/>
            <p:cNvCxnSpPr/>
            <p:nvPr/>
          </p:nvCxnSpPr>
          <p:spPr>
            <a:xfrm>
              <a:off x="2509912" y="6708816"/>
              <a:ext cx="920609" cy="0"/>
            </a:xfrm>
            <a:prstGeom prst="line">
              <a:avLst/>
            </a:prstGeom>
            <a:ln w="1905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/>
          </p:nvCxnSpPr>
          <p:spPr>
            <a:xfrm>
              <a:off x="5383230" y="6724787"/>
              <a:ext cx="901037" cy="0"/>
            </a:xfrm>
            <a:prstGeom prst="line">
              <a:avLst/>
            </a:prstGeom>
            <a:ln w="1905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Oval 118"/>
            <p:cNvSpPr/>
            <p:nvPr/>
          </p:nvSpPr>
          <p:spPr>
            <a:xfrm>
              <a:off x="3287712" y="5938782"/>
              <a:ext cx="285618" cy="267738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2066375" y="6638813"/>
              <a:ext cx="476030" cy="4071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3211512" y="6657710"/>
              <a:ext cx="476030" cy="4071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5173882" y="6664252"/>
              <a:ext cx="476030" cy="4071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6160534" y="6683149"/>
              <a:ext cx="476030" cy="4071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3</a:t>
              </a:r>
            </a:p>
          </p:txBody>
        </p:sp>
      </p:grpSp>
      <p:sp>
        <p:nvSpPr>
          <p:cNvPr id="140" name="Title 13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500" dirty="0"/>
              <a:t>Clustering methods comparisons</a:t>
            </a:r>
          </a:p>
        </p:txBody>
      </p:sp>
    </p:spTree>
    <p:extLst>
      <p:ext uri="{BB962C8B-B14F-4D97-AF65-F5344CB8AC3E}">
        <p14:creationId xmlns:p14="http://schemas.microsoft.com/office/powerpoint/2010/main" val="3725344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9" dur="indefinite"/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0" dur="indefinite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12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Species x sites table</a:t>
            </a:r>
            <a:br>
              <a:rPr lang="en-AU" dirty="0"/>
            </a:br>
            <a:r>
              <a:rPr lang="en-AU" dirty="0"/>
              <a:t>(OTU x Samples)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4886382"/>
              </p:ext>
            </p:extLst>
          </p:nvPr>
        </p:nvGraphicFramePr>
        <p:xfrm>
          <a:off x="449367" y="1219200"/>
          <a:ext cx="7704033" cy="152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500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21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57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93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093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934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0934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0934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0934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Helvetica Neue" panose="02000503000000020004" pitchFamily="2"/>
                      </a:endParaRPr>
                    </a:p>
                  </a:txBody>
                  <a:tcPr marL="324684" marR="324684" anchor="ctr"/>
                </a:tc>
                <a:tc>
                  <a:txBody>
                    <a:bodyPr/>
                    <a:lstStyle/>
                    <a:p>
                      <a:pPr marL="0" indent="0" algn="ctr"/>
                      <a:r>
                        <a:rPr lang="en-US" sz="1400" dirty="0">
                          <a:latin typeface="Helvetica Neue" panose="02000503000000020004" pitchFamily="2"/>
                        </a:rPr>
                        <a:t>OTU1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Helvetica Neue" panose="02000503000000020004" pitchFamily="2"/>
                        </a:rPr>
                        <a:t>OTU2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Helvetica Neue" panose="02000503000000020004" pitchFamily="2"/>
                        </a:rPr>
                        <a:t>OTU3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Helvetica Neue" panose="02000503000000020004" pitchFamily="2"/>
                        </a:rPr>
                        <a:t>OTU4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Helvetica Neue" panose="02000503000000020004" pitchFamily="2"/>
                        </a:rPr>
                        <a:t>OTU5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latin typeface="Helvetica Neue" panose="02000503000000020004" pitchFamily="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Helvetica Neue" panose="02000503000000020004" pitchFamily="2"/>
                        </a:rPr>
                        <a:t>H’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Helvetica Neue" panose="02000503000000020004" pitchFamily="2"/>
                        </a:rPr>
                        <a:t>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Helvetica Neue" panose="02000503000000020004" pitchFamily="2"/>
                        </a:rPr>
                        <a:t>Sample1</a:t>
                      </a:r>
                    </a:p>
                  </a:txBody>
                  <a:tcPr marL="324684" marR="32468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Helvetica Neue" panose="02000503000000020004" pitchFamily="2"/>
                        </a:rPr>
                        <a:t>20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Helvetica Neue" panose="02000503000000020004" pitchFamily="2"/>
                        </a:rPr>
                        <a:t>15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Helvetica Neue" panose="02000503000000020004" pitchFamily="2"/>
                        </a:rPr>
                        <a:t>50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Helvetica Neue" panose="02000503000000020004" pitchFamily="2"/>
                        </a:rPr>
                        <a:t>10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Helvetica Neue" panose="02000503000000020004" pitchFamily="2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Helvetica Neue" panose="02000503000000020004" pitchFamily="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Helvetica Neue" panose="02000503000000020004" pitchFamily="2"/>
                        </a:rPr>
                        <a:t>1.194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Helvetica Neue" panose="02000503000000020004" pitchFamily="2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Helvetica Neue" panose="02000503000000020004" pitchFamily="2"/>
                        </a:rPr>
                        <a:t>Sample2</a:t>
                      </a:r>
                    </a:p>
                  </a:txBody>
                  <a:tcPr marL="324684" marR="32468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Helvetica Neue" panose="02000503000000020004" pitchFamily="2"/>
                        </a:rPr>
                        <a:t>15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Helvetica Neue" panose="02000503000000020004" pitchFamily="2"/>
                        </a:rPr>
                        <a:t>30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Helvetica Neue" panose="02000503000000020004" pitchFamily="2"/>
                        </a:rPr>
                        <a:t>35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Helvetica Neue" panose="02000503000000020004" pitchFamily="2"/>
                        </a:rPr>
                        <a:t>20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Helvetica Neue" panose="02000503000000020004" pitchFamily="2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Helvetica Neue" panose="02000503000000020004" pitchFamily="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Helvetica Neue" panose="02000503000000020004" pitchFamily="2"/>
                        </a:rPr>
                        <a:t>1.335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Helvetica Neue" panose="02000503000000020004" pitchFamily="2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Helvetica Neue" panose="02000503000000020004" pitchFamily="2"/>
                        </a:rPr>
                        <a:t>Sample3</a:t>
                      </a:r>
                    </a:p>
                  </a:txBody>
                  <a:tcPr marL="324684" marR="32468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Helvetica Neue" panose="02000503000000020004" pitchFamily="2"/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Helvetica Neue" panose="02000503000000020004" pitchFamily="2"/>
                        </a:rPr>
                        <a:t>12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Helvetica Neue" panose="02000503000000020004" pitchFamily="2"/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Helvetica Neue" panose="02000503000000020004" pitchFamily="2"/>
                        </a:rPr>
                        <a:t>100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Helvetica Neue" panose="02000503000000020004" pitchFamily="2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Helvetica Neue" panose="02000503000000020004" pitchFamily="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Helvetica Neue" panose="02000503000000020004" pitchFamily="2"/>
                        </a:rPr>
                        <a:t>0.3405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Helvetica Neue" panose="02000503000000020004" pitchFamily="2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Helvetica Neue" panose="02000503000000020004" pitchFamily="2"/>
                        </a:rPr>
                        <a:t>Sample4</a:t>
                      </a:r>
                    </a:p>
                  </a:txBody>
                  <a:tcPr marL="324684" marR="32468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Helvetica Neue" panose="02000503000000020004" pitchFamily="2"/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Helvetica Neue" panose="02000503000000020004" pitchFamily="2"/>
                        </a:rPr>
                        <a:t>10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Helvetica Neue" panose="02000503000000020004" pitchFamily="2"/>
                        </a:rPr>
                        <a:t>100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Helvetica Neue" panose="02000503000000020004" pitchFamily="2"/>
                        </a:rPr>
                        <a:t>0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indent="77788" algn="ctr">
                        <a:tabLst/>
                      </a:pPr>
                      <a:r>
                        <a:rPr lang="en-US" sz="1400" dirty="0">
                          <a:latin typeface="Helvetica Neue" panose="02000503000000020004" pitchFamily="2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77788" algn="ctr">
                        <a:tabLst/>
                      </a:pPr>
                      <a:endParaRPr lang="en-US" sz="1400" dirty="0">
                        <a:latin typeface="Helvetica Neue" panose="02000503000000020004" pitchFamily="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Helvetica Neue" panose="02000503000000020004" pitchFamily="2"/>
                        </a:rPr>
                        <a:t>0.3533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tabLst/>
                      </a:pPr>
                      <a:r>
                        <a:rPr lang="en-US" sz="1400" dirty="0">
                          <a:latin typeface="Helvetica Neue" panose="02000503000000020004" pitchFamily="2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Down Arrow 9"/>
          <p:cNvSpPr/>
          <p:nvPr/>
        </p:nvSpPr>
        <p:spPr>
          <a:xfrm rot="15392834" flipH="1">
            <a:off x="4163865" y="3756351"/>
            <a:ext cx="359626" cy="682822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31" name="Down Arrow 30"/>
          <p:cNvSpPr/>
          <p:nvPr/>
        </p:nvSpPr>
        <p:spPr>
          <a:xfrm flipH="1">
            <a:off x="1371600" y="2895600"/>
            <a:ext cx="469392" cy="682822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32" name="Down Arrow 31"/>
          <p:cNvSpPr/>
          <p:nvPr/>
        </p:nvSpPr>
        <p:spPr>
          <a:xfrm rot="16200000" flipH="1">
            <a:off x="6005705" y="1718327"/>
            <a:ext cx="284216" cy="505164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7860345"/>
              </p:ext>
            </p:extLst>
          </p:nvPr>
        </p:nvGraphicFramePr>
        <p:xfrm>
          <a:off x="1143000" y="3733800"/>
          <a:ext cx="2286000" cy="1676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35280">
                <a:tc>
                  <a:txBody>
                    <a:bodyPr/>
                    <a:lstStyle/>
                    <a:p>
                      <a:pPr marL="0" marR="0" indent="0" algn="ctr" defTabSz="8294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>
                        <a:latin typeface="Helvetica Neue" panose="02000503000000020004" pitchFamily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8294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latin typeface="Helvetica Neue" panose="02000503000000020004" pitchFamily="2"/>
                        </a:rPr>
                        <a:t>Sample1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8294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latin typeface="Helvetica Neue" panose="02000503000000020004" pitchFamily="2"/>
                        </a:rPr>
                        <a:t>Sample2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8294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latin typeface="Helvetica Neue" panose="02000503000000020004" pitchFamily="2"/>
                        </a:rPr>
                        <a:t>Sample3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8294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latin typeface="Helvetica Neue" panose="02000503000000020004" pitchFamily="2"/>
                        </a:rPr>
                        <a:t>Sample4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0" marR="0" indent="0" algn="ctr" defTabSz="8294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latin typeface="Helvetica Neue" panose="02000503000000020004" pitchFamily="2"/>
                        </a:rPr>
                        <a:t>Sample1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0.000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0.231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0.787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0.417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0" marR="0" indent="0" algn="ctr" defTabSz="8294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latin typeface="Helvetica Neue" panose="02000503000000020004" pitchFamily="2"/>
                        </a:rPr>
                        <a:t>Sample2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0.231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0.000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0.698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0.573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0" marR="0" indent="0" algn="ctr" defTabSz="8294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latin typeface="Helvetica Neue" panose="02000503000000020004" pitchFamily="2"/>
                        </a:rPr>
                        <a:t>Sample3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0.787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0.698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0.000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0.910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0" marR="0" indent="0" algn="ctr" defTabSz="8294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latin typeface="Helvetica Neue" panose="02000503000000020004" pitchFamily="2"/>
                        </a:rPr>
                        <a:t>Sample4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0.417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0.573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0.910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0.00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1079" name="Group 1078"/>
          <p:cNvGrpSpPr/>
          <p:nvPr/>
        </p:nvGrpSpPr>
        <p:grpSpPr>
          <a:xfrm>
            <a:off x="4953000" y="3157533"/>
            <a:ext cx="1965772" cy="1739264"/>
            <a:chOff x="5676556" y="3644107"/>
            <a:chExt cx="1965772" cy="1739264"/>
          </a:xfrm>
        </p:grpSpPr>
        <p:sp>
          <p:nvSpPr>
            <p:cNvPr id="9" name="Freeform 9"/>
            <p:cNvSpPr>
              <a:spLocks noEditPoints="1"/>
            </p:cNvSpPr>
            <p:nvPr/>
          </p:nvSpPr>
          <p:spPr bwMode="auto">
            <a:xfrm>
              <a:off x="6080125" y="3648075"/>
              <a:ext cx="1588" cy="1462088"/>
            </a:xfrm>
            <a:custGeom>
              <a:avLst/>
              <a:gdLst>
                <a:gd name="T0" fmla="*/ 0 w 1"/>
                <a:gd name="T1" fmla="*/ 12 h 921"/>
                <a:gd name="T2" fmla="*/ 1 w 1"/>
                <a:gd name="T3" fmla="*/ 30 h 921"/>
                <a:gd name="T4" fmla="*/ 0 w 1"/>
                <a:gd name="T5" fmla="*/ 40 h 921"/>
                <a:gd name="T6" fmla="*/ 1 w 1"/>
                <a:gd name="T7" fmla="*/ 62 h 921"/>
                <a:gd name="T8" fmla="*/ 1 w 1"/>
                <a:gd name="T9" fmla="*/ 69 h 921"/>
                <a:gd name="T10" fmla="*/ 0 w 1"/>
                <a:gd name="T11" fmla="*/ 91 h 921"/>
                <a:gd name="T12" fmla="*/ 1 w 1"/>
                <a:gd name="T13" fmla="*/ 109 h 921"/>
                <a:gd name="T14" fmla="*/ 0 w 1"/>
                <a:gd name="T15" fmla="*/ 119 h 921"/>
                <a:gd name="T16" fmla="*/ 1 w 1"/>
                <a:gd name="T17" fmla="*/ 141 h 921"/>
                <a:gd name="T18" fmla="*/ 1 w 1"/>
                <a:gd name="T19" fmla="*/ 148 h 921"/>
                <a:gd name="T20" fmla="*/ 0 w 1"/>
                <a:gd name="T21" fmla="*/ 170 h 921"/>
                <a:gd name="T22" fmla="*/ 1 w 1"/>
                <a:gd name="T23" fmla="*/ 188 h 921"/>
                <a:gd name="T24" fmla="*/ 0 w 1"/>
                <a:gd name="T25" fmla="*/ 198 h 921"/>
                <a:gd name="T26" fmla="*/ 1 w 1"/>
                <a:gd name="T27" fmla="*/ 220 h 921"/>
                <a:gd name="T28" fmla="*/ 1 w 1"/>
                <a:gd name="T29" fmla="*/ 227 h 921"/>
                <a:gd name="T30" fmla="*/ 0 w 1"/>
                <a:gd name="T31" fmla="*/ 249 h 921"/>
                <a:gd name="T32" fmla="*/ 1 w 1"/>
                <a:gd name="T33" fmla="*/ 267 h 921"/>
                <a:gd name="T34" fmla="*/ 0 w 1"/>
                <a:gd name="T35" fmla="*/ 277 h 921"/>
                <a:gd name="T36" fmla="*/ 1 w 1"/>
                <a:gd name="T37" fmla="*/ 299 h 921"/>
                <a:gd name="T38" fmla="*/ 1 w 1"/>
                <a:gd name="T39" fmla="*/ 306 h 921"/>
                <a:gd name="T40" fmla="*/ 0 w 1"/>
                <a:gd name="T41" fmla="*/ 328 h 921"/>
                <a:gd name="T42" fmla="*/ 1 w 1"/>
                <a:gd name="T43" fmla="*/ 346 h 921"/>
                <a:gd name="T44" fmla="*/ 0 w 1"/>
                <a:gd name="T45" fmla="*/ 356 h 921"/>
                <a:gd name="T46" fmla="*/ 1 w 1"/>
                <a:gd name="T47" fmla="*/ 378 h 921"/>
                <a:gd name="T48" fmla="*/ 1 w 1"/>
                <a:gd name="T49" fmla="*/ 385 h 921"/>
                <a:gd name="T50" fmla="*/ 0 w 1"/>
                <a:gd name="T51" fmla="*/ 407 h 921"/>
                <a:gd name="T52" fmla="*/ 1 w 1"/>
                <a:gd name="T53" fmla="*/ 425 h 921"/>
                <a:gd name="T54" fmla="*/ 0 w 1"/>
                <a:gd name="T55" fmla="*/ 435 h 921"/>
                <a:gd name="T56" fmla="*/ 1 w 1"/>
                <a:gd name="T57" fmla="*/ 457 h 921"/>
                <a:gd name="T58" fmla="*/ 1 w 1"/>
                <a:gd name="T59" fmla="*/ 464 h 921"/>
                <a:gd name="T60" fmla="*/ 0 w 1"/>
                <a:gd name="T61" fmla="*/ 486 h 921"/>
                <a:gd name="T62" fmla="*/ 1 w 1"/>
                <a:gd name="T63" fmla="*/ 504 h 921"/>
                <a:gd name="T64" fmla="*/ 0 w 1"/>
                <a:gd name="T65" fmla="*/ 514 h 921"/>
                <a:gd name="T66" fmla="*/ 1 w 1"/>
                <a:gd name="T67" fmla="*/ 536 h 921"/>
                <a:gd name="T68" fmla="*/ 1 w 1"/>
                <a:gd name="T69" fmla="*/ 543 h 921"/>
                <a:gd name="T70" fmla="*/ 0 w 1"/>
                <a:gd name="T71" fmla="*/ 565 h 921"/>
                <a:gd name="T72" fmla="*/ 1 w 1"/>
                <a:gd name="T73" fmla="*/ 583 h 921"/>
                <a:gd name="T74" fmla="*/ 0 w 1"/>
                <a:gd name="T75" fmla="*/ 593 h 921"/>
                <a:gd name="T76" fmla="*/ 1 w 1"/>
                <a:gd name="T77" fmla="*/ 615 h 921"/>
                <a:gd name="T78" fmla="*/ 1 w 1"/>
                <a:gd name="T79" fmla="*/ 623 h 921"/>
                <a:gd name="T80" fmla="*/ 0 w 1"/>
                <a:gd name="T81" fmla="*/ 644 h 921"/>
                <a:gd name="T82" fmla="*/ 1 w 1"/>
                <a:gd name="T83" fmla="*/ 662 h 921"/>
                <a:gd name="T84" fmla="*/ 0 w 1"/>
                <a:gd name="T85" fmla="*/ 672 h 921"/>
                <a:gd name="T86" fmla="*/ 1 w 1"/>
                <a:gd name="T87" fmla="*/ 694 h 921"/>
                <a:gd name="T88" fmla="*/ 1 w 1"/>
                <a:gd name="T89" fmla="*/ 702 h 921"/>
                <a:gd name="T90" fmla="*/ 0 w 1"/>
                <a:gd name="T91" fmla="*/ 723 h 921"/>
                <a:gd name="T92" fmla="*/ 1 w 1"/>
                <a:gd name="T93" fmla="*/ 741 h 921"/>
                <a:gd name="T94" fmla="*/ 0 w 1"/>
                <a:gd name="T95" fmla="*/ 751 h 921"/>
                <a:gd name="T96" fmla="*/ 1 w 1"/>
                <a:gd name="T97" fmla="*/ 773 h 921"/>
                <a:gd name="T98" fmla="*/ 1 w 1"/>
                <a:gd name="T99" fmla="*/ 781 h 921"/>
                <a:gd name="T100" fmla="*/ 0 w 1"/>
                <a:gd name="T101" fmla="*/ 802 h 921"/>
                <a:gd name="T102" fmla="*/ 1 w 1"/>
                <a:gd name="T103" fmla="*/ 820 h 921"/>
                <a:gd name="T104" fmla="*/ 0 w 1"/>
                <a:gd name="T105" fmla="*/ 830 h 921"/>
                <a:gd name="T106" fmla="*/ 1 w 1"/>
                <a:gd name="T107" fmla="*/ 852 h 921"/>
                <a:gd name="T108" fmla="*/ 1 w 1"/>
                <a:gd name="T109" fmla="*/ 860 h 921"/>
                <a:gd name="T110" fmla="*/ 0 w 1"/>
                <a:gd name="T111" fmla="*/ 881 h 921"/>
                <a:gd name="T112" fmla="*/ 1 w 1"/>
                <a:gd name="T113" fmla="*/ 899 h 921"/>
                <a:gd name="T114" fmla="*/ 0 w 1"/>
                <a:gd name="T115" fmla="*/ 909 h 9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" h="921">
                  <a:moveTo>
                    <a:pt x="1" y="0"/>
                  </a:moveTo>
                  <a:lnTo>
                    <a:pt x="1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1" y="0"/>
                  </a:lnTo>
                  <a:close/>
                  <a:moveTo>
                    <a:pt x="1" y="10"/>
                  </a:moveTo>
                  <a:lnTo>
                    <a:pt x="1" y="12"/>
                  </a:lnTo>
                  <a:lnTo>
                    <a:pt x="0" y="12"/>
                  </a:lnTo>
                  <a:lnTo>
                    <a:pt x="0" y="10"/>
                  </a:lnTo>
                  <a:lnTo>
                    <a:pt x="1" y="10"/>
                  </a:lnTo>
                  <a:close/>
                  <a:moveTo>
                    <a:pt x="1" y="20"/>
                  </a:moveTo>
                  <a:lnTo>
                    <a:pt x="1" y="22"/>
                  </a:lnTo>
                  <a:lnTo>
                    <a:pt x="0" y="22"/>
                  </a:lnTo>
                  <a:lnTo>
                    <a:pt x="0" y="20"/>
                  </a:lnTo>
                  <a:lnTo>
                    <a:pt x="1" y="20"/>
                  </a:lnTo>
                  <a:close/>
                  <a:moveTo>
                    <a:pt x="1" y="30"/>
                  </a:moveTo>
                  <a:lnTo>
                    <a:pt x="1" y="32"/>
                  </a:lnTo>
                  <a:lnTo>
                    <a:pt x="0" y="32"/>
                  </a:lnTo>
                  <a:lnTo>
                    <a:pt x="0" y="30"/>
                  </a:lnTo>
                  <a:lnTo>
                    <a:pt x="1" y="30"/>
                  </a:lnTo>
                  <a:close/>
                  <a:moveTo>
                    <a:pt x="1" y="40"/>
                  </a:moveTo>
                  <a:lnTo>
                    <a:pt x="1" y="42"/>
                  </a:lnTo>
                  <a:lnTo>
                    <a:pt x="0" y="42"/>
                  </a:lnTo>
                  <a:lnTo>
                    <a:pt x="0" y="40"/>
                  </a:lnTo>
                  <a:lnTo>
                    <a:pt x="1" y="40"/>
                  </a:lnTo>
                  <a:close/>
                  <a:moveTo>
                    <a:pt x="1" y="50"/>
                  </a:moveTo>
                  <a:lnTo>
                    <a:pt x="1" y="52"/>
                  </a:lnTo>
                  <a:lnTo>
                    <a:pt x="0" y="52"/>
                  </a:lnTo>
                  <a:lnTo>
                    <a:pt x="0" y="50"/>
                  </a:lnTo>
                  <a:lnTo>
                    <a:pt x="1" y="50"/>
                  </a:lnTo>
                  <a:close/>
                  <a:moveTo>
                    <a:pt x="1" y="60"/>
                  </a:moveTo>
                  <a:lnTo>
                    <a:pt x="1" y="62"/>
                  </a:lnTo>
                  <a:lnTo>
                    <a:pt x="0" y="62"/>
                  </a:lnTo>
                  <a:lnTo>
                    <a:pt x="0" y="60"/>
                  </a:lnTo>
                  <a:lnTo>
                    <a:pt x="1" y="60"/>
                  </a:lnTo>
                  <a:close/>
                  <a:moveTo>
                    <a:pt x="1" y="69"/>
                  </a:moveTo>
                  <a:lnTo>
                    <a:pt x="1" y="71"/>
                  </a:lnTo>
                  <a:lnTo>
                    <a:pt x="0" y="71"/>
                  </a:lnTo>
                  <a:lnTo>
                    <a:pt x="0" y="69"/>
                  </a:lnTo>
                  <a:lnTo>
                    <a:pt x="1" y="69"/>
                  </a:lnTo>
                  <a:close/>
                  <a:moveTo>
                    <a:pt x="1" y="79"/>
                  </a:moveTo>
                  <a:lnTo>
                    <a:pt x="1" y="81"/>
                  </a:lnTo>
                  <a:lnTo>
                    <a:pt x="0" y="81"/>
                  </a:lnTo>
                  <a:lnTo>
                    <a:pt x="0" y="79"/>
                  </a:lnTo>
                  <a:lnTo>
                    <a:pt x="1" y="79"/>
                  </a:lnTo>
                  <a:close/>
                  <a:moveTo>
                    <a:pt x="1" y="89"/>
                  </a:moveTo>
                  <a:lnTo>
                    <a:pt x="1" y="91"/>
                  </a:lnTo>
                  <a:lnTo>
                    <a:pt x="0" y="91"/>
                  </a:lnTo>
                  <a:lnTo>
                    <a:pt x="0" y="89"/>
                  </a:lnTo>
                  <a:lnTo>
                    <a:pt x="1" y="89"/>
                  </a:lnTo>
                  <a:close/>
                  <a:moveTo>
                    <a:pt x="1" y="99"/>
                  </a:moveTo>
                  <a:lnTo>
                    <a:pt x="1" y="101"/>
                  </a:lnTo>
                  <a:lnTo>
                    <a:pt x="0" y="101"/>
                  </a:lnTo>
                  <a:lnTo>
                    <a:pt x="0" y="99"/>
                  </a:lnTo>
                  <a:lnTo>
                    <a:pt x="1" y="99"/>
                  </a:lnTo>
                  <a:close/>
                  <a:moveTo>
                    <a:pt x="1" y="109"/>
                  </a:moveTo>
                  <a:lnTo>
                    <a:pt x="1" y="111"/>
                  </a:lnTo>
                  <a:lnTo>
                    <a:pt x="0" y="111"/>
                  </a:lnTo>
                  <a:lnTo>
                    <a:pt x="0" y="109"/>
                  </a:lnTo>
                  <a:lnTo>
                    <a:pt x="1" y="109"/>
                  </a:lnTo>
                  <a:close/>
                  <a:moveTo>
                    <a:pt x="1" y="119"/>
                  </a:moveTo>
                  <a:lnTo>
                    <a:pt x="1" y="121"/>
                  </a:lnTo>
                  <a:lnTo>
                    <a:pt x="0" y="121"/>
                  </a:lnTo>
                  <a:lnTo>
                    <a:pt x="0" y="119"/>
                  </a:lnTo>
                  <a:lnTo>
                    <a:pt x="1" y="119"/>
                  </a:lnTo>
                  <a:close/>
                  <a:moveTo>
                    <a:pt x="1" y="129"/>
                  </a:moveTo>
                  <a:lnTo>
                    <a:pt x="1" y="131"/>
                  </a:lnTo>
                  <a:lnTo>
                    <a:pt x="0" y="131"/>
                  </a:lnTo>
                  <a:lnTo>
                    <a:pt x="0" y="129"/>
                  </a:lnTo>
                  <a:lnTo>
                    <a:pt x="1" y="129"/>
                  </a:lnTo>
                  <a:close/>
                  <a:moveTo>
                    <a:pt x="1" y="139"/>
                  </a:moveTo>
                  <a:lnTo>
                    <a:pt x="1" y="141"/>
                  </a:lnTo>
                  <a:lnTo>
                    <a:pt x="0" y="141"/>
                  </a:lnTo>
                  <a:lnTo>
                    <a:pt x="0" y="139"/>
                  </a:lnTo>
                  <a:lnTo>
                    <a:pt x="1" y="139"/>
                  </a:lnTo>
                  <a:close/>
                  <a:moveTo>
                    <a:pt x="1" y="148"/>
                  </a:moveTo>
                  <a:lnTo>
                    <a:pt x="1" y="150"/>
                  </a:lnTo>
                  <a:lnTo>
                    <a:pt x="0" y="150"/>
                  </a:lnTo>
                  <a:lnTo>
                    <a:pt x="0" y="148"/>
                  </a:lnTo>
                  <a:lnTo>
                    <a:pt x="1" y="148"/>
                  </a:lnTo>
                  <a:close/>
                  <a:moveTo>
                    <a:pt x="1" y="158"/>
                  </a:moveTo>
                  <a:lnTo>
                    <a:pt x="1" y="160"/>
                  </a:lnTo>
                  <a:lnTo>
                    <a:pt x="0" y="160"/>
                  </a:lnTo>
                  <a:lnTo>
                    <a:pt x="0" y="158"/>
                  </a:lnTo>
                  <a:lnTo>
                    <a:pt x="1" y="158"/>
                  </a:lnTo>
                  <a:close/>
                  <a:moveTo>
                    <a:pt x="1" y="168"/>
                  </a:moveTo>
                  <a:lnTo>
                    <a:pt x="1" y="170"/>
                  </a:lnTo>
                  <a:lnTo>
                    <a:pt x="0" y="170"/>
                  </a:lnTo>
                  <a:lnTo>
                    <a:pt x="0" y="168"/>
                  </a:lnTo>
                  <a:lnTo>
                    <a:pt x="1" y="168"/>
                  </a:lnTo>
                  <a:close/>
                  <a:moveTo>
                    <a:pt x="1" y="178"/>
                  </a:moveTo>
                  <a:lnTo>
                    <a:pt x="1" y="180"/>
                  </a:lnTo>
                  <a:lnTo>
                    <a:pt x="0" y="180"/>
                  </a:lnTo>
                  <a:lnTo>
                    <a:pt x="0" y="178"/>
                  </a:lnTo>
                  <a:lnTo>
                    <a:pt x="1" y="178"/>
                  </a:lnTo>
                  <a:close/>
                  <a:moveTo>
                    <a:pt x="1" y="188"/>
                  </a:moveTo>
                  <a:lnTo>
                    <a:pt x="1" y="190"/>
                  </a:lnTo>
                  <a:lnTo>
                    <a:pt x="0" y="190"/>
                  </a:lnTo>
                  <a:lnTo>
                    <a:pt x="0" y="188"/>
                  </a:lnTo>
                  <a:lnTo>
                    <a:pt x="1" y="188"/>
                  </a:lnTo>
                  <a:close/>
                  <a:moveTo>
                    <a:pt x="1" y="198"/>
                  </a:moveTo>
                  <a:lnTo>
                    <a:pt x="1" y="200"/>
                  </a:lnTo>
                  <a:lnTo>
                    <a:pt x="0" y="200"/>
                  </a:lnTo>
                  <a:lnTo>
                    <a:pt x="0" y="198"/>
                  </a:lnTo>
                  <a:lnTo>
                    <a:pt x="1" y="198"/>
                  </a:lnTo>
                  <a:close/>
                  <a:moveTo>
                    <a:pt x="1" y="208"/>
                  </a:moveTo>
                  <a:lnTo>
                    <a:pt x="1" y="210"/>
                  </a:lnTo>
                  <a:lnTo>
                    <a:pt x="0" y="210"/>
                  </a:lnTo>
                  <a:lnTo>
                    <a:pt x="0" y="208"/>
                  </a:lnTo>
                  <a:lnTo>
                    <a:pt x="1" y="208"/>
                  </a:lnTo>
                  <a:close/>
                  <a:moveTo>
                    <a:pt x="1" y="218"/>
                  </a:moveTo>
                  <a:lnTo>
                    <a:pt x="1" y="220"/>
                  </a:lnTo>
                  <a:lnTo>
                    <a:pt x="0" y="220"/>
                  </a:lnTo>
                  <a:lnTo>
                    <a:pt x="0" y="218"/>
                  </a:lnTo>
                  <a:lnTo>
                    <a:pt x="1" y="218"/>
                  </a:lnTo>
                  <a:close/>
                  <a:moveTo>
                    <a:pt x="1" y="227"/>
                  </a:moveTo>
                  <a:lnTo>
                    <a:pt x="1" y="229"/>
                  </a:lnTo>
                  <a:lnTo>
                    <a:pt x="0" y="229"/>
                  </a:lnTo>
                  <a:lnTo>
                    <a:pt x="0" y="227"/>
                  </a:lnTo>
                  <a:lnTo>
                    <a:pt x="1" y="227"/>
                  </a:lnTo>
                  <a:close/>
                  <a:moveTo>
                    <a:pt x="1" y="237"/>
                  </a:moveTo>
                  <a:lnTo>
                    <a:pt x="1" y="239"/>
                  </a:lnTo>
                  <a:lnTo>
                    <a:pt x="0" y="239"/>
                  </a:lnTo>
                  <a:lnTo>
                    <a:pt x="0" y="237"/>
                  </a:lnTo>
                  <a:lnTo>
                    <a:pt x="1" y="237"/>
                  </a:lnTo>
                  <a:close/>
                  <a:moveTo>
                    <a:pt x="1" y="247"/>
                  </a:moveTo>
                  <a:lnTo>
                    <a:pt x="1" y="249"/>
                  </a:lnTo>
                  <a:lnTo>
                    <a:pt x="0" y="249"/>
                  </a:lnTo>
                  <a:lnTo>
                    <a:pt x="0" y="247"/>
                  </a:lnTo>
                  <a:lnTo>
                    <a:pt x="1" y="247"/>
                  </a:lnTo>
                  <a:close/>
                  <a:moveTo>
                    <a:pt x="1" y="257"/>
                  </a:moveTo>
                  <a:lnTo>
                    <a:pt x="1" y="259"/>
                  </a:lnTo>
                  <a:lnTo>
                    <a:pt x="0" y="259"/>
                  </a:lnTo>
                  <a:lnTo>
                    <a:pt x="0" y="257"/>
                  </a:lnTo>
                  <a:lnTo>
                    <a:pt x="1" y="257"/>
                  </a:lnTo>
                  <a:close/>
                  <a:moveTo>
                    <a:pt x="1" y="267"/>
                  </a:moveTo>
                  <a:lnTo>
                    <a:pt x="1" y="269"/>
                  </a:lnTo>
                  <a:lnTo>
                    <a:pt x="0" y="269"/>
                  </a:lnTo>
                  <a:lnTo>
                    <a:pt x="0" y="267"/>
                  </a:lnTo>
                  <a:lnTo>
                    <a:pt x="1" y="267"/>
                  </a:lnTo>
                  <a:close/>
                  <a:moveTo>
                    <a:pt x="1" y="277"/>
                  </a:moveTo>
                  <a:lnTo>
                    <a:pt x="1" y="279"/>
                  </a:lnTo>
                  <a:lnTo>
                    <a:pt x="0" y="279"/>
                  </a:lnTo>
                  <a:lnTo>
                    <a:pt x="0" y="277"/>
                  </a:lnTo>
                  <a:lnTo>
                    <a:pt x="1" y="277"/>
                  </a:lnTo>
                  <a:close/>
                  <a:moveTo>
                    <a:pt x="1" y="287"/>
                  </a:moveTo>
                  <a:lnTo>
                    <a:pt x="1" y="289"/>
                  </a:lnTo>
                  <a:lnTo>
                    <a:pt x="0" y="289"/>
                  </a:lnTo>
                  <a:lnTo>
                    <a:pt x="0" y="287"/>
                  </a:lnTo>
                  <a:lnTo>
                    <a:pt x="1" y="287"/>
                  </a:lnTo>
                  <a:close/>
                  <a:moveTo>
                    <a:pt x="1" y="297"/>
                  </a:moveTo>
                  <a:lnTo>
                    <a:pt x="1" y="299"/>
                  </a:lnTo>
                  <a:lnTo>
                    <a:pt x="0" y="299"/>
                  </a:lnTo>
                  <a:lnTo>
                    <a:pt x="0" y="297"/>
                  </a:lnTo>
                  <a:lnTo>
                    <a:pt x="1" y="297"/>
                  </a:lnTo>
                  <a:close/>
                  <a:moveTo>
                    <a:pt x="1" y="306"/>
                  </a:moveTo>
                  <a:lnTo>
                    <a:pt x="1" y="308"/>
                  </a:lnTo>
                  <a:lnTo>
                    <a:pt x="0" y="308"/>
                  </a:lnTo>
                  <a:lnTo>
                    <a:pt x="0" y="306"/>
                  </a:lnTo>
                  <a:lnTo>
                    <a:pt x="1" y="306"/>
                  </a:lnTo>
                  <a:close/>
                  <a:moveTo>
                    <a:pt x="1" y="316"/>
                  </a:moveTo>
                  <a:lnTo>
                    <a:pt x="1" y="318"/>
                  </a:lnTo>
                  <a:lnTo>
                    <a:pt x="0" y="318"/>
                  </a:lnTo>
                  <a:lnTo>
                    <a:pt x="0" y="316"/>
                  </a:lnTo>
                  <a:lnTo>
                    <a:pt x="1" y="316"/>
                  </a:lnTo>
                  <a:close/>
                  <a:moveTo>
                    <a:pt x="1" y="326"/>
                  </a:moveTo>
                  <a:lnTo>
                    <a:pt x="1" y="328"/>
                  </a:lnTo>
                  <a:lnTo>
                    <a:pt x="0" y="328"/>
                  </a:lnTo>
                  <a:lnTo>
                    <a:pt x="0" y="326"/>
                  </a:lnTo>
                  <a:lnTo>
                    <a:pt x="1" y="326"/>
                  </a:lnTo>
                  <a:close/>
                  <a:moveTo>
                    <a:pt x="1" y="336"/>
                  </a:moveTo>
                  <a:lnTo>
                    <a:pt x="1" y="338"/>
                  </a:lnTo>
                  <a:lnTo>
                    <a:pt x="0" y="338"/>
                  </a:lnTo>
                  <a:lnTo>
                    <a:pt x="0" y="336"/>
                  </a:lnTo>
                  <a:lnTo>
                    <a:pt x="1" y="336"/>
                  </a:lnTo>
                  <a:close/>
                  <a:moveTo>
                    <a:pt x="1" y="346"/>
                  </a:moveTo>
                  <a:lnTo>
                    <a:pt x="1" y="348"/>
                  </a:lnTo>
                  <a:lnTo>
                    <a:pt x="0" y="348"/>
                  </a:lnTo>
                  <a:lnTo>
                    <a:pt x="0" y="346"/>
                  </a:lnTo>
                  <a:lnTo>
                    <a:pt x="1" y="346"/>
                  </a:lnTo>
                  <a:close/>
                  <a:moveTo>
                    <a:pt x="1" y="356"/>
                  </a:moveTo>
                  <a:lnTo>
                    <a:pt x="1" y="358"/>
                  </a:lnTo>
                  <a:lnTo>
                    <a:pt x="0" y="358"/>
                  </a:lnTo>
                  <a:lnTo>
                    <a:pt x="0" y="356"/>
                  </a:lnTo>
                  <a:lnTo>
                    <a:pt x="1" y="356"/>
                  </a:lnTo>
                  <a:close/>
                  <a:moveTo>
                    <a:pt x="1" y="366"/>
                  </a:moveTo>
                  <a:lnTo>
                    <a:pt x="1" y="368"/>
                  </a:lnTo>
                  <a:lnTo>
                    <a:pt x="0" y="368"/>
                  </a:lnTo>
                  <a:lnTo>
                    <a:pt x="0" y="366"/>
                  </a:lnTo>
                  <a:lnTo>
                    <a:pt x="1" y="366"/>
                  </a:lnTo>
                  <a:close/>
                  <a:moveTo>
                    <a:pt x="1" y="376"/>
                  </a:moveTo>
                  <a:lnTo>
                    <a:pt x="1" y="378"/>
                  </a:lnTo>
                  <a:lnTo>
                    <a:pt x="0" y="378"/>
                  </a:lnTo>
                  <a:lnTo>
                    <a:pt x="0" y="376"/>
                  </a:lnTo>
                  <a:lnTo>
                    <a:pt x="1" y="376"/>
                  </a:lnTo>
                  <a:close/>
                  <a:moveTo>
                    <a:pt x="1" y="385"/>
                  </a:moveTo>
                  <a:lnTo>
                    <a:pt x="1" y="387"/>
                  </a:lnTo>
                  <a:lnTo>
                    <a:pt x="0" y="387"/>
                  </a:lnTo>
                  <a:lnTo>
                    <a:pt x="0" y="385"/>
                  </a:lnTo>
                  <a:lnTo>
                    <a:pt x="1" y="385"/>
                  </a:lnTo>
                  <a:close/>
                  <a:moveTo>
                    <a:pt x="1" y="395"/>
                  </a:moveTo>
                  <a:lnTo>
                    <a:pt x="1" y="397"/>
                  </a:lnTo>
                  <a:lnTo>
                    <a:pt x="0" y="397"/>
                  </a:lnTo>
                  <a:lnTo>
                    <a:pt x="0" y="395"/>
                  </a:lnTo>
                  <a:lnTo>
                    <a:pt x="1" y="395"/>
                  </a:lnTo>
                  <a:close/>
                  <a:moveTo>
                    <a:pt x="1" y="405"/>
                  </a:moveTo>
                  <a:lnTo>
                    <a:pt x="1" y="407"/>
                  </a:lnTo>
                  <a:lnTo>
                    <a:pt x="0" y="407"/>
                  </a:lnTo>
                  <a:lnTo>
                    <a:pt x="0" y="405"/>
                  </a:lnTo>
                  <a:lnTo>
                    <a:pt x="1" y="405"/>
                  </a:lnTo>
                  <a:close/>
                  <a:moveTo>
                    <a:pt x="1" y="415"/>
                  </a:moveTo>
                  <a:lnTo>
                    <a:pt x="1" y="417"/>
                  </a:lnTo>
                  <a:lnTo>
                    <a:pt x="0" y="417"/>
                  </a:lnTo>
                  <a:lnTo>
                    <a:pt x="0" y="415"/>
                  </a:lnTo>
                  <a:lnTo>
                    <a:pt x="1" y="415"/>
                  </a:lnTo>
                  <a:close/>
                  <a:moveTo>
                    <a:pt x="1" y="425"/>
                  </a:moveTo>
                  <a:lnTo>
                    <a:pt x="1" y="427"/>
                  </a:lnTo>
                  <a:lnTo>
                    <a:pt x="0" y="427"/>
                  </a:lnTo>
                  <a:lnTo>
                    <a:pt x="0" y="425"/>
                  </a:lnTo>
                  <a:lnTo>
                    <a:pt x="1" y="425"/>
                  </a:lnTo>
                  <a:close/>
                  <a:moveTo>
                    <a:pt x="1" y="435"/>
                  </a:moveTo>
                  <a:lnTo>
                    <a:pt x="1" y="437"/>
                  </a:lnTo>
                  <a:lnTo>
                    <a:pt x="0" y="437"/>
                  </a:lnTo>
                  <a:lnTo>
                    <a:pt x="0" y="435"/>
                  </a:lnTo>
                  <a:lnTo>
                    <a:pt x="1" y="435"/>
                  </a:lnTo>
                  <a:close/>
                  <a:moveTo>
                    <a:pt x="1" y="445"/>
                  </a:moveTo>
                  <a:lnTo>
                    <a:pt x="1" y="447"/>
                  </a:lnTo>
                  <a:lnTo>
                    <a:pt x="0" y="447"/>
                  </a:lnTo>
                  <a:lnTo>
                    <a:pt x="0" y="445"/>
                  </a:lnTo>
                  <a:lnTo>
                    <a:pt x="1" y="445"/>
                  </a:lnTo>
                  <a:close/>
                  <a:moveTo>
                    <a:pt x="1" y="455"/>
                  </a:moveTo>
                  <a:lnTo>
                    <a:pt x="1" y="457"/>
                  </a:lnTo>
                  <a:lnTo>
                    <a:pt x="0" y="457"/>
                  </a:lnTo>
                  <a:lnTo>
                    <a:pt x="0" y="455"/>
                  </a:lnTo>
                  <a:lnTo>
                    <a:pt x="1" y="455"/>
                  </a:lnTo>
                  <a:close/>
                  <a:moveTo>
                    <a:pt x="1" y="464"/>
                  </a:moveTo>
                  <a:lnTo>
                    <a:pt x="1" y="466"/>
                  </a:lnTo>
                  <a:lnTo>
                    <a:pt x="0" y="466"/>
                  </a:lnTo>
                  <a:lnTo>
                    <a:pt x="0" y="464"/>
                  </a:lnTo>
                  <a:lnTo>
                    <a:pt x="1" y="464"/>
                  </a:lnTo>
                  <a:close/>
                  <a:moveTo>
                    <a:pt x="1" y="474"/>
                  </a:moveTo>
                  <a:lnTo>
                    <a:pt x="1" y="476"/>
                  </a:lnTo>
                  <a:lnTo>
                    <a:pt x="0" y="476"/>
                  </a:lnTo>
                  <a:lnTo>
                    <a:pt x="0" y="474"/>
                  </a:lnTo>
                  <a:lnTo>
                    <a:pt x="1" y="474"/>
                  </a:lnTo>
                  <a:close/>
                  <a:moveTo>
                    <a:pt x="1" y="484"/>
                  </a:moveTo>
                  <a:lnTo>
                    <a:pt x="1" y="486"/>
                  </a:lnTo>
                  <a:lnTo>
                    <a:pt x="0" y="486"/>
                  </a:lnTo>
                  <a:lnTo>
                    <a:pt x="0" y="484"/>
                  </a:lnTo>
                  <a:lnTo>
                    <a:pt x="1" y="484"/>
                  </a:lnTo>
                  <a:close/>
                  <a:moveTo>
                    <a:pt x="1" y="494"/>
                  </a:moveTo>
                  <a:lnTo>
                    <a:pt x="1" y="496"/>
                  </a:lnTo>
                  <a:lnTo>
                    <a:pt x="0" y="496"/>
                  </a:lnTo>
                  <a:lnTo>
                    <a:pt x="0" y="494"/>
                  </a:lnTo>
                  <a:lnTo>
                    <a:pt x="1" y="494"/>
                  </a:lnTo>
                  <a:close/>
                  <a:moveTo>
                    <a:pt x="1" y="504"/>
                  </a:moveTo>
                  <a:lnTo>
                    <a:pt x="1" y="506"/>
                  </a:lnTo>
                  <a:lnTo>
                    <a:pt x="0" y="506"/>
                  </a:lnTo>
                  <a:lnTo>
                    <a:pt x="0" y="504"/>
                  </a:lnTo>
                  <a:lnTo>
                    <a:pt x="1" y="504"/>
                  </a:lnTo>
                  <a:close/>
                  <a:moveTo>
                    <a:pt x="1" y="514"/>
                  </a:moveTo>
                  <a:lnTo>
                    <a:pt x="1" y="516"/>
                  </a:lnTo>
                  <a:lnTo>
                    <a:pt x="0" y="516"/>
                  </a:lnTo>
                  <a:lnTo>
                    <a:pt x="0" y="514"/>
                  </a:lnTo>
                  <a:lnTo>
                    <a:pt x="1" y="514"/>
                  </a:lnTo>
                  <a:close/>
                  <a:moveTo>
                    <a:pt x="1" y="524"/>
                  </a:moveTo>
                  <a:lnTo>
                    <a:pt x="1" y="526"/>
                  </a:lnTo>
                  <a:lnTo>
                    <a:pt x="0" y="526"/>
                  </a:lnTo>
                  <a:lnTo>
                    <a:pt x="0" y="524"/>
                  </a:lnTo>
                  <a:lnTo>
                    <a:pt x="1" y="524"/>
                  </a:lnTo>
                  <a:close/>
                  <a:moveTo>
                    <a:pt x="1" y="534"/>
                  </a:moveTo>
                  <a:lnTo>
                    <a:pt x="1" y="536"/>
                  </a:lnTo>
                  <a:lnTo>
                    <a:pt x="0" y="536"/>
                  </a:lnTo>
                  <a:lnTo>
                    <a:pt x="0" y="534"/>
                  </a:lnTo>
                  <a:lnTo>
                    <a:pt x="1" y="534"/>
                  </a:lnTo>
                  <a:close/>
                  <a:moveTo>
                    <a:pt x="1" y="543"/>
                  </a:moveTo>
                  <a:lnTo>
                    <a:pt x="1" y="545"/>
                  </a:lnTo>
                  <a:lnTo>
                    <a:pt x="0" y="545"/>
                  </a:lnTo>
                  <a:lnTo>
                    <a:pt x="0" y="543"/>
                  </a:lnTo>
                  <a:lnTo>
                    <a:pt x="1" y="543"/>
                  </a:lnTo>
                  <a:close/>
                  <a:moveTo>
                    <a:pt x="1" y="553"/>
                  </a:moveTo>
                  <a:lnTo>
                    <a:pt x="1" y="555"/>
                  </a:lnTo>
                  <a:lnTo>
                    <a:pt x="0" y="555"/>
                  </a:lnTo>
                  <a:lnTo>
                    <a:pt x="0" y="553"/>
                  </a:lnTo>
                  <a:lnTo>
                    <a:pt x="1" y="553"/>
                  </a:lnTo>
                  <a:close/>
                  <a:moveTo>
                    <a:pt x="1" y="563"/>
                  </a:moveTo>
                  <a:lnTo>
                    <a:pt x="1" y="565"/>
                  </a:lnTo>
                  <a:lnTo>
                    <a:pt x="0" y="565"/>
                  </a:lnTo>
                  <a:lnTo>
                    <a:pt x="0" y="563"/>
                  </a:lnTo>
                  <a:lnTo>
                    <a:pt x="1" y="563"/>
                  </a:lnTo>
                  <a:close/>
                  <a:moveTo>
                    <a:pt x="1" y="573"/>
                  </a:moveTo>
                  <a:lnTo>
                    <a:pt x="1" y="575"/>
                  </a:lnTo>
                  <a:lnTo>
                    <a:pt x="0" y="575"/>
                  </a:lnTo>
                  <a:lnTo>
                    <a:pt x="0" y="573"/>
                  </a:lnTo>
                  <a:lnTo>
                    <a:pt x="1" y="573"/>
                  </a:lnTo>
                  <a:close/>
                  <a:moveTo>
                    <a:pt x="1" y="583"/>
                  </a:moveTo>
                  <a:lnTo>
                    <a:pt x="1" y="585"/>
                  </a:lnTo>
                  <a:lnTo>
                    <a:pt x="0" y="585"/>
                  </a:lnTo>
                  <a:lnTo>
                    <a:pt x="0" y="583"/>
                  </a:lnTo>
                  <a:lnTo>
                    <a:pt x="1" y="583"/>
                  </a:lnTo>
                  <a:close/>
                  <a:moveTo>
                    <a:pt x="1" y="593"/>
                  </a:moveTo>
                  <a:lnTo>
                    <a:pt x="1" y="595"/>
                  </a:lnTo>
                  <a:lnTo>
                    <a:pt x="0" y="595"/>
                  </a:lnTo>
                  <a:lnTo>
                    <a:pt x="0" y="593"/>
                  </a:lnTo>
                  <a:lnTo>
                    <a:pt x="1" y="593"/>
                  </a:lnTo>
                  <a:close/>
                  <a:moveTo>
                    <a:pt x="1" y="603"/>
                  </a:moveTo>
                  <a:lnTo>
                    <a:pt x="1" y="605"/>
                  </a:lnTo>
                  <a:lnTo>
                    <a:pt x="0" y="605"/>
                  </a:lnTo>
                  <a:lnTo>
                    <a:pt x="0" y="603"/>
                  </a:lnTo>
                  <a:lnTo>
                    <a:pt x="1" y="603"/>
                  </a:lnTo>
                  <a:close/>
                  <a:moveTo>
                    <a:pt x="1" y="613"/>
                  </a:moveTo>
                  <a:lnTo>
                    <a:pt x="1" y="615"/>
                  </a:lnTo>
                  <a:lnTo>
                    <a:pt x="0" y="615"/>
                  </a:lnTo>
                  <a:lnTo>
                    <a:pt x="0" y="613"/>
                  </a:lnTo>
                  <a:lnTo>
                    <a:pt x="1" y="613"/>
                  </a:lnTo>
                  <a:close/>
                  <a:moveTo>
                    <a:pt x="1" y="623"/>
                  </a:moveTo>
                  <a:lnTo>
                    <a:pt x="1" y="624"/>
                  </a:lnTo>
                  <a:lnTo>
                    <a:pt x="0" y="624"/>
                  </a:lnTo>
                  <a:lnTo>
                    <a:pt x="0" y="623"/>
                  </a:lnTo>
                  <a:lnTo>
                    <a:pt x="1" y="623"/>
                  </a:lnTo>
                  <a:close/>
                  <a:moveTo>
                    <a:pt x="1" y="632"/>
                  </a:moveTo>
                  <a:lnTo>
                    <a:pt x="1" y="634"/>
                  </a:lnTo>
                  <a:lnTo>
                    <a:pt x="0" y="634"/>
                  </a:lnTo>
                  <a:lnTo>
                    <a:pt x="0" y="632"/>
                  </a:lnTo>
                  <a:lnTo>
                    <a:pt x="1" y="632"/>
                  </a:lnTo>
                  <a:close/>
                  <a:moveTo>
                    <a:pt x="1" y="642"/>
                  </a:moveTo>
                  <a:lnTo>
                    <a:pt x="1" y="644"/>
                  </a:lnTo>
                  <a:lnTo>
                    <a:pt x="0" y="644"/>
                  </a:lnTo>
                  <a:lnTo>
                    <a:pt x="0" y="642"/>
                  </a:lnTo>
                  <a:lnTo>
                    <a:pt x="1" y="642"/>
                  </a:lnTo>
                  <a:close/>
                  <a:moveTo>
                    <a:pt x="1" y="652"/>
                  </a:moveTo>
                  <a:lnTo>
                    <a:pt x="1" y="654"/>
                  </a:lnTo>
                  <a:lnTo>
                    <a:pt x="0" y="654"/>
                  </a:lnTo>
                  <a:lnTo>
                    <a:pt x="0" y="652"/>
                  </a:lnTo>
                  <a:lnTo>
                    <a:pt x="1" y="652"/>
                  </a:lnTo>
                  <a:close/>
                  <a:moveTo>
                    <a:pt x="1" y="662"/>
                  </a:moveTo>
                  <a:lnTo>
                    <a:pt x="1" y="664"/>
                  </a:lnTo>
                  <a:lnTo>
                    <a:pt x="0" y="664"/>
                  </a:lnTo>
                  <a:lnTo>
                    <a:pt x="0" y="662"/>
                  </a:lnTo>
                  <a:lnTo>
                    <a:pt x="1" y="662"/>
                  </a:lnTo>
                  <a:close/>
                  <a:moveTo>
                    <a:pt x="1" y="672"/>
                  </a:moveTo>
                  <a:lnTo>
                    <a:pt x="1" y="674"/>
                  </a:lnTo>
                  <a:lnTo>
                    <a:pt x="0" y="674"/>
                  </a:lnTo>
                  <a:lnTo>
                    <a:pt x="0" y="672"/>
                  </a:lnTo>
                  <a:lnTo>
                    <a:pt x="1" y="672"/>
                  </a:lnTo>
                  <a:close/>
                  <a:moveTo>
                    <a:pt x="1" y="682"/>
                  </a:moveTo>
                  <a:lnTo>
                    <a:pt x="1" y="684"/>
                  </a:lnTo>
                  <a:lnTo>
                    <a:pt x="0" y="684"/>
                  </a:lnTo>
                  <a:lnTo>
                    <a:pt x="0" y="682"/>
                  </a:lnTo>
                  <a:lnTo>
                    <a:pt x="1" y="682"/>
                  </a:lnTo>
                  <a:close/>
                  <a:moveTo>
                    <a:pt x="1" y="692"/>
                  </a:moveTo>
                  <a:lnTo>
                    <a:pt x="1" y="694"/>
                  </a:lnTo>
                  <a:lnTo>
                    <a:pt x="0" y="694"/>
                  </a:lnTo>
                  <a:lnTo>
                    <a:pt x="0" y="692"/>
                  </a:lnTo>
                  <a:lnTo>
                    <a:pt x="1" y="692"/>
                  </a:lnTo>
                  <a:close/>
                  <a:moveTo>
                    <a:pt x="1" y="702"/>
                  </a:moveTo>
                  <a:lnTo>
                    <a:pt x="1" y="703"/>
                  </a:lnTo>
                  <a:lnTo>
                    <a:pt x="0" y="703"/>
                  </a:lnTo>
                  <a:lnTo>
                    <a:pt x="0" y="702"/>
                  </a:lnTo>
                  <a:lnTo>
                    <a:pt x="1" y="702"/>
                  </a:lnTo>
                  <a:close/>
                  <a:moveTo>
                    <a:pt x="1" y="711"/>
                  </a:moveTo>
                  <a:lnTo>
                    <a:pt x="1" y="713"/>
                  </a:lnTo>
                  <a:lnTo>
                    <a:pt x="0" y="713"/>
                  </a:lnTo>
                  <a:lnTo>
                    <a:pt x="0" y="711"/>
                  </a:lnTo>
                  <a:lnTo>
                    <a:pt x="1" y="711"/>
                  </a:lnTo>
                  <a:close/>
                  <a:moveTo>
                    <a:pt x="1" y="721"/>
                  </a:moveTo>
                  <a:lnTo>
                    <a:pt x="1" y="723"/>
                  </a:lnTo>
                  <a:lnTo>
                    <a:pt x="0" y="723"/>
                  </a:lnTo>
                  <a:lnTo>
                    <a:pt x="0" y="721"/>
                  </a:lnTo>
                  <a:lnTo>
                    <a:pt x="1" y="721"/>
                  </a:lnTo>
                  <a:close/>
                  <a:moveTo>
                    <a:pt x="1" y="731"/>
                  </a:moveTo>
                  <a:lnTo>
                    <a:pt x="1" y="733"/>
                  </a:lnTo>
                  <a:lnTo>
                    <a:pt x="0" y="733"/>
                  </a:lnTo>
                  <a:lnTo>
                    <a:pt x="0" y="731"/>
                  </a:lnTo>
                  <a:lnTo>
                    <a:pt x="1" y="731"/>
                  </a:lnTo>
                  <a:close/>
                  <a:moveTo>
                    <a:pt x="1" y="741"/>
                  </a:moveTo>
                  <a:lnTo>
                    <a:pt x="1" y="743"/>
                  </a:lnTo>
                  <a:lnTo>
                    <a:pt x="0" y="743"/>
                  </a:lnTo>
                  <a:lnTo>
                    <a:pt x="0" y="741"/>
                  </a:lnTo>
                  <a:lnTo>
                    <a:pt x="1" y="741"/>
                  </a:lnTo>
                  <a:close/>
                  <a:moveTo>
                    <a:pt x="1" y="751"/>
                  </a:moveTo>
                  <a:lnTo>
                    <a:pt x="1" y="753"/>
                  </a:lnTo>
                  <a:lnTo>
                    <a:pt x="0" y="753"/>
                  </a:lnTo>
                  <a:lnTo>
                    <a:pt x="0" y="751"/>
                  </a:lnTo>
                  <a:lnTo>
                    <a:pt x="1" y="751"/>
                  </a:lnTo>
                  <a:close/>
                  <a:moveTo>
                    <a:pt x="1" y="761"/>
                  </a:moveTo>
                  <a:lnTo>
                    <a:pt x="1" y="763"/>
                  </a:lnTo>
                  <a:lnTo>
                    <a:pt x="0" y="763"/>
                  </a:lnTo>
                  <a:lnTo>
                    <a:pt x="0" y="761"/>
                  </a:lnTo>
                  <a:lnTo>
                    <a:pt x="1" y="761"/>
                  </a:lnTo>
                  <a:close/>
                  <a:moveTo>
                    <a:pt x="1" y="771"/>
                  </a:moveTo>
                  <a:lnTo>
                    <a:pt x="1" y="773"/>
                  </a:lnTo>
                  <a:lnTo>
                    <a:pt x="0" y="773"/>
                  </a:lnTo>
                  <a:lnTo>
                    <a:pt x="0" y="771"/>
                  </a:lnTo>
                  <a:lnTo>
                    <a:pt x="1" y="771"/>
                  </a:lnTo>
                  <a:close/>
                  <a:moveTo>
                    <a:pt x="1" y="781"/>
                  </a:moveTo>
                  <a:lnTo>
                    <a:pt x="1" y="783"/>
                  </a:lnTo>
                  <a:lnTo>
                    <a:pt x="0" y="783"/>
                  </a:lnTo>
                  <a:lnTo>
                    <a:pt x="0" y="781"/>
                  </a:lnTo>
                  <a:lnTo>
                    <a:pt x="1" y="781"/>
                  </a:lnTo>
                  <a:close/>
                  <a:moveTo>
                    <a:pt x="1" y="790"/>
                  </a:moveTo>
                  <a:lnTo>
                    <a:pt x="1" y="792"/>
                  </a:lnTo>
                  <a:lnTo>
                    <a:pt x="0" y="792"/>
                  </a:lnTo>
                  <a:lnTo>
                    <a:pt x="0" y="790"/>
                  </a:lnTo>
                  <a:lnTo>
                    <a:pt x="1" y="790"/>
                  </a:lnTo>
                  <a:close/>
                  <a:moveTo>
                    <a:pt x="1" y="800"/>
                  </a:moveTo>
                  <a:lnTo>
                    <a:pt x="1" y="802"/>
                  </a:lnTo>
                  <a:lnTo>
                    <a:pt x="0" y="802"/>
                  </a:lnTo>
                  <a:lnTo>
                    <a:pt x="0" y="800"/>
                  </a:lnTo>
                  <a:lnTo>
                    <a:pt x="1" y="800"/>
                  </a:lnTo>
                  <a:close/>
                  <a:moveTo>
                    <a:pt x="1" y="810"/>
                  </a:moveTo>
                  <a:lnTo>
                    <a:pt x="1" y="812"/>
                  </a:lnTo>
                  <a:lnTo>
                    <a:pt x="0" y="812"/>
                  </a:lnTo>
                  <a:lnTo>
                    <a:pt x="0" y="810"/>
                  </a:lnTo>
                  <a:lnTo>
                    <a:pt x="1" y="810"/>
                  </a:lnTo>
                  <a:close/>
                  <a:moveTo>
                    <a:pt x="1" y="820"/>
                  </a:moveTo>
                  <a:lnTo>
                    <a:pt x="1" y="822"/>
                  </a:lnTo>
                  <a:lnTo>
                    <a:pt x="0" y="822"/>
                  </a:lnTo>
                  <a:lnTo>
                    <a:pt x="0" y="820"/>
                  </a:lnTo>
                  <a:lnTo>
                    <a:pt x="1" y="820"/>
                  </a:lnTo>
                  <a:close/>
                  <a:moveTo>
                    <a:pt x="1" y="830"/>
                  </a:moveTo>
                  <a:lnTo>
                    <a:pt x="1" y="832"/>
                  </a:lnTo>
                  <a:lnTo>
                    <a:pt x="0" y="832"/>
                  </a:lnTo>
                  <a:lnTo>
                    <a:pt x="0" y="830"/>
                  </a:lnTo>
                  <a:lnTo>
                    <a:pt x="1" y="830"/>
                  </a:lnTo>
                  <a:close/>
                  <a:moveTo>
                    <a:pt x="1" y="840"/>
                  </a:moveTo>
                  <a:lnTo>
                    <a:pt x="1" y="842"/>
                  </a:lnTo>
                  <a:lnTo>
                    <a:pt x="0" y="842"/>
                  </a:lnTo>
                  <a:lnTo>
                    <a:pt x="0" y="840"/>
                  </a:lnTo>
                  <a:lnTo>
                    <a:pt x="1" y="840"/>
                  </a:lnTo>
                  <a:close/>
                  <a:moveTo>
                    <a:pt x="1" y="850"/>
                  </a:moveTo>
                  <a:lnTo>
                    <a:pt x="1" y="852"/>
                  </a:lnTo>
                  <a:lnTo>
                    <a:pt x="0" y="852"/>
                  </a:lnTo>
                  <a:lnTo>
                    <a:pt x="0" y="850"/>
                  </a:lnTo>
                  <a:lnTo>
                    <a:pt x="1" y="850"/>
                  </a:lnTo>
                  <a:close/>
                  <a:moveTo>
                    <a:pt x="1" y="860"/>
                  </a:moveTo>
                  <a:lnTo>
                    <a:pt x="1" y="862"/>
                  </a:lnTo>
                  <a:lnTo>
                    <a:pt x="0" y="862"/>
                  </a:lnTo>
                  <a:lnTo>
                    <a:pt x="0" y="860"/>
                  </a:lnTo>
                  <a:lnTo>
                    <a:pt x="1" y="860"/>
                  </a:lnTo>
                  <a:close/>
                  <a:moveTo>
                    <a:pt x="1" y="869"/>
                  </a:moveTo>
                  <a:lnTo>
                    <a:pt x="1" y="871"/>
                  </a:lnTo>
                  <a:lnTo>
                    <a:pt x="0" y="871"/>
                  </a:lnTo>
                  <a:lnTo>
                    <a:pt x="0" y="869"/>
                  </a:lnTo>
                  <a:lnTo>
                    <a:pt x="1" y="869"/>
                  </a:lnTo>
                  <a:close/>
                  <a:moveTo>
                    <a:pt x="1" y="879"/>
                  </a:moveTo>
                  <a:lnTo>
                    <a:pt x="1" y="881"/>
                  </a:lnTo>
                  <a:lnTo>
                    <a:pt x="0" y="881"/>
                  </a:lnTo>
                  <a:lnTo>
                    <a:pt x="0" y="879"/>
                  </a:lnTo>
                  <a:lnTo>
                    <a:pt x="1" y="879"/>
                  </a:lnTo>
                  <a:close/>
                  <a:moveTo>
                    <a:pt x="1" y="889"/>
                  </a:moveTo>
                  <a:lnTo>
                    <a:pt x="1" y="891"/>
                  </a:lnTo>
                  <a:lnTo>
                    <a:pt x="0" y="891"/>
                  </a:lnTo>
                  <a:lnTo>
                    <a:pt x="0" y="889"/>
                  </a:lnTo>
                  <a:lnTo>
                    <a:pt x="1" y="889"/>
                  </a:lnTo>
                  <a:close/>
                  <a:moveTo>
                    <a:pt x="1" y="899"/>
                  </a:moveTo>
                  <a:lnTo>
                    <a:pt x="1" y="901"/>
                  </a:lnTo>
                  <a:lnTo>
                    <a:pt x="0" y="901"/>
                  </a:lnTo>
                  <a:lnTo>
                    <a:pt x="0" y="899"/>
                  </a:lnTo>
                  <a:lnTo>
                    <a:pt x="1" y="899"/>
                  </a:lnTo>
                  <a:close/>
                  <a:moveTo>
                    <a:pt x="1" y="909"/>
                  </a:moveTo>
                  <a:lnTo>
                    <a:pt x="1" y="911"/>
                  </a:lnTo>
                  <a:lnTo>
                    <a:pt x="0" y="911"/>
                  </a:lnTo>
                  <a:lnTo>
                    <a:pt x="0" y="909"/>
                  </a:lnTo>
                  <a:lnTo>
                    <a:pt x="1" y="909"/>
                  </a:lnTo>
                  <a:close/>
                  <a:moveTo>
                    <a:pt x="1" y="919"/>
                  </a:moveTo>
                  <a:lnTo>
                    <a:pt x="1" y="921"/>
                  </a:lnTo>
                  <a:lnTo>
                    <a:pt x="0" y="921"/>
                  </a:lnTo>
                  <a:lnTo>
                    <a:pt x="0" y="919"/>
                  </a:lnTo>
                  <a:lnTo>
                    <a:pt x="1" y="919"/>
                  </a:lnTo>
                  <a:close/>
                </a:path>
              </a:pathLst>
            </a:custGeom>
            <a:solidFill>
              <a:srgbClr val="000000"/>
            </a:solidFill>
            <a:ln w="3175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11"/>
            <p:cNvSpPr>
              <a:spLocks noEditPoints="1"/>
            </p:cNvSpPr>
            <p:nvPr/>
          </p:nvSpPr>
          <p:spPr bwMode="auto">
            <a:xfrm>
              <a:off x="6451601" y="3661568"/>
              <a:ext cx="3175" cy="1462088"/>
            </a:xfrm>
            <a:custGeom>
              <a:avLst/>
              <a:gdLst>
                <a:gd name="T0" fmla="*/ 0 w 2"/>
                <a:gd name="T1" fmla="*/ 12 h 921"/>
                <a:gd name="T2" fmla="*/ 2 w 2"/>
                <a:gd name="T3" fmla="*/ 30 h 921"/>
                <a:gd name="T4" fmla="*/ 0 w 2"/>
                <a:gd name="T5" fmla="*/ 40 h 921"/>
                <a:gd name="T6" fmla="*/ 2 w 2"/>
                <a:gd name="T7" fmla="*/ 62 h 921"/>
                <a:gd name="T8" fmla="*/ 2 w 2"/>
                <a:gd name="T9" fmla="*/ 69 h 921"/>
                <a:gd name="T10" fmla="*/ 0 w 2"/>
                <a:gd name="T11" fmla="*/ 91 h 921"/>
                <a:gd name="T12" fmla="*/ 2 w 2"/>
                <a:gd name="T13" fmla="*/ 109 h 921"/>
                <a:gd name="T14" fmla="*/ 0 w 2"/>
                <a:gd name="T15" fmla="*/ 119 h 921"/>
                <a:gd name="T16" fmla="*/ 2 w 2"/>
                <a:gd name="T17" fmla="*/ 141 h 921"/>
                <a:gd name="T18" fmla="*/ 2 w 2"/>
                <a:gd name="T19" fmla="*/ 148 h 921"/>
                <a:gd name="T20" fmla="*/ 0 w 2"/>
                <a:gd name="T21" fmla="*/ 170 h 921"/>
                <a:gd name="T22" fmla="*/ 2 w 2"/>
                <a:gd name="T23" fmla="*/ 188 h 921"/>
                <a:gd name="T24" fmla="*/ 0 w 2"/>
                <a:gd name="T25" fmla="*/ 198 h 921"/>
                <a:gd name="T26" fmla="*/ 2 w 2"/>
                <a:gd name="T27" fmla="*/ 220 h 921"/>
                <a:gd name="T28" fmla="*/ 2 w 2"/>
                <a:gd name="T29" fmla="*/ 227 h 921"/>
                <a:gd name="T30" fmla="*/ 0 w 2"/>
                <a:gd name="T31" fmla="*/ 249 h 921"/>
                <a:gd name="T32" fmla="*/ 2 w 2"/>
                <a:gd name="T33" fmla="*/ 267 h 921"/>
                <a:gd name="T34" fmla="*/ 0 w 2"/>
                <a:gd name="T35" fmla="*/ 277 h 921"/>
                <a:gd name="T36" fmla="*/ 2 w 2"/>
                <a:gd name="T37" fmla="*/ 299 h 921"/>
                <a:gd name="T38" fmla="*/ 2 w 2"/>
                <a:gd name="T39" fmla="*/ 306 h 921"/>
                <a:gd name="T40" fmla="*/ 0 w 2"/>
                <a:gd name="T41" fmla="*/ 328 h 921"/>
                <a:gd name="T42" fmla="*/ 2 w 2"/>
                <a:gd name="T43" fmla="*/ 346 h 921"/>
                <a:gd name="T44" fmla="*/ 0 w 2"/>
                <a:gd name="T45" fmla="*/ 356 h 921"/>
                <a:gd name="T46" fmla="*/ 2 w 2"/>
                <a:gd name="T47" fmla="*/ 378 h 921"/>
                <a:gd name="T48" fmla="*/ 2 w 2"/>
                <a:gd name="T49" fmla="*/ 385 h 921"/>
                <a:gd name="T50" fmla="*/ 0 w 2"/>
                <a:gd name="T51" fmla="*/ 407 h 921"/>
                <a:gd name="T52" fmla="*/ 2 w 2"/>
                <a:gd name="T53" fmla="*/ 425 h 921"/>
                <a:gd name="T54" fmla="*/ 0 w 2"/>
                <a:gd name="T55" fmla="*/ 435 h 921"/>
                <a:gd name="T56" fmla="*/ 2 w 2"/>
                <a:gd name="T57" fmla="*/ 457 h 921"/>
                <a:gd name="T58" fmla="*/ 2 w 2"/>
                <a:gd name="T59" fmla="*/ 464 h 921"/>
                <a:gd name="T60" fmla="*/ 0 w 2"/>
                <a:gd name="T61" fmla="*/ 486 h 921"/>
                <a:gd name="T62" fmla="*/ 2 w 2"/>
                <a:gd name="T63" fmla="*/ 504 h 921"/>
                <a:gd name="T64" fmla="*/ 0 w 2"/>
                <a:gd name="T65" fmla="*/ 514 h 921"/>
                <a:gd name="T66" fmla="*/ 2 w 2"/>
                <a:gd name="T67" fmla="*/ 536 h 921"/>
                <a:gd name="T68" fmla="*/ 2 w 2"/>
                <a:gd name="T69" fmla="*/ 543 h 921"/>
                <a:gd name="T70" fmla="*/ 0 w 2"/>
                <a:gd name="T71" fmla="*/ 565 h 921"/>
                <a:gd name="T72" fmla="*/ 2 w 2"/>
                <a:gd name="T73" fmla="*/ 583 h 921"/>
                <a:gd name="T74" fmla="*/ 0 w 2"/>
                <a:gd name="T75" fmla="*/ 593 h 921"/>
                <a:gd name="T76" fmla="*/ 2 w 2"/>
                <a:gd name="T77" fmla="*/ 615 h 921"/>
                <a:gd name="T78" fmla="*/ 2 w 2"/>
                <a:gd name="T79" fmla="*/ 623 h 921"/>
                <a:gd name="T80" fmla="*/ 0 w 2"/>
                <a:gd name="T81" fmla="*/ 644 h 921"/>
                <a:gd name="T82" fmla="*/ 2 w 2"/>
                <a:gd name="T83" fmla="*/ 662 h 921"/>
                <a:gd name="T84" fmla="*/ 0 w 2"/>
                <a:gd name="T85" fmla="*/ 672 h 921"/>
                <a:gd name="T86" fmla="*/ 2 w 2"/>
                <a:gd name="T87" fmla="*/ 694 h 921"/>
                <a:gd name="T88" fmla="*/ 2 w 2"/>
                <a:gd name="T89" fmla="*/ 702 h 921"/>
                <a:gd name="T90" fmla="*/ 0 w 2"/>
                <a:gd name="T91" fmla="*/ 723 h 921"/>
                <a:gd name="T92" fmla="*/ 2 w 2"/>
                <a:gd name="T93" fmla="*/ 741 h 921"/>
                <a:gd name="T94" fmla="*/ 0 w 2"/>
                <a:gd name="T95" fmla="*/ 751 h 921"/>
                <a:gd name="T96" fmla="*/ 2 w 2"/>
                <a:gd name="T97" fmla="*/ 773 h 921"/>
                <a:gd name="T98" fmla="*/ 2 w 2"/>
                <a:gd name="T99" fmla="*/ 781 h 921"/>
                <a:gd name="T100" fmla="*/ 0 w 2"/>
                <a:gd name="T101" fmla="*/ 802 h 921"/>
                <a:gd name="T102" fmla="*/ 2 w 2"/>
                <a:gd name="T103" fmla="*/ 820 h 921"/>
                <a:gd name="T104" fmla="*/ 0 w 2"/>
                <a:gd name="T105" fmla="*/ 830 h 921"/>
                <a:gd name="T106" fmla="*/ 2 w 2"/>
                <a:gd name="T107" fmla="*/ 852 h 921"/>
                <a:gd name="T108" fmla="*/ 2 w 2"/>
                <a:gd name="T109" fmla="*/ 860 h 921"/>
                <a:gd name="T110" fmla="*/ 0 w 2"/>
                <a:gd name="T111" fmla="*/ 881 h 921"/>
                <a:gd name="T112" fmla="*/ 2 w 2"/>
                <a:gd name="T113" fmla="*/ 899 h 921"/>
                <a:gd name="T114" fmla="*/ 0 w 2"/>
                <a:gd name="T115" fmla="*/ 909 h 9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" h="921">
                  <a:moveTo>
                    <a:pt x="2" y="0"/>
                  </a:moveTo>
                  <a:lnTo>
                    <a:pt x="2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2" y="0"/>
                  </a:lnTo>
                  <a:close/>
                  <a:moveTo>
                    <a:pt x="2" y="10"/>
                  </a:moveTo>
                  <a:lnTo>
                    <a:pt x="2" y="12"/>
                  </a:lnTo>
                  <a:lnTo>
                    <a:pt x="0" y="12"/>
                  </a:lnTo>
                  <a:lnTo>
                    <a:pt x="0" y="10"/>
                  </a:lnTo>
                  <a:lnTo>
                    <a:pt x="2" y="10"/>
                  </a:lnTo>
                  <a:close/>
                  <a:moveTo>
                    <a:pt x="2" y="20"/>
                  </a:moveTo>
                  <a:lnTo>
                    <a:pt x="2" y="22"/>
                  </a:lnTo>
                  <a:lnTo>
                    <a:pt x="0" y="22"/>
                  </a:lnTo>
                  <a:lnTo>
                    <a:pt x="0" y="20"/>
                  </a:lnTo>
                  <a:lnTo>
                    <a:pt x="2" y="20"/>
                  </a:lnTo>
                  <a:close/>
                  <a:moveTo>
                    <a:pt x="2" y="30"/>
                  </a:moveTo>
                  <a:lnTo>
                    <a:pt x="2" y="32"/>
                  </a:lnTo>
                  <a:lnTo>
                    <a:pt x="0" y="32"/>
                  </a:lnTo>
                  <a:lnTo>
                    <a:pt x="0" y="30"/>
                  </a:lnTo>
                  <a:lnTo>
                    <a:pt x="2" y="30"/>
                  </a:lnTo>
                  <a:close/>
                  <a:moveTo>
                    <a:pt x="2" y="40"/>
                  </a:moveTo>
                  <a:lnTo>
                    <a:pt x="2" y="42"/>
                  </a:lnTo>
                  <a:lnTo>
                    <a:pt x="0" y="42"/>
                  </a:lnTo>
                  <a:lnTo>
                    <a:pt x="0" y="40"/>
                  </a:lnTo>
                  <a:lnTo>
                    <a:pt x="2" y="40"/>
                  </a:lnTo>
                  <a:close/>
                  <a:moveTo>
                    <a:pt x="2" y="50"/>
                  </a:moveTo>
                  <a:lnTo>
                    <a:pt x="2" y="52"/>
                  </a:lnTo>
                  <a:lnTo>
                    <a:pt x="0" y="52"/>
                  </a:lnTo>
                  <a:lnTo>
                    <a:pt x="0" y="50"/>
                  </a:lnTo>
                  <a:lnTo>
                    <a:pt x="2" y="50"/>
                  </a:lnTo>
                  <a:close/>
                  <a:moveTo>
                    <a:pt x="2" y="60"/>
                  </a:moveTo>
                  <a:lnTo>
                    <a:pt x="2" y="62"/>
                  </a:lnTo>
                  <a:lnTo>
                    <a:pt x="0" y="62"/>
                  </a:lnTo>
                  <a:lnTo>
                    <a:pt x="0" y="60"/>
                  </a:lnTo>
                  <a:lnTo>
                    <a:pt x="2" y="60"/>
                  </a:lnTo>
                  <a:close/>
                  <a:moveTo>
                    <a:pt x="2" y="69"/>
                  </a:moveTo>
                  <a:lnTo>
                    <a:pt x="2" y="71"/>
                  </a:lnTo>
                  <a:lnTo>
                    <a:pt x="0" y="71"/>
                  </a:lnTo>
                  <a:lnTo>
                    <a:pt x="0" y="69"/>
                  </a:lnTo>
                  <a:lnTo>
                    <a:pt x="2" y="69"/>
                  </a:lnTo>
                  <a:close/>
                  <a:moveTo>
                    <a:pt x="2" y="79"/>
                  </a:moveTo>
                  <a:lnTo>
                    <a:pt x="2" y="81"/>
                  </a:lnTo>
                  <a:lnTo>
                    <a:pt x="0" y="81"/>
                  </a:lnTo>
                  <a:lnTo>
                    <a:pt x="0" y="79"/>
                  </a:lnTo>
                  <a:lnTo>
                    <a:pt x="2" y="79"/>
                  </a:lnTo>
                  <a:close/>
                  <a:moveTo>
                    <a:pt x="2" y="89"/>
                  </a:moveTo>
                  <a:lnTo>
                    <a:pt x="2" y="91"/>
                  </a:lnTo>
                  <a:lnTo>
                    <a:pt x="0" y="91"/>
                  </a:lnTo>
                  <a:lnTo>
                    <a:pt x="0" y="89"/>
                  </a:lnTo>
                  <a:lnTo>
                    <a:pt x="2" y="89"/>
                  </a:lnTo>
                  <a:close/>
                  <a:moveTo>
                    <a:pt x="2" y="99"/>
                  </a:moveTo>
                  <a:lnTo>
                    <a:pt x="2" y="101"/>
                  </a:lnTo>
                  <a:lnTo>
                    <a:pt x="0" y="101"/>
                  </a:lnTo>
                  <a:lnTo>
                    <a:pt x="0" y="99"/>
                  </a:lnTo>
                  <a:lnTo>
                    <a:pt x="2" y="99"/>
                  </a:lnTo>
                  <a:close/>
                  <a:moveTo>
                    <a:pt x="2" y="109"/>
                  </a:moveTo>
                  <a:lnTo>
                    <a:pt x="2" y="111"/>
                  </a:lnTo>
                  <a:lnTo>
                    <a:pt x="0" y="111"/>
                  </a:lnTo>
                  <a:lnTo>
                    <a:pt x="0" y="109"/>
                  </a:lnTo>
                  <a:lnTo>
                    <a:pt x="2" y="109"/>
                  </a:lnTo>
                  <a:close/>
                  <a:moveTo>
                    <a:pt x="2" y="119"/>
                  </a:moveTo>
                  <a:lnTo>
                    <a:pt x="2" y="121"/>
                  </a:lnTo>
                  <a:lnTo>
                    <a:pt x="0" y="121"/>
                  </a:lnTo>
                  <a:lnTo>
                    <a:pt x="0" y="119"/>
                  </a:lnTo>
                  <a:lnTo>
                    <a:pt x="2" y="119"/>
                  </a:lnTo>
                  <a:close/>
                  <a:moveTo>
                    <a:pt x="2" y="129"/>
                  </a:moveTo>
                  <a:lnTo>
                    <a:pt x="2" y="131"/>
                  </a:lnTo>
                  <a:lnTo>
                    <a:pt x="0" y="131"/>
                  </a:lnTo>
                  <a:lnTo>
                    <a:pt x="0" y="129"/>
                  </a:lnTo>
                  <a:lnTo>
                    <a:pt x="2" y="129"/>
                  </a:lnTo>
                  <a:close/>
                  <a:moveTo>
                    <a:pt x="2" y="139"/>
                  </a:moveTo>
                  <a:lnTo>
                    <a:pt x="2" y="141"/>
                  </a:lnTo>
                  <a:lnTo>
                    <a:pt x="0" y="141"/>
                  </a:lnTo>
                  <a:lnTo>
                    <a:pt x="0" y="139"/>
                  </a:lnTo>
                  <a:lnTo>
                    <a:pt x="2" y="139"/>
                  </a:lnTo>
                  <a:close/>
                  <a:moveTo>
                    <a:pt x="2" y="148"/>
                  </a:moveTo>
                  <a:lnTo>
                    <a:pt x="2" y="150"/>
                  </a:lnTo>
                  <a:lnTo>
                    <a:pt x="0" y="150"/>
                  </a:lnTo>
                  <a:lnTo>
                    <a:pt x="0" y="148"/>
                  </a:lnTo>
                  <a:lnTo>
                    <a:pt x="2" y="148"/>
                  </a:lnTo>
                  <a:close/>
                  <a:moveTo>
                    <a:pt x="2" y="158"/>
                  </a:moveTo>
                  <a:lnTo>
                    <a:pt x="2" y="160"/>
                  </a:lnTo>
                  <a:lnTo>
                    <a:pt x="0" y="160"/>
                  </a:lnTo>
                  <a:lnTo>
                    <a:pt x="0" y="158"/>
                  </a:lnTo>
                  <a:lnTo>
                    <a:pt x="2" y="158"/>
                  </a:lnTo>
                  <a:close/>
                  <a:moveTo>
                    <a:pt x="2" y="168"/>
                  </a:moveTo>
                  <a:lnTo>
                    <a:pt x="2" y="170"/>
                  </a:lnTo>
                  <a:lnTo>
                    <a:pt x="0" y="170"/>
                  </a:lnTo>
                  <a:lnTo>
                    <a:pt x="0" y="168"/>
                  </a:lnTo>
                  <a:lnTo>
                    <a:pt x="2" y="168"/>
                  </a:lnTo>
                  <a:close/>
                  <a:moveTo>
                    <a:pt x="2" y="178"/>
                  </a:moveTo>
                  <a:lnTo>
                    <a:pt x="2" y="180"/>
                  </a:lnTo>
                  <a:lnTo>
                    <a:pt x="0" y="180"/>
                  </a:lnTo>
                  <a:lnTo>
                    <a:pt x="0" y="178"/>
                  </a:lnTo>
                  <a:lnTo>
                    <a:pt x="2" y="178"/>
                  </a:lnTo>
                  <a:close/>
                  <a:moveTo>
                    <a:pt x="2" y="188"/>
                  </a:moveTo>
                  <a:lnTo>
                    <a:pt x="2" y="190"/>
                  </a:lnTo>
                  <a:lnTo>
                    <a:pt x="0" y="190"/>
                  </a:lnTo>
                  <a:lnTo>
                    <a:pt x="0" y="188"/>
                  </a:lnTo>
                  <a:lnTo>
                    <a:pt x="2" y="188"/>
                  </a:lnTo>
                  <a:close/>
                  <a:moveTo>
                    <a:pt x="2" y="198"/>
                  </a:moveTo>
                  <a:lnTo>
                    <a:pt x="2" y="200"/>
                  </a:lnTo>
                  <a:lnTo>
                    <a:pt x="0" y="200"/>
                  </a:lnTo>
                  <a:lnTo>
                    <a:pt x="0" y="198"/>
                  </a:lnTo>
                  <a:lnTo>
                    <a:pt x="2" y="198"/>
                  </a:lnTo>
                  <a:close/>
                  <a:moveTo>
                    <a:pt x="2" y="208"/>
                  </a:moveTo>
                  <a:lnTo>
                    <a:pt x="2" y="210"/>
                  </a:lnTo>
                  <a:lnTo>
                    <a:pt x="0" y="210"/>
                  </a:lnTo>
                  <a:lnTo>
                    <a:pt x="0" y="208"/>
                  </a:lnTo>
                  <a:lnTo>
                    <a:pt x="2" y="208"/>
                  </a:lnTo>
                  <a:close/>
                  <a:moveTo>
                    <a:pt x="2" y="218"/>
                  </a:moveTo>
                  <a:lnTo>
                    <a:pt x="2" y="220"/>
                  </a:lnTo>
                  <a:lnTo>
                    <a:pt x="0" y="220"/>
                  </a:lnTo>
                  <a:lnTo>
                    <a:pt x="0" y="218"/>
                  </a:lnTo>
                  <a:lnTo>
                    <a:pt x="2" y="218"/>
                  </a:lnTo>
                  <a:close/>
                  <a:moveTo>
                    <a:pt x="2" y="227"/>
                  </a:moveTo>
                  <a:lnTo>
                    <a:pt x="2" y="229"/>
                  </a:lnTo>
                  <a:lnTo>
                    <a:pt x="0" y="229"/>
                  </a:lnTo>
                  <a:lnTo>
                    <a:pt x="0" y="227"/>
                  </a:lnTo>
                  <a:lnTo>
                    <a:pt x="2" y="227"/>
                  </a:lnTo>
                  <a:close/>
                  <a:moveTo>
                    <a:pt x="2" y="237"/>
                  </a:moveTo>
                  <a:lnTo>
                    <a:pt x="2" y="239"/>
                  </a:lnTo>
                  <a:lnTo>
                    <a:pt x="0" y="239"/>
                  </a:lnTo>
                  <a:lnTo>
                    <a:pt x="0" y="237"/>
                  </a:lnTo>
                  <a:lnTo>
                    <a:pt x="2" y="237"/>
                  </a:lnTo>
                  <a:close/>
                  <a:moveTo>
                    <a:pt x="2" y="247"/>
                  </a:moveTo>
                  <a:lnTo>
                    <a:pt x="2" y="249"/>
                  </a:lnTo>
                  <a:lnTo>
                    <a:pt x="0" y="249"/>
                  </a:lnTo>
                  <a:lnTo>
                    <a:pt x="0" y="247"/>
                  </a:lnTo>
                  <a:lnTo>
                    <a:pt x="2" y="247"/>
                  </a:lnTo>
                  <a:close/>
                  <a:moveTo>
                    <a:pt x="2" y="257"/>
                  </a:moveTo>
                  <a:lnTo>
                    <a:pt x="2" y="259"/>
                  </a:lnTo>
                  <a:lnTo>
                    <a:pt x="0" y="259"/>
                  </a:lnTo>
                  <a:lnTo>
                    <a:pt x="0" y="257"/>
                  </a:lnTo>
                  <a:lnTo>
                    <a:pt x="2" y="257"/>
                  </a:lnTo>
                  <a:close/>
                  <a:moveTo>
                    <a:pt x="2" y="267"/>
                  </a:moveTo>
                  <a:lnTo>
                    <a:pt x="2" y="269"/>
                  </a:lnTo>
                  <a:lnTo>
                    <a:pt x="0" y="269"/>
                  </a:lnTo>
                  <a:lnTo>
                    <a:pt x="0" y="267"/>
                  </a:lnTo>
                  <a:lnTo>
                    <a:pt x="2" y="267"/>
                  </a:lnTo>
                  <a:close/>
                  <a:moveTo>
                    <a:pt x="2" y="277"/>
                  </a:moveTo>
                  <a:lnTo>
                    <a:pt x="2" y="279"/>
                  </a:lnTo>
                  <a:lnTo>
                    <a:pt x="0" y="279"/>
                  </a:lnTo>
                  <a:lnTo>
                    <a:pt x="0" y="277"/>
                  </a:lnTo>
                  <a:lnTo>
                    <a:pt x="2" y="277"/>
                  </a:lnTo>
                  <a:close/>
                  <a:moveTo>
                    <a:pt x="2" y="287"/>
                  </a:moveTo>
                  <a:lnTo>
                    <a:pt x="2" y="289"/>
                  </a:lnTo>
                  <a:lnTo>
                    <a:pt x="0" y="289"/>
                  </a:lnTo>
                  <a:lnTo>
                    <a:pt x="0" y="287"/>
                  </a:lnTo>
                  <a:lnTo>
                    <a:pt x="2" y="287"/>
                  </a:lnTo>
                  <a:close/>
                  <a:moveTo>
                    <a:pt x="2" y="297"/>
                  </a:moveTo>
                  <a:lnTo>
                    <a:pt x="2" y="299"/>
                  </a:lnTo>
                  <a:lnTo>
                    <a:pt x="0" y="299"/>
                  </a:lnTo>
                  <a:lnTo>
                    <a:pt x="0" y="297"/>
                  </a:lnTo>
                  <a:lnTo>
                    <a:pt x="2" y="297"/>
                  </a:lnTo>
                  <a:close/>
                  <a:moveTo>
                    <a:pt x="2" y="306"/>
                  </a:moveTo>
                  <a:lnTo>
                    <a:pt x="2" y="308"/>
                  </a:lnTo>
                  <a:lnTo>
                    <a:pt x="0" y="308"/>
                  </a:lnTo>
                  <a:lnTo>
                    <a:pt x="0" y="306"/>
                  </a:lnTo>
                  <a:lnTo>
                    <a:pt x="2" y="306"/>
                  </a:lnTo>
                  <a:close/>
                  <a:moveTo>
                    <a:pt x="2" y="316"/>
                  </a:moveTo>
                  <a:lnTo>
                    <a:pt x="2" y="318"/>
                  </a:lnTo>
                  <a:lnTo>
                    <a:pt x="0" y="318"/>
                  </a:lnTo>
                  <a:lnTo>
                    <a:pt x="0" y="316"/>
                  </a:lnTo>
                  <a:lnTo>
                    <a:pt x="2" y="316"/>
                  </a:lnTo>
                  <a:close/>
                  <a:moveTo>
                    <a:pt x="2" y="326"/>
                  </a:moveTo>
                  <a:lnTo>
                    <a:pt x="2" y="328"/>
                  </a:lnTo>
                  <a:lnTo>
                    <a:pt x="0" y="328"/>
                  </a:lnTo>
                  <a:lnTo>
                    <a:pt x="0" y="326"/>
                  </a:lnTo>
                  <a:lnTo>
                    <a:pt x="2" y="326"/>
                  </a:lnTo>
                  <a:close/>
                  <a:moveTo>
                    <a:pt x="2" y="336"/>
                  </a:moveTo>
                  <a:lnTo>
                    <a:pt x="2" y="338"/>
                  </a:lnTo>
                  <a:lnTo>
                    <a:pt x="0" y="338"/>
                  </a:lnTo>
                  <a:lnTo>
                    <a:pt x="0" y="336"/>
                  </a:lnTo>
                  <a:lnTo>
                    <a:pt x="2" y="336"/>
                  </a:lnTo>
                  <a:close/>
                  <a:moveTo>
                    <a:pt x="2" y="346"/>
                  </a:moveTo>
                  <a:lnTo>
                    <a:pt x="2" y="348"/>
                  </a:lnTo>
                  <a:lnTo>
                    <a:pt x="0" y="348"/>
                  </a:lnTo>
                  <a:lnTo>
                    <a:pt x="0" y="346"/>
                  </a:lnTo>
                  <a:lnTo>
                    <a:pt x="2" y="346"/>
                  </a:lnTo>
                  <a:close/>
                  <a:moveTo>
                    <a:pt x="2" y="356"/>
                  </a:moveTo>
                  <a:lnTo>
                    <a:pt x="2" y="358"/>
                  </a:lnTo>
                  <a:lnTo>
                    <a:pt x="0" y="358"/>
                  </a:lnTo>
                  <a:lnTo>
                    <a:pt x="0" y="356"/>
                  </a:lnTo>
                  <a:lnTo>
                    <a:pt x="2" y="356"/>
                  </a:lnTo>
                  <a:close/>
                  <a:moveTo>
                    <a:pt x="2" y="366"/>
                  </a:moveTo>
                  <a:lnTo>
                    <a:pt x="2" y="368"/>
                  </a:lnTo>
                  <a:lnTo>
                    <a:pt x="0" y="368"/>
                  </a:lnTo>
                  <a:lnTo>
                    <a:pt x="0" y="366"/>
                  </a:lnTo>
                  <a:lnTo>
                    <a:pt x="2" y="366"/>
                  </a:lnTo>
                  <a:close/>
                  <a:moveTo>
                    <a:pt x="2" y="376"/>
                  </a:moveTo>
                  <a:lnTo>
                    <a:pt x="2" y="378"/>
                  </a:lnTo>
                  <a:lnTo>
                    <a:pt x="0" y="378"/>
                  </a:lnTo>
                  <a:lnTo>
                    <a:pt x="0" y="376"/>
                  </a:lnTo>
                  <a:lnTo>
                    <a:pt x="2" y="376"/>
                  </a:lnTo>
                  <a:close/>
                  <a:moveTo>
                    <a:pt x="2" y="385"/>
                  </a:moveTo>
                  <a:lnTo>
                    <a:pt x="2" y="387"/>
                  </a:lnTo>
                  <a:lnTo>
                    <a:pt x="0" y="387"/>
                  </a:lnTo>
                  <a:lnTo>
                    <a:pt x="0" y="385"/>
                  </a:lnTo>
                  <a:lnTo>
                    <a:pt x="2" y="385"/>
                  </a:lnTo>
                  <a:close/>
                  <a:moveTo>
                    <a:pt x="2" y="395"/>
                  </a:moveTo>
                  <a:lnTo>
                    <a:pt x="2" y="397"/>
                  </a:lnTo>
                  <a:lnTo>
                    <a:pt x="0" y="397"/>
                  </a:lnTo>
                  <a:lnTo>
                    <a:pt x="0" y="395"/>
                  </a:lnTo>
                  <a:lnTo>
                    <a:pt x="2" y="395"/>
                  </a:lnTo>
                  <a:close/>
                  <a:moveTo>
                    <a:pt x="2" y="405"/>
                  </a:moveTo>
                  <a:lnTo>
                    <a:pt x="2" y="407"/>
                  </a:lnTo>
                  <a:lnTo>
                    <a:pt x="0" y="407"/>
                  </a:lnTo>
                  <a:lnTo>
                    <a:pt x="0" y="405"/>
                  </a:lnTo>
                  <a:lnTo>
                    <a:pt x="2" y="405"/>
                  </a:lnTo>
                  <a:close/>
                  <a:moveTo>
                    <a:pt x="2" y="415"/>
                  </a:moveTo>
                  <a:lnTo>
                    <a:pt x="2" y="417"/>
                  </a:lnTo>
                  <a:lnTo>
                    <a:pt x="0" y="417"/>
                  </a:lnTo>
                  <a:lnTo>
                    <a:pt x="0" y="415"/>
                  </a:lnTo>
                  <a:lnTo>
                    <a:pt x="2" y="415"/>
                  </a:lnTo>
                  <a:close/>
                  <a:moveTo>
                    <a:pt x="2" y="425"/>
                  </a:moveTo>
                  <a:lnTo>
                    <a:pt x="2" y="427"/>
                  </a:lnTo>
                  <a:lnTo>
                    <a:pt x="0" y="427"/>
                  </a:lnTo>
                  <a:lnTo>
                    <a:pt x="0" y="425"/>
                  </a:lnTo>
                  <a:lnTo>
                    <a:pt x="2" y="425"/>
                  </a:lnTo>
                  <a:close/>
                  <a:moveTo>
                    <a:pt x="2" y="435"/>
                  </a:moveTo>
                  <a:lnTo>
                    <a:pt x="2" y="437"/>
                  </a:lnTo>
                  <a:lnTo>
                    <a:pt x="0" y="437"/>
                  </a:lnTo>
                  <a:lnTo>
                    <a:pt x="0" y="435"/>
                  </a:lnTo>
                  <a:lnTo>
                    <a:pt x="2" y="435"/>
                  </a:lnTo>
                  <a:close/>
                  <a:moveTo>
                    <a:pt x="2" y="445"/>
                  </a:moveTo>
                  <a:lnTo>
                    <a:pt x="2" y="447"/>
                  </a:lnTo>
                  <a:lnTo>
                    <a:pt x="0" y="447"/>
                  </a:lnTo>
                  <a:lnTo>
                    <a:pt x="0" y="445"/>
                  </a:lnTo>
                  <a:lnTo>
                    <a:pt x="2" y="445"/>
                  </a:lnTo>
                  <a:close/>
                  <a:moveTo>
                    <a:pt x="2" y="455"/>
                  </a:moveTo>
                  <a:lnTo>
                    <a:pt x="2" y="457"/>
                  </a:lnTo>
                  <a:lnTo>
                    <a:pt x="0" y="457"/>
                  </a:lnTo>
                  <a:lnTo>
                    <a:pt x="0" y="455"/>
                  </a:lnTo>
                  <a:lnTo>
                    <a:pt x="2" y="455"/>
                  </a:lnTo>
                  <a:close/>
                  <a:moveTo>
                    <a:pt x="2" y="464"/>
                  </a:moveTo>
                  <a:lnTo>
                    <a:pt x="2" y="466"/>
                  </a:lnTo>
                  <a:lnTo>
                    <a:pt x="0" y="466"/>
                  </a:lnTo>
                  <a:lnTo>
                    <a:pt x="0" y="464"/>
                  </a:lnTo>
                  <a:lnTo>
                    <a:pt x="2" y="464"/>
                  </a:lnTo>
                  <a:close/>
                  <a:moveTo>
                    <a:pt x="2" y="474"/>
                  </a:moveTo>
                  <a:lnTo>
                    <a:pt x="2" y="476"/>
                  </a:lnTo>
                  <a:lnTo>
                    <a:pt x="0" y="476"/>
                  </a:lnTo>
                  <a:lnTo>
                    <a:pt x="0" y="474"/>
                  </a:lnTo>
                  <a:lnTo>
                    <a:pt x="2" y="474"/>
                  </a:lnTo>
                  <a:close/>
                  <a:moveTo>
                    <a:pt x="2" y="484"/>
                  </a:moveTo>
                  <a:lnTo>
                    <a:pt x="2" y="486"/>
                  </a:lnTo>
                  <a:lnTo>
                    <a:pt x="0" y="486"/>
                  </a:lnTo>
                  <a:lnTo>
                    <a:pt x="0" y="484"/>
                  </a:lnTo>
                  <a:lnTo>
                    <a:pt x="2" y="484"/>
                  </a:lnTo>
                  <a:close/>
                  <a:moveTo>
                    <a:pt x="2" y="494"/>
                  </a:moveTo>
                  <a:lnTo>
                    <a:pt x="2" y="496"/>
                  </a:lnTo>
                  <a:lnTo>
                    <a:pt x="0" y="496"/>
                  </a:lnTo>
                  <a:lnTo>
                    <a:pt x="0" y="494"/>
                  </a:lnTo>
                  <a:lnTo>
                    <a:pt x="2" y="494"/>
                  </a:lnTo>
                  <a:close/>
                  <a:moveTo>
                    <a:pt x="2" y="504"/>
                  </a:moveTo>
                  <a:lnTo>
                    <a:pt x="2" y="506"/>
                  </a:lnTo>
                  <a:lnTo>
                    <a:pt x="0" y="506"/>
                  </a:lnTo>
                  <a:lnTo>
                    <a:pt x="0" y="504"/>
                  </a:lnTo>
                  <a:lnTo>
                    <a:pt x="2" y="504"/>
                  </a:lnTo>
                  <a:close/>
                  <a:moveTo>
                    <a:pt x="2" y="514"/>
                  </a:moveTo>
                  <a:lnTo>
                    <a:pt x="2" y="516"/>
                  </a:lnTo>
                  <a:lnTo>
                    <a:pt x="0" y="516"/>
                  </a:lnTo>
                  <a:lnTo>
                    <a:pt x="0" y="514"/>
                  </a:lnTo>
                  <a:lnTo>
                    <a:pt x="2" y="514"/>
                  </a:lnTo>
                  <a:close/>
                  <a:moveTo>
                    <a:pt x="2" y="524"/>
                  </a:moveTo>
                  <a:lnTo>
                    <a:pt x="2" y="526"/>
                  </a:lnTo>
                  <a:lnTo>
                    <a:pt x="0" y="526"/>
                  </a:lnTo>
                  <a:lnTo>
                    <a:pt x="0" y="524"/>
                  </a:lnTo>
                  <a:lnTo>
                    <a:pt x="2" y="524"/>
                  </a:lnTo>
                  <a:close/>
                  <a:moveTo>
                    <a:pt x="2" y="534"/>
                  </a:moveTo>
                  <a:lnTo>
                    <a:pt x="2" y="536"/>
                  </a:lnTo>
                  <a:lnTo>
                    <a:pt x="0" y="536"/>
                  </a:lnTo>
                  <a:lnTo>
                    <a:pt x="0" y="534"/>
                  </a:lnTo>
                  <a:lnTo>
                    <a:pt x="2" y="534"/>
                  </a:lnTo>
                  <a:close/>
                  <a:moveTo>
                    <a:pt x="2" y="543"/>
                  </a:moveTo>
                  <a:lnTo>
                    <a:pt x="2" y="545"/>
                  </a:lnTo>
                  <a:lnTo>
                    <a:pt x="0" y="545"/>
                  </a:lnTo>
                  <a:lnTo>
                    <a:pt x="0" y="543"/>
                  </a:lnTo>
                  <a:lnTo>
                    <a:pt x="2" y="543"/>
                  </a:lnTo>
                  <a:close/>
                  <a:moveTo>
                    <a:pt x="2" y="553"/>
                  </a:moveTo>
                  <a:lnTo>
                    <a:pt x="2" y="555"/>
                  </a:lnTo>
                  <a:lnTo>
                    <a:pt x="0" y="555"/>
                  </a:lnTo>
                  <a:lnTo>
                    <a:pt x="0" y="553"/>
                  </a:lnTo>
                  <a:lnTo>
                    <a:pt x="2" y="553"/>
                  </a:lnTo>
                  <a:close/>
                  <a:moveTo>
                    <a:pt x="2" y="563"/>
                  </a:moveTo>
                  <a:lnTo>
                    <a:pt x="2" y="565"/>
                  </a:lnTo>
                  <a:lnTo>
                    <a:pt x="0" y="565"/>
                  </a:lnTo>
                  <a:lnTo>
                    <a:pt x="0" y="563"/>
                  </a:lnTo>
                  <a:lnTo>
                    <a:pt x="2" y="563"/>
                  </a:lnTo>
                  <a:close/>
                  <a:moveTo>
                    <a:pt x="2" y="573"/>
                  </a:moveTo>
                  <a:lnTo>
                    <a:pt x="2" y="575"/>
                  </a:lnTo>
                  <a:lnTo>
                    <a:pt x="0" y="575"/>
                  </a:lnTo>
                  <a:lnTo>
                    <a:pt x="0" y="573"/>
                  </a:lnTo>
                  <a:lnTo>
                    <a:pt x="2" y="573"/>
                  </a:lnTo>
                  <a:close/>
                  <a:moveTo>
                    <a:pt x="2" y="583"/>
                  </a:moveTo>
                  <a:lnTo>
                    <a:pt x="2" y="585"/>
                  </a:lnTo>
                  <a:lnTo>
                    <a:pt x="0" y="585"/>
                  </a:lnTo>
                  <a:lnTo>
                    <a:pt x="0" y="583"/>
                  </a:lnTo>
                  <a:lnTo>
                    <a:pt x="2" y="583"/>
                  </a:lnTo>
                  <a:close/>
                  <a:moveTo>
                    <a:pt x="2" y="593"/>
                  </a:moveTo>
                  <a:lnTo>
                    <a:pt x="2" y="595"/>
                  </a:lnTo>
                  <a:lnTo>
                    <a:pt x="0" y="595"/>
                  </a:lnTo>
                  <a:lnTo>
                    <a:pt x="0" y="593"/>
                  </a:lnTo>
                  <a:lnTo>
                    <a:pt x="2" y="593"/>
                  </a:lnTo>
                  <a:close/>
                  <a:moveTo>
                    <a:pt x="2" y="603"/>
                  </a:moveTo>
                  <a:lnTo>
                    <a:pt x="2" y="605"/>
                  </a:lnTo>
                  <a:lnTo>
                    <a:pt x="0" y="605"/>
                  </a:lnTo>
                  <a:lnTo>
                    <a:pt x="0" y="603"/>
                  </a:lnTo>
                  <a:lnTo>
                    <a:pt x="2" y="603"/>
                  </a:lnTo>
                  <a:close/>
                  <a:moveTo>
                    <a:pt x="2" y="613"/>
                  </a:moveTo>
                  <a:lnTo>
                    <a:pt x="2" y="615"/>
                  </a:lnTo>
                  <a:lnTo>
                    <a:pt x="0" y="615"/>
                  </a:lnTo>
                  <a:lnTo>
                    <a:pt x="0" y="613"/>
                  </a:lnTo>
                  <a:lnTo>
                    <a:pt x="2" y="613"/>
                  </a:lnTo>
                  <a:close/>
                  <a:moveTo>
                    <a:pt x="2" y="623"/>
                  </a:moveTo>
                  <a:lnTo>
                    <a:pt x="2" y="624"/>
                  </a:lnTo>
                  <a:lnTo>
                    <a:pt x="0" y="624"/>
                  </a:lnTo>
                  <a:lnTo>
                    <a:pt x="0" y="623"/>
                  </a:lnTo>
                  <a:lnTo>
                    <a:pt x="2" y="623"/>
                  </a:lnTo>
                  <a:close/>
                  <a:moveTo>
                    <a:pt x="2" y="632"/>
                  </a:moveTo>
                  <a:lnTo>
                    <a:pt x="2" y="634"/>
                  </a:lnTo>
                  <a:lnTo>
                    <a:pt x="0" y="634"/>
                  </a:lnTo>
                  <a:lnTo>
                    <a:pt x="0" y="632"/>
                  </a:lnTo>
                  <a:lnTo>
                    <a:pt x="2" y="632"/>
                  </a:lnTo>
                  <a:close/>
                  <a:moveTo>
                    <a:pt x="2" y="642"/>
                  </a:moveTo>
                  <a:lnTo>
                    <a:pt x="2" y="644"/>
                  </a:lnTo>
                  <a:lnTo>
                    <a:pt x="0" y="644"/>
                  </a:lnTo>
                  <a:lnTo>
                    <a:pt x="0" y="642"/>
                  </a:lnTo>
                  <a:lnTo>
                    <a:pt x="2" y="642"/>
                  </a:lnTo>
                  <a:close/>
                  <a:moveTo>
                    <a:pt x="2" y="652"/>
                  </a:moveTo>
                  <a:lnTo>
                    <a:pt x="2" y="654"/>
                  </a:lnTo>
                  <a:lnTo>
                    <a:pt x="0" y="654"/>
                  </a:lnTo>
                  <a:lnTo>
                    <a:pt x="0" y="652"/>
                  </a:lnTo>
                  <a:lnTo>
                    <a:pt x="2" y="652"/>
                  </a:lnTo>
                  <a:close/>
                  <a:moveTo>
                    <a:pt x="2" y="662"/>
                  </a:moveTo>
                  <a:lnTo>
                    <a:pt x="2" y="664"/>
                  </a:lnTo>
                  <a:lnTo>
                    <a:pt x="0" y="664"/>
                  </a:lnTo>
                  <a:lnTo>
                    <a:pt x="0" y="662"/>
                  </a:lnTo>
                  <a:lnTo>
                    <a:pt x="2" y="662"/>
                  </a:lnTo>
                  <a:close/>
                  <a:moveTo>
                    <a:pt x="2" y="672"/>
                  </a:moveTo>
                  <a:lnTo>
                    <a:pt x="2" y="674"/>
                  </a:lnTo>
                  <a:lnTo>
                    <a:pt x="0" y="674"/>
                  </a:lnTo>
                  <a:lnTo>
                    <a:pt x="0" y="672"/>
                  </a:lnTo>
                  <a:lnTo>
                    <a:pt x="2" y="672"/>
                  </a:lnTo>
                  <a:close/>
                  <a:moveTo>
                    <a:pt x="2" y="682"/>
                  </a:moveTo>
                  <a:lnTo>
                    <a:pt x="2" y="684"/>
                  </a:lnTo>
                  <a:lnTo>
                    <a:pt x="0" y="684"/>
                  </a:lnTo>
                  <a:lnTo>
                    <a:pt x="0" y="682"/>
                  </a:lnTo>
                  <a:lnTo>
                    <a:pt x="2" y="682"/>
                  </a:lnTo>
                  <a:close/>
                  <a:moveTo>
                    <a:pt x="2" y="692"/>
                  </a:moveTo>
                  <a:lnTo>
                    <a:pt x="2" y="694"/>
                  </a:lnTo>
                  <a:lnTo>
                    <a:pt x="0" y="694"/>
                  </a:lnTo>
                  <a:lnTo>
                    <a:pt x="0" y="692"/>
                  </a:lnTo>
                  <a:lnTo>
                    <a:pt x="2" y="692"/>
                  </a:lnTo>
                  <a:close/>
                  <a:moveTo>
                    <a:pt x="2" y="702"/>
                  </a:moveTo>
                  <a:lnTo>
                    <a:pt x="2" y="703"/>
                  </a:lnTo>
                  <a:lnTo>
                    <a:pt x="0" y="703"/>
                  </a:lnTo>
                  <a:lnTo>
                    <a:pt x="0" y="702"/>
                  </a:lnTo>
                  <a:lnTo>
                    <a:pt x="2" y="702"/>
                  </a:lnTo>
                  <a:close/>
                  <a:moveTo>
                    <a:pt x="2" y="711"/>
                  </a:moveTo>
                  <a:lnTo>
                    <a:pt x="2" y="713"/>
                  </a:lnTo>
                  <a:lnTo>
                    <a:pt x="0" y="713"/>
                  </a:lnTo>
                  <a:lnTo>
                    <a:pt x="0" y="711"/>
                  </a:lnTo>
                  <a:lnTo>
                    <a:pt x="2" y="711"/>
                  </a:lnTo>
                  <a:close/>
                  <a:moveTo>
                    <a:pt x="2" y="721"/>
                  </a:moveTo>
                  <a:lnTo>
                    <a:pt x="2" y="723"/>
                  </a:lnTo>
                  <a:lnTo>
                    <a:pt x="0" y="723"/>
                  </a:lnTo>
                  <a:lnTo>
                    <a:pt x="0" y="721"/>
                  </a:lnTo>
                  <a:lnTo>
                    <a:pt x="2" y="721"/>
                  </a:lnTo>
                  <a:close/>
                  <a:moveTo>
                    <a:pt x="2" y="731"/>
                  </a:moveTo>
                  <a:lnTo>
                    <a:pt x="2" y="733"/>
                  </a:lnTo>
                  <a:lnTo>
                    <a:pt x="0" y="733"/>
                  </a:lnTo>
                  <a:lnTo>
                    <a:pt x="0" y="731"/>
                  </a:lnTo>
                  <a:lnTo>
                    <a:pt x="2" y="731"/>
                  </a:lnTo>
                  <a:close/>
                  <a:moveTo>
                    <a:pt x="2" y="741"/>
                  </a:moveTo>
                  <a:lnTo>
                    <a:pt x="2" y="743"/>
                  </a:lnTo>
                  <a:lnTo>
                    <a:pt x="0" y="743"/>
                  </a:lnTo>
                  <a:lnTo>
                    <a:pt x="0" y="741"/>
                  </a:lnTo>
                  <a:lnTo>
                    <a:pt x="2" y="741"/>
                  </a:lnTo>
                  <a:close/>
                  <a:moveTo>
                    <a:pt x="2" y="751"/>
                  </a:moveTo>
                  <a:lnTo>
                    <a:pt x="2" y="753"/>
                  </a:lnTo>
                  <a:lnTo>
                    <a:pt x="0" y="753"/>
                  </a:lnTo>
                  <a:lnTo>
                    <a:pt x="0" y="751"/>
                  </a:lnTo>
                  <a:lnTo>
                    <a:pt x="2" y="751"/>
                  </a:lnTo>
                  <a:close/>
                  <a:moveTo>
                    <a:pt x="2" y="761"/>
                  </a:moveTo>
                  <a:lnTo>
                    <a:pt x="2" y="763"/>
                  </a:lnTo>
                  <a:lnTo>
                    <a:pt x="0" y="763"/>
                  </a:lnTo>
                  <a:lnTo>
                    <a:pt x="0" y="761"/>
                  </a:lnTo>
                  <a:lnTo>
                    <a:pt x="2" y="761"/>
                  </a:lnTo>
                  <a:close/>
                  <a:moveTo>
                    <a:pt x="2" y="771"/>
                  </a:moveTo>
                  <a:lnTo>
                    <a:pt x="2" y="773"/>
                  </a:lnTo>
                  <a:lnTo>
                    <a:pt x="0" y="773"/>
                  </a:lnTo>
                  <a:lnTo>
                    <a:pt x="0" y="771"/>
                  </a:lnTo>
                  <a:lnTo>
                    <a:pt x="2" y="771"/>
                  </a:lnTo>
                  <a:close/>
                  <a:moveTo>
                    <a:pt x="2" y="781"/>
                  </a:moveTo>
                  <a:lnTo>
                    <a:pt x="2" y="783"/>
                  </a:lnTo>
                  <a:lnTo>
                    <a:pt x="0" y="783"/>
                  </a:lnTo>
                  <a:lnTo>
                    <a:pt x="0" y="781"/>
                  </a:lnTo>
                  <a:lnTo>
                    <a:pt x="2" y="781"/>
                  </a:lnTo>
                  <a:close/>
                  <a:moveTo>
                    <a:pt x="2" y="790"/>
                  </a:moveTo>
                  <a:lnTo>
                    <a:pt x="2" y="792"/>
                  </a:lnTo>
                  <a:lnTo>
                    <a:pt x="0" y="792"/>
                  </a:lnTo>
                  <a:lnTo>
                    <a:pt x="0" y="790"/>
                  </a:lnTo>
                  <a:lnTo>
                    <a:pt x="2" y="790"/>
                  </a:lnTo>
                  <a:close/>
                  <a:moveTo>
                    <a:pt x="2" y="800"/>
                  </a:moveTo>
                  <a:lnTo>
                    <a:pt x="2" y="802"/>
                  </a:lnTo>
                  <a:lnTo>
                    <a:pt x="0" y="802"/>
                  </a:lnTo>
                  <a:lnTo>
                    <a:pt x="0" y="800"/>
                  </a:lnTo>
                  <a:lnTo>
                    <a:pt x="2" y="800"/>
                  </a:lnTo>
                  <a:close/>
                  <a:moveTo>
                    <a:pt x="2" y="810"/>
                  </a:moveTo>
                  <a:lnTo>
                    <a:pt x="2" y="812"/>
                  </a:lnTo>
                  <a:lnTo>
                    <a:pt x="0" y="812"/>
                  </a:lnTo>
                  <a:lnTo>
                    <a:pt x="0" y="810"/>
                  </a:lnTo>
                  <a:lnTo>
                    <a:pt x="2" y="810"/>
                  </a:lnTo>
                  <a:close/>
                  <a:moveTo>
                    <a:pt x="2" y="820"/>
                  </a:moveTo>
                  <a:lnTo>
                    <a:pt x="2" y="822"/>
                  </a:lnTo>
                  <a:lnTo>
                    <a:pt x="0" y="822"/>
                  </a:lnTo>
                  <a:lnTo>
                    <a:pt x="0" y="820"/>
                  </a:lnTo>
                  <a:lnTo>
                    <a:pt x="2" y="820"/>
                  </a:lnTo>
                  <a:close/>
                  <a:moveTo>
                    <a:pt x="2" y="830"/>
                  </a:moveTo>
                  <a:lnTo>
                    <a:pt x="2" y="832"/>
                  </a:lnTo>
                  <a:lnTo>
                    <a:pt x="0" y="832"/>
                  </a:lnTo>
                  <a:lnTo>
                    <a:pt x="0" y="830"/>
                  </a:lnTo>
                  <a:lnTo>
                    <a:pt x="2" y="830"/>
                  </a:lnTo>
                  <a:close/>
                  <a:moveTo>
                    <a:pt x="2" y="840"/>
                  </a:moveTo>
                  <a:lnTo>
                    <a:pt x="2" y="842"/>
                  </a:lnTo>
                  <a:lnTo>
                    <a:pt x="0" y="842"/>
                  </a:lnTo>
                  <a:lnTo>
                    <a:pt x="0" y="840"/>
                  </a:lnTo>
                  <a:lnTo>
                    <a:pt x="2" y="840"/>
                  </a:lnTo>
                  <a:close/>
                  <a:moveTo>
                    <a:pt x="2" y="850"/>
                  </a:moveTo>
                  <a:lnTo>
                    <a:pt x="2" y="852"/>
                  </a:lnTo>
                  <a:lnTo>
                    <a:pt x="0" y="852"/>
                  </a:lnTo>
                  <a:lnTo>
                    <a:pt x="0" y="850"/>
                  </a:lnTo>
                  <a:lnTo>
                    <a:pt x="2" y="850"/>
                  </a:lnTo>
                  <a:close/>
                  <a:moveTo>
                    <a:pt x="2" y="860"/>
                  </a:moveTo>
                  <a:lnTo>
                    <a:pt x="2" y="862"/>
                  </a:lnTo>
                  <a:lnTo>
                    <a:pt x="0" y="862"/>
                  </a:lnTo>
                  <a:lnTo>
                    <a:pt x="0" y="860"/>
                  </a:lnTo>
                  <a:lnTo>
                    <a:pt x="2" y="860"/>
                  </a:lnTo>
                  <a:close/>
                  <a:moveTo>
                    <a:pt x="2" y="869"/>
                  </a:moveTo>
                  <a:lnTo>
                    <a:pt x="2" y="871"/>
                  </a:lnTo>
                  <a:lnTo>
                    <a:pt x="0" y="871"/>
                  </a:lnTo>
                  <a:lnTo>
                    <a:pt x="0" y="869"/>
                  </a:lnTo>
                  <a:lnTo>
                    <a:pt x="2" y="869"/>
                  </a:lnTo>
                  <a:close/>
                  <a:moveTo>
                    <a:pt x="2" y="879"/>
                  </a:moveTo>
                  <a:lnTo>
                    <a:pt x="2" y="881"/>
                  </a:lnTo>
                  <a:lnTo>
                    <a:pt x="0" y="881"/>
                  </a:lnTo>
                  <a:lnTo>
                    <a:pt x="0" y="879"/>
                  </a:lnTo>
                  <a:lnTo>
                    <a:pt x="2" y="879"/>
                  </a:lnTo>
                  <a:close/>
                  <a:moveTo>
                    <a:pt x="2" y="889"/>
                  </a:moveTo>
                  <a:lnTo>
                    <a:pt x="2" y="891"/>
                  </a:lnTo>
                  <a:lnTo>
                    <a:pt x="0" y="891"/>
                  </a:lnTo>
                  <a:lnTo>
                    <a:pt x="0" y="889"/>
                  </a:lnTo>
                  <a:lnTo>
                    <a:pt x="2" y="889"/>
                  </a:lnTo>
                  <a:close/>
                  <a:moveTo>
                    <a:pt x="2" y="899"/>
                  </a:moveTo>
                  <a:lnTo>
                    <a:pt x="2" y="901"/>
                  </a:lnTo>
                  <a:lnTo>
                    <a:pt x="0" y="901"/>
                  </a:lnTo>
                  <a:lnTo>
                    <a:pt x="0" y="899"/>
                  </a:lnTo>
                  <a:lnTo>
                    <a:pt x="2" y="899"/>
                  </a:lnTo>
                  <a:close/>
                  <a:moveTo>
                    <a:pt x="2" y="909"/>
                  </a:moveTo>
                  <a:lnTo>
                    <a:pt x="2" y="911"/>
                  </a:lnTo>
                  <a:lnTo>
                    <a:pt x="0" y="911"/>
                  </a:lnTo>
                  <a:lnTo>
                    <a:pt x="0" y="909"/>
                  </a:lnTo>
                  <a:lnTo>
                    <a:pt x="2" y="909"/>
                  </a:lnTo>
                  <a:close/>
                  <a:moveTo>
                    <a:pt x="2" y="919"/>
                  </a:moveTo>
                  <a:lnTo>
                    <a:pt x="2" y="921"/>
                  </a:lnTo>
                  <a:lnTo>
                    <a:pt x="0" y="921"/>
                  </a:lnTo>
                  <a:lnTo>
                    <a:pt x="0" y="919"/>
                  </a:lnTo>
                  <a:lnTo>
                    <a:pt x="2" y="919"/>
                  </a:lnTo>
                  <a:close/>
                </a:path>
              </a:pathLst>
            </a:custGeom>
            <a:solidFill>
              <a:srgbClr val="000000"/>
            </a:solidFill>
            <a:ln w="3175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15"/>
            <p:cNvSpPr>
              <a:spLocks noEditPoints="1"/>
            </p:cNvSpPr>
            <p:nvPr/>
          </p:nvSpPr>
          <p:spPr bwMode="auto">
            <a:xfrm>
              <a:off x="6818313" y="3654425"/>
              <a:ext cx="3175" cy="1462088"/>
            </a:xfrm>
            <a:custGeom>
              <a:avLst/>
              <a:gdLst>
                <a:gd name="T0" fmla="*/ 0 w 2"/>
                <a:gd name="T1" fmla="*/ 12 h 921"/>
                <a:gd name="T2" fmla="*/ 2 w 2"/>
                <a:gd name="T3" fmla="*/ 30 h 921"/>
                <a:gd name="T4" fmla="*/ 0 w 2"/>
                <a:gd name="T5" fmla="*/ 40 h 921"/>
                <a:gd name="T6" fmla="*/ 2 w 2"/>
                <a:gd name="T7" fmla="*/ 62 h 921"/>
                <a:gd name="T8" fmla="*/ 2 w 2"/>
                <a:gd name="T9" fmla="*/ 69 h 921"/>
                <a:gd name="T10" fmla="*/ 0 w 2"/>
                <a:gd name="T11" fmla="*/ 91 h 921"/>
                <a:gd name="T12" fmla="*/ 2 w 2"/>
                <a:gd name="T13" fmla="*/ 109 h 921"/>
                <a:gd name="T14" fmla="*/ 0 w 2"/>
                <a:gd name="T15" fmla="*/ 119 h 921"/>
                <a:gd name="T16" fmla="*/ 2 w 2"/>
                <a:gd name="T17" fmla="*/ 141 h 921"/>
                <a:gd name="T18" fmla="*/ 2 w 2"/>
                <a:gd name="T19" fmla="*/ 148 h 921"/>
                <a:gd name="T20" fmla="*/ 0 w 2"/>
                <a:gd name="T21" fmla="*/ 170 h 921"/>
                <a:gd name="T22" fmla="*/ 2 w 2"/>
                <a:gd name="T23" fmla="*/ 188 h 921"/>
                <a:gd name="T24" fmla="*/ 0 w 2"/>
                <a:gd name="T25" fmla="*/ 198 h 921"/>
                <a:gd name="T26" fmla="*/ 2 w 2"/>
                <a:gd name="T27" fmla="*/ 220 h 921"/>
                <a:gd name="T28" fmla="*/ 2 w 2"/>
                <a:gd name="T29" fmla="*/ 227 h 921"/>
                <a:gd name="T30" fmla="*/ 0 w 2"/>
                <a:gd name="T31" fmla="*/ 249 h 921"/>
                <a:gd name="T32" fmla="*/ 2 w 2"/>
                <a:gd name="T33" fmla="*/ 267 h 921"/>
                <a:gd name="T34" fmla="*/ 0 w 2"/>
                <a:gd name="T35" fmla="*/ 277 h 921"/>
                <a:gd name="T36" fmla="*/ 2 w 2"/>
                <a:gd name="T37" fmla="*/ 299 h 921"/>
                <a:gd name="T38" fmla="*/ 2 w 2"/>
                <a:gd name="T39" fmla="*/ 306 h 921"/>
                <a:gd name="T40" fmla="*/ 0 w 2"/>
                <a:gd name="T41" fmla="*/ 328 h 921"/>
                <a:gd name="T42" fmla="*/ 2 w 2"/>
                <a:gd name="T43" fmla="*/ 346 h 921"/>
                <a:gd name="T44" fmla="*/ 0 w 2"/>
                <a:gd name="T45" fmla="*/ 356 h 921"/>
                <a:gd name="T46" fmla="*/ 2 w 2"/>
                <a:gd name="T47" fmla="*/ 378 h 921"/>
                <a:gd name="T48" fmla="*/ 2 w 2"/>
                <a:gd name="T49" fmla="*/ 385 h 921"/>
                <a:gd name="T50" fmla="*/ 0 w 2"/>
                <a:gd name="T51" fmla="*/ 407 h 921"/>
                <a:gd name="T52" fmla="*/ 2 w 2"/>
                <a:gd name="T53" fmla="*/ 425 h 921"/>
                <a:gd name="T54" fmla="*/ 0 w 2"/>
                <a:gd name="T55" fmla="*/ 435 h 921"/>
                <a:gd name="T56" fmla="*/ 2 w 2"/>
                <a:gd name="T57" fmla="*/ 457 h 921"/>
                <a:gd name="T58" fmla="*/ 2 w 2"/>
                <a:gd name="T59" fmla="*/ 464 h 921"/>
                <a:gd name="T60" fmla="*/ 0 w 2"/>
                <a:gd name="T61" fmla="*/ 486 h 921"/>
                <a:gd name="T62" fmla="*/ 2 w 2"/>
                <a:gd name="T63" fmla="*/ 504 h 921"/>
                <a:gd name="T64" fmla="*/ 0 w 2"/>
                <a:gd name="T65" fmla="*/ 514 h 921"/>
                <a:gd name="T66" fmla="*/ 2 w 2"/>
                <a:gd name="T67" fmla="*/ 536 h 921"/>
                <a:gd name="T68" fmla="*/ 2 w 2"/>
                <a:gd name="T69" fmla="*/ 543 h 921"/>
                <a:gd name="T70" fmla="*/ 0 w 2"/>
                <a:gd name="T71" fmla="*/ 565 h 921"/>
                <a:gd name="T72" fmla="*/ 2 w 2"/>
                <a:gd name="T73" fmla="*/ 583 h 921"/>
                <a:gd name="T74" fmla="*/ 0 w 2"/>
                <a:gd name="T75" fmla="*/ 593 h 921"/>
                <a:gd name="T76" fmla="*/ 2 w 2"/>
                <a:gd name="T77" fmla="*/ 615 h 921"/>
                <a:gd name="T78" fmla="*/ 2 w 2"/>
                <a:gd name="T79" fmla="*/ 623 h 921"/>
                <a:gd name="T80" fmla="*/ 0 w 2"/>
                <a:gd name="T81" fmla="*/ 644 h 921"/>
                <a:gd name="T82" fmla="*/ 2 w 2"/>
                <a:gd name="T83" fmla="*/ 662 h 921"/>
                <a:gd name="T84" fmla="*/ 0 w 2"/>
                <a:gd name="T85" fmla="*/ 672 h 921"/>
                <a:gd name="T86" fmla="*/ 2 w 2"/>
                <a:gd name="T87" fmla="*/ 694 h 921"/>
                <a:gd name="T88" fmla="*/ 2 w 2"/>
                <a:gd name="T89" fmla="*/ 702 h 921"/>
                <a:gd name="T90" fmla="*/ 0 w 2"/>
                <a:gd name="T91" fmla="*/ 723 h 921"/>
                <a:gd name="T92" fmla="*/ 2 w 2"/>
                <a:gd name="T93" fmla="*/ 741 h 921"/>
                <a:gd name="T94" fmla="*/ 0 w 2"/>
                <a:gd name="T95" fmla="*/ 751 h 921"/>
                <a:gd name="T96" fmla="*/ 2 w 2"/>
                <a:gd name="T97" fmla="*/ 773 h 921"/>
                <a:gd name="T98" fmla="*/ 2 w 2"/>
                <a:gd name="T99" fmla="*/ 781 h 921"/>
                <a:gd name="T100" fmla="*/ 0 w 2"/>
                <a:gd name="T101" fmla="*/ 802 h 921"/>
                <a:gd name="T102" fmla="*/ 2 w 2"/>
                <a:gd name="T103" fmla="*/ 820 h 921"/>
                <a:gd name="T104" fmla="*/ 0 w 2"/>
                <a:gd name="T105" fmla="*/ 830 h 921"/>
                <a:gd name="T106" fmla="*/ 2 w 2"/>
                <a:gd name="T107" fmla="*/ 852 h 921"/>
                <a:gd name="T108" fmla="*/ 2 w 2"/>
                <a:gd name="T109" fmla="*/ 860 h 921"/>
                <a:gd name="T110" fmla="*/ 0 w 2"/>
                <a:gd name="T111" fmla="*/ 881 h 921"/>
                <a:gd name="T112" fmla="*/ 2 w 2"/>
                <a:gd name="T113" fmla="*/ 899 h 921"/>
                <a:gd name="T114" fmla="*/ 0 w 2"/>
                <a:gd name="T115" fmla="*/ 909 h 9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" h="921">
                  <a:moveTo>
                    <a:pt x="2" y="0"/>
                  </a:moveTo>
                  <a:lnTo>
                    <a:pt x="2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2" y="0"/>
                  </a:lnTo>
                  <a:close/>
                  <a:moveTo>
                    <a:pt x="2" y="10"/>
                  </a:moveTo>
                  <a:lnTo>
                    <a:pt x="2" y="12"/>
                  </a:lnTo>
                  <a:lnTo>
                    <a:pt x="0" y="12"/>
                  </a:lnTo>
                  <a:lnTo>
                    <a:pt x="0" y="10"/>
                  </a:lnTo>
                  <a:lnTo>
                    <a:pt x="2" y="10"/>
                  </a:lnTo>
                  <a:close/>
                  <a:moveTo>
                    <a:pt x="2" y="20"/>
                  </a:moveTo>
                  <a:lnTo>
                    <a:pt x="2" y="22"/>
                  </a:lnTo>
                  <a:lnTo>
                    <a:pt x="0" y="22"/>
                  </a:lnTo>
                  <a:lnTo>
                    <a:pt x="0" y="20"/>
                  </a:lnTo>
                  <a:lnTo>
                    <a:pt x="2" y="20"/>
                  </a:lnTo>
                  <a:close/>
                  <a:moveTo>
                    <a:pt x="2" y="30"/>
                  </a:moveTo>
                  <a:lnTo>
                    <a:pt x="2" y="32"/>
                  </a:lnTo>
                  <a:lnTo>
                    <a:pt x="0" y="32"/>
                  </a:lnTo>
                  <a:lnTo>
                    <a:pt x="0" y="30"/>
                  </a:lnTo>
                  <a:lnTo>
                    <a:pt x="2" y="30"/>
                  </a:lnTo>
                  <a:close/>
                  <a:moveTo>
                    <a:pt x="2" y="40"/>
                  </a:moveTo>
                  <a:lnTo>
                    <a:pt x="2" y="42"/>
                  </a:lnTo>
                  <a:lnTo>
                    <a:pt x="0" y="42"/>
                  </a:lnTo>
                  <a:lnTo>
                    <a:pt x="0" y="40"/>
                  </a:lnTo>
                  <a:lnTo>
                    <a:pt x="2" y="40"/>
                  </a:lnTo>
                  <a:close/>
                  <a:moveTo>
                    <a:pt x="2" y="50"/>
                  </a:moveTo>
                  <a:lnTo>
                    <a:pt x="2" y="52"/>
                  </a:lnTo>
                  <a:lnTo>
                    <a:pt x="0" y="52"/>
                  </a:lnTo>
                  <a:lnTo>
                    <a:pt x="0" y="50"/>
                  </a:lnTo>
                  <a:lnTo>
                    <a:pt x="2" y="50"/>
                  </a:lnTo>
                  <a:close/>
                  <a:moveTo>
                    <a:pt x="2" y="60"/>
                  </a:moveTo>
                  <a:lnTo>
                    <a:pt x="2" y="62"/>
                  </a:lnTo>
                  <a:lnTo>
                    <a:pt x="0" y="62"/>
                  </a:lnTo>
                  <a:lnTo>
                    <a:pt x="0" y="60"/>
                  </a:lnTo>
                  <a:lnTo>
                    <a:pt x="2" y="60"/>
                  </a:lnTo>
                  <a:close/>
                  <a:moveTo>
                    <a:pt x="2" y="69"/>
                  </a:moveTo>
                  <a:lnTo>
                    <a:pt x="2" y="71"/>
                  </a:lnTo>
                  <a:lnTo>
                    <a:pt x="0" y="71"/>
                  </a:lnTo>
                  <a:lnTo>
                    <a:pt x="0" y="69"/>
                  </a:lnTo>
                  <a:lnTo>
                    <a:pt x="2" y="69"/>
                  </a:lnTo>
                  <a:close/>
                  <a:moveTo>
                    <a:pt x="2" y="79"/>
                  </a:moveTo>
                  <a:lnTo>
                    <a:pt x="2" y="81"/>
                  </a:lnTo>
                  <a:lnTo>
                    <a:pt x="0" y="81"/>
                  </a:lnTo>
                  <a:lnTo>
                    <a:pt x="0" y="79"/>
                  </a:lnTo>
                  <a:lnTo>
                    <a:pt x="2" y="79"/>
                  </a:lnTo>
                  <a:close/>
                  <a:moveTo>
                    <a:pt x="2" y="89"/>
                  </a:moveTo>
                  <a:lnTo>
                    <a:pt x="2" y="91"/>
                  </a:lnTo>
                  <a:lnTo>
                    <a:pt x="0" y="91"/>
                  </a:lnTo>
                  <a:lnTo>
                    <a:pt x="0" y="89"/>
                  </a:lnTo>
                  <a:lnTo>
                    <a:pt x="2" y="89"/>
                  </a:lnTo>
                  <a:close/>
                  <a:moveTo>
                    <a:pt x="2" y="99"/>
                  </a:moveTo>
                  <a:lnTo>
                    <a:pt x="2" y="101"/>
                  </a:lnTo>
                  <a:lnTo>
                    <a:pt x="0" y="101"/>
                  </a:lnTo>
                  <a:lnTo>
                    <a:pt x="0" y="99"/>
                  </a:lnTo>
                  <a:lnTo>
                    <a:pt x="2" y="99"/>
                  </a:lnTo>
                  <a:close/>
                  <a:moveTo>
                    <a:pt x="2" y="109"/>
                  </a:moveTo>
                  <a:lnTo>
                    <a:pt x="2" y="111"/>
                  </a:lnTo>
                  <a:lnTo>
                    <a:pt x="0" y="111"/>
                  </a:lnTo>
                  <a:lnTo>
                    <a:pt x="0" y="109"/>
                  </a:lnTo>
                  <a:lnTo>
                    <a:pt x="2" y="109"/>
                  </a:lnTo>
                  <a:close/>
                  <a:moveTo>
                    <a:pt x="2" y="119"/>
                  </a:moveTo>
                  <a:lnTo>
                    <a:pt x="2" y="121"/>
                  </a:lnTo>
                  <a:lnTo>
                    <a:pt x="0" y="121"/>
                  </a:lnTo>
                  <a:lnTo>
                    <a:pt x="0" y="119"/>
                  </a:lnTo>
                  <a:lnTo>
                    <a:pt x="2" y="119"/>
                  </a:lnTo>
                  <a:close/>
                  <a:moveTo>
                    <a:pt x="2" y="129"/>
                  </a:moveTo>
                  <a:lnTo>
                    <a:pt x="2" y="131"/>
                  </a:lnTo>
                  <a:lnTo>
                    <a:pt x="0" y="131"/>
                  </a:lnTo>
                  <a:lnTo>
                    <a:pt x="0" y="129"/>
                  </a:lnTo>
                  <a:lnTo>
                    <a:pt x="2" y="129"/>
                  </a:lnTo>
                  <a:close/>
                  <a:moveTo>
                    <a:pt x="2" y="139"/>
                  </a:moveTo>
                  <a:lnTo>
                    <a:pt x="2" y="141"/>
                  </a:lnTo>
                  <a:lnTo>
                    <a:pt x="0" y="141"/>
                  </a:lnTo>
                  <a:lnTo>
                    <a:pt x="0" y="139"/>
                  </a:lnTo>
                  <a:lnTo>
                    <a:pt x="2" y="139"/>
                  </a:lnTo>
                  <a:close/>
                  <a:moveTo>
                    <a:pt x="2" y="148"/>
                  </a:moveTo>
                  <a:lnTo>
                    <a:pt x="2" y="150"/>
                  </a:lnTo>
                  <a:lnTo>
                    <a:pt x="0" y="150"/>
                  </a:lnTo>
                  <a:lnTo>
                    <a:pt x="0" y="148"/>
                  </a:lnTo>
                  <a:lnTo>
                    <a:pt x="2" y="148"/>
                  </a:lnTo>
                  <a:close/>
                  <a:moveTo>
                    <a:pt x="2" y="158"/>
                  </a:moveTo>
                  <a:lnTo>
                    <a:pt x="2" y="160"/>
                  </a:lnTo>
                  <a:lnTo>
                    <a:pt x="0" y="160"/>
                  </a:lnTo>
                  <a:lnTo>
                    <a:pt x="0" y="158"/>
                  </a:lnTo>
                  <a:lnTo>
                    <a:pt x="2" y="158"/>
                  </a:lnTo>
                  <a:close/>
                  <a:moveTo>
                    <a:pt x="2" y="168"/>
                  </a:moveTo>
                  <a:lnTo>
                    <a:pt x="2" y="170"/>
                  </a:lnTo>
                  <a:lnTo>
                    <a:pt x="0" y="170"/>
                  </a:lnTo>
                  <a:lnTo>
                    <a:pt x="0" y="168"/>
                  </a:lnTo>
                  <a:lnTo>
                    <a:pt x="2" y="168"/>
                  </a:lnTo>
                  <a:close/>
                  <a:moveTo>
                    <a:pt x="2" y="178"/>
                  </a:moveTo>
                  <a:lnTo>
                    <a:pt x="2" y="180"/>
                  </a:lnTo>
                  <a:lnTo>
                    <a:pt x="0" y="180"/>
                  </a:lnTo>
                  <a:lnTo>
                    <a:pt x="0" y="178"/>
                  </a:lnTo>
                  <a:lnTo>
                    <a:pt x="2" y="178"/>
                  </a:lnTo>
                  <a:close/>
                  <a:moveTo>
                    <a:pt x="2" y="188"/>
                  </a:moveTo>
                  <a:lnTo>
                    <a:pt x="2" y="190"/>
                  </a:lnTo>
                  <a:lnTo>
                    <a:pt x="0" y="190"/>
                  </a:lnTo>
                  <a:lnTo>
                    <a:pt x="0" y="188"/>
                  </a:lnTo>
                  <a:lnTo>
                    <a:pt x="2" y="188"/>
                  </a:lnTo>
                  <a:close/>
                  <a:moveTo>
                    <a:pt x="2" y="198"/>
                  </a:moveTo>
                  <a:lnTo>
                    <a:pt x="2" y="200"/>
                  </a:lnTo>
                  <a:lnTo>
                    <a:pt x="0" y="200"/>
                  </a:lnTo>
                  <a:lnTo>
                    <a:pt x="0" y="198"/>
                  </a:lnTo>
                  <a:lnTo>
                    <a:pt x="2" y="198"/>
                  </a:lnTo>
                  <a:close/>
                  <a:moveTo>
                    <a:pt x="2" y="208"/>
                  </a:moveTo>
                  <a:lnTo>
                    <a:pt x="2" y="210"/>
                  </a:lnTo>
                  <a:lnTo>
                    <a:pt x="0" y="210"/>
                  </a:lnTo>
                  <a:lnTo>
                    <a:pt x="0" y="208"/>
                  </a:lnTo>
                  <a:lnTo>
                    <a:pt x="2" y="208"/>
                  </a:lnTo>
                  <a:close/>
                  <a:moveTo>
                    <a:pt x="2" y="218"/>
                  </a:moveTo>
                  <a:lnTo>
                    <a:pt x="2" y="220"/>
                  </a:lnTo>
                  <a:lnTo>
                    <a:pt x="0" y="220"/>
                  </a:lnTo>
                  <a:lnTo>
                    <a:pt x="0" y="218"/>
                  </a:lnTo>
                  <a:lnTo>
                    <a:pt x="2" y="218"/>
                  </a:lnTo>
                  <a:close/>
                  <a:moveTo>
                    <a:pt x="2" y="227"/>
                  </a:moveTo>
                  <a:lnTo>
                    <a:pt x="2" y="229"/>
                  </a:lnTo>
                  <a:lnTo>
                    <a:pt x="0" y="229"/>
                  </a:lnTo>
                  <a:lnTo>
                    <a:pt x="0" y="227"/>
                  </a:lnTo>
                  <a:lnTo>
                    <a:pt x="2" y="227"/>
                  </a:lnTo>
                  <a:close/>
                  <a:moveTo>
                    <a:pt x="2" y="237"/>
                  </a:moveTo>
                  <a:lnTo>
                    <a:pt x="2" y="239"/>
                  </a:lnTo>
                  <a:lnTo>
                    <a:pt x="0" y="239"/>
                  </a:lnTo>
                  <a:lnTo>
                    <a:pt x="0" y="237"/>
                  </a:lnTo>
                  <a:lnTo>
                    <a:pt x="2" y="237"/>
                  </a:lnTo>
                  <a:close/>
                  <a:moveTo>
                    <a:pt x="2" y="247"/>
                  </a:moveTo>
                  <a:lnTo>
                    <a:pt x="2" y="249"/>
                  </a:lnTo>
                  <a:lnTo>
                    <a:pt x="0" y="249"/>
                  </a:lnTo>
                  <a:lnTo>
                    <a:pt x="0" y="247"/>
                  </a:lnTo>
                  <a:lnTo>
                    <a:pt x="2" y="247"/>
                  </a:lnTo>
                  <a:close/>
                  <a:moveTo>
                    <a:pt x="2" y="257"/>
                  </a:moveTo>
                  <a:lnTo>
                    <a:pt x="2" y="259"/>
                  </a:lnTo>
                  <a:lnTo>
                    <a:pt x="0" y="259"/>
                  </a:lnTo>
                  <a:lnTo>
                    <a:pt x="0" y="257"/>
                  </a:lnTo>
                  <a:lnTo>
                    <a:pt x="2" y="257"/>
                  </a:lnTo>
                  <a:close/>
                  <a:moveTo>
                    <a:pt x="2" y="267"/>
                  </a:moveTo>
                  <a:lnTo>
                    <a:pt x="2" y="269"/>
                  </a:lnTo>
                  <a:lnTo>
                    <a:pt x="0" y="269"/>
                  </a:lnTo>
                  <a:lnTo>
                    <a:pt x="0" y="267"/>
                  </a:lnTo>
                  <a:lnTo>
                    <a:pt x="2" y="267"/>
                  </a:lnTo>
                  <a:close/>
                  <a:moveTo>
                    <a:pt x="2" y="277"/>
                  </a:moveTo>
                  <a:lnTo>
                    <a:pt x="2" y="279"/>
                  </a:lnTo>
                  <a:lnTo>
                    <a:pt x="0" y="279"/>
                  </a:lnTo>
                  <a:lnTo>
                    <a:pt x="0" y="277"/>
                  </a:lnTo>
                  <a:lnTo>
                    <a:pt x="2" y="277"/>
                  </a:lnTo>
                  <a:close/>
                  <a:moveTo>
                    <a:pt x="2" y="287"/>
                  </a:moveTo>
                  <a:lnTo>
                    <a:pt x="2" y="289"/>
                  </a:lnTo>
                  <a:lnTo>
                    <a:pt x="0" y="289"/>
                  </a:lnTo>
                  <a:lnTo>
                    <a:pt x="0" y="287"/>
                  </a:lnTo>
                  <a:lnTo>
                    <a:pt x="2" y="287"/>
                  </a:lnTo>
                  <a:close/>
                  <a:moveTo>
                    <a:pt x="2" y="297"/>
                  </a:moveTo>
                  <a:lnTo>
                    <a:pt x="2" y="299"/>
                  </a:lnTo>
                  <a:lnTo>
                    <a:pt x="0" y="299"/>
                  </a:lnTo>
                  <a:lnTo>
                    <a:pt x="0" y="297"/>
                  </a:lnTo>
                  <a:lnTo>
                    <a:pt x="2" y="297"/>
                  </a:lnTo>
                  <a:close/>
                  <a:moveTo>
                    <a:pt x="2" y="306"/>
                  </a:moveTo>
                  <a:lnTo>
                    <a:pt x="2" y="308"/>
                  </a:lnTo>
                  <a:lnTo>
                    <a:pt x="0" y="308"/>
                  </a:lnTo>
                  <a:lnTo>
                    <a:pt x="0" y="306"/>
                  </a:lnTo>
                  <a:lnTo>
                    <a:pt x="2" y="306"/>
                  </a:lnTo>
                  <a:close/>
                  <a:moveTo>
                    <a:pt x="2" y="316"/>
                  </a:moveTo>
                  <a:lnTo>
                    <a:pt x="2" y="318"/>
                  </a:lnTo>
                  <a:lnTo>
                    <a:pt x="0" y="318"/>
                  </a:lnTo>
                  <a:lnTo>
                    <a:pt x="0" y="316"/>
                  </a:lnTo>
                  <a:lnTo>
                    <a:pt x="2" y="316"/>
                  </a:lnTo>
                  <a:close/>
                  <a:moveTo>
                    <a:pt x="2" y="326"/>
                  </a:moveTo>
                  <a:lnTo>
                    <a:pt x="2" y="328"/>
                  </a:lnTo>
                  <a:lnTo>
                    <a:pt x="0" y="328"/>
                  </a:lnTo>
                  <a:lnTo>
                    <a:pt x="0" y="326"/>
                  </a:lnTo>
                  <a:lnTo>
                    <a:pt x="2" y="326"/>
                  </a:lnTo>
                  <a:close/>
                  <a:moveTo>
                    <a:pt x="2" y="336"/>
                  </a:moveTo>
                  <a:lnTo>
                    <a:pt x="2" y="338"/>
                  </a:lnTo>
                  <a:lnTo>
                    <a:pt x="0" y="338"/>
                  </a:lnTo>
                  <a:lnTo>
                    <a:pt x="0" y="336"/>
                  </a:lnTo>
                  <a:lnTo>
                    <a:pt x="2" y="336"/>
                  </a:lnTo>
                  <a:close/>
                  <a:moveTo>
                    <a:pt x="2" y="346"/>
                  </a:moveTo>
                  <a:lnTo>
                    <a:pt x="2" y="348"/>
                  </a:lnTo>
                  <a:lnTo>
                    <a:pt x="0" y="348"/>
                  </a:lnTo>
                  <a:lnTo>
                    <a:pt x="0" y="346"/>
                  </a:lnTo>
                  <a:lnTo>
                    <a:pt x="2" y="346"/>
                  </a:lnTo>
                  <a:close/>
                  <a:moveTo>
                    <a:pt x="2" y="356"/>
                  </a:moveTo>
                  <a:lnTo>
                    <a:pt x="2" y="358"/>
                  </a:lnTo>
                  <a:lnTo>
                    <a:pt x="0" y="358"/>
                  </a:lnTo>
                  <a:lnTo>
                    <a:pt x="0" y="356"/>
                  </a:lnTo>
                  <a:lnTo>
                    <a:pt x="2" y="356"/>
                  </a:lnTo>
                  <a:close/>
                  <a:moveTo>
                    <a:pt x="2" y="366"/>
                  </a:moveTo>
                  <a:lnTo>
                    <a:pt x="2" y="368"/>
                  </a:lnTo>
                  <a:lnTo>
                    <a:pt x="0" y="368"/>
                  </a:lnTo>
                  <a:lnTo>
                    <a:pt x="0" y="366"/>
                  </a:lnTo>
                  <a:lnTo>
                    <a:pt x="2" y="366"/>
                  </a:lnTo>
                  <a:close/>
                  <a:moveTo>
                    <a:pt x="2" y="376"/>
                  </a:moveTo>
                  <a:lnTo>
                    <a:pt x="2" y="378"/>
                  </a:lnTo>
                  <a:lnTo>
                    <a:pt x="0" y="378"/>
                  </a:lnTo>
                  <a:lnTo>
                    <a:pt x="0" y="376"/>
                  </a:lnTo>
                  <a:lnTo>
                    <a:pt x="2" y="376"/>
                  </a:lnTo>
                  <a:close/>
                  <a:moveTo>
                    <a:pt x="2" y="385"/>
                  </a:moveTo>
                  <a:lnTo>
                    <a:pt x="2" y="387"/>
                  </a:lnTo>
                  <a:lnTo>
                    <a:pt x="0" y="387"/>
                  </a:lnTo>
                  <a:lnTo>
                    <a:pt x="0" y="385"/>
                  </a:lnTo>
                  <a:lnTo>
                    <a:pt x="2" y="385"/>
                  </a:lnTo>
                  <a:close/>
                  <a:moveTo>
                    <a:pt x="2" y="395"/>
                  </a:moveTo>
                  <a:lnTo>
                    <a:pt x="2" y="397"/>
                  </a:lnTo>
                  <a:lnTo>
                    <a:pt x="0" y="397"/>
                  </a:lnTo>
                  <a:lnTo>
                    <a:pt x="0" y="395"/>
                  </a:lnTo>
                  <a:lnTo>
                    <a:pt x="2" y="395"/>
                  </a:lnTo>
                  <a:close/>
                  <a:moveTo>
                    <a:pt x="2" y="405"/>
                  </a:moveTo>
                  <a:lnTo>
                    <a:pt x="2" y="407"/>
                  </a:lnTo>
                  <a:lnTo>
                    <a:pt x="0" y="407"/>
                  </a:lnTo>
                  <a:lnTo>
                    <a:pt x="0" y="405"/>
                  </a:lnTo>
                  <a:lnTo>
                    <a:pt x="2" y="405"/>
                  </a:lnTo>
                  <a:close/>
                  <a:moveTo>
                    <a:pt x="2" y="415"/>
                  </a:moveTo>
                  <a:lnTo>
                    <a:pt x="2" y="417"/>
                  </a:lnTo>
                  <a:lnTo>
                    <a:pt x="0" y="417"/>
                  </a:lnTo>
                  <a:lnTo>
                    <a:pt x="0" y="415"/>
                  </a:lnTo>
                  <a:lnTo>
                    <a:pt x="2" y="415"/>
                  </a:lnTo>
                  <a:close/>
                  <a:moveTo>
                    <a:pt x="2" y="425"/>
                  </a:moveTo>
                  <a:lnTo>
                    <a:pt x="2" y="427"/>
                  </a:lnTo>
                  <a:lnTo>
                    <a:pt x="0" y="427"/>
                  </a:lnTo>
                  <a:lnTo>
                    <a:pt x="0" y="425"/>
                  </a:lnTo>
                  <a:lnTo>
                    <a:pt x="2" y="425"/>
                  </a:lnTo>
                  <a:close/>
                  <a:moveTo>
                    <a:pt x="2" y="435"/>
                  </a:moveTo>
                  <a:lnTo>
                    <a:pt x="2" y="437"/>
                  </a:lnTo>
                  <a:lnTo>
                    <a:pt x="0" y="437"/>
                  </a:lnTo>
                  <a:lnTo>
                    <a:pt x="0" y="435"/>
                  </a:lnTo>
                  <a:lnTo>
                    <a:pt x="2" y="435"/>
                  </a:lnTo>
                  <a:close/>
                  <a:moveTo>
                    <a:pt x="2" y="445"/>
                  </a:moveTo>
                  <a:lnTo>
                    <a:pt x="2" y="447"/>
                  </a:lnTo>
                  <a:lnTo>
                    <a:pt x="0" y="447"/>
                  </a:lnTo>
                  <a:lnTo>
                    <a:pt x="0" y="445"/>
                  </a:lnTo>
                  <a:lnTo>
                    <a:pt x="2" y="445"/>
                  </a:lnTo>
                  <a:close/>
                  <a:moveTo>
                    <a:pt x="2" y="455"/>
                  </a:moveTo>
                  <a:lnTo>
                    <a:pt x="2" y="457"/>
                  </a:lnTo>
                  <a:lnTo>
                    <a:pt x="0" y="457"/>
                  </a:lnTo>
                  <a:lnTo>
                    <a:pt x="0" y="455"/>
                  </a:lnTo>
                  <a:lnTo>
                    <a:pt x="2" y="455"/>
                  </a:lnTo>
                  <a:close/>
                  <a:moveTo>
                    <a:pt x="2" y="464"/>
                  </a:moveTo>
                  <a:lnTo>
                    <a:pt x="2" y="466"/>
                  </a:lnTo>
                  <a:lnTo>
                    <a:pt x="0" y="466"/>
                  </a:lnTo>
                  <a:lnTo>
                    <a:pt x="0" y="464"/>
                  </a:lnTo>
                  <a:lnTo>
                    <a:pt x="2" y="464"/>
                  </a:lnTo>
                  <a:close/>
                  <a:moveTo>
                    <a:pt x="2" y="474"/>
                  </a:moveTo>
                  <a:lnTo>
                    <a:pt x="2" y="476"/>
                  </a:lnTo>
                  <a:lnTo>
                    <a:pt x="0" y="476"/>
                  </a:lnTo>
                  <a:lnTo>
                    <a:pt x="0" y="474"/>
                  </a:lnTo>
                  <a:lnTo>
                    <a:pt x="2" y="474"/>
                  </a:lnTo>
                  <a:close/>
                  <a:moveTo>
                    <a:pt x="2" y="484"/>
                  </a:moveTo>
                  <a:lnTo>
                    <a:pt x="2" y="486"/>
                  </a:lnTo>
                  <a:lnTo>
                    <a:pt x="0" y="486"/>
                  </a:lnTo>
                  <a:lnTo>
                    <a:pt x="0" y="484"/>
                  </a:lnTo>
                  <a:lnTo>
                    <a:pt x="2" y="484"/>
                  </a:lnTo>
                  <a:close/>
                  <a:moveTo>
                    <a:pt x="2" y="494"/>
                  </a:moveTo>
                  <a:lnTo>
                    <a:pt x="2" y="496"/>
                  </a:lnTo>
                  <a:lnTo>
                    <a:pt x="0" y="496"/>
                  </a:lnTo>
                  <a:lnTo>
                    <a:pt x="0" y="494"/>
                  </a:lnTo>
                  <a:lnTo>
                    <a:pt x="2" y="494"/>
                  </a:lnTo>
                  <a:close/>
                  <a:moveTo>
                    <a:pt x="2" y="504"/>
                  </a:moveTo>
                  <a:lnTo>
                    <a:pt x="2" y="506"/>
                  </a:lnTo>
                  <a:lnTo>
                    <a:pt x="0" y="506"/>
                  </a:lnTo>
                  <a:lnTo>
                    <a:pt x="0" y="504"/>
                  </a:lnTo>
                  <a:lnTo>
                    <a:pt x="2" y="504"/>
                  </a:lnTo>
                  <a:close/>
                  <a:moveTo>
                    <a:pt x="2" y="514"/>
                  </a:moveTo>
                  <a:lnTo>
                    <a:pt x="2" y="516"/>
                  </a:lnTo>
                  <a:lnTo>
                    <a:pt x="0" y="516"/>
                  </a:lnTo>
                  <a:lnTo>
                    <a:pt x="0" y="514"/>
                  </a:lnTo>
                  <a:lnTo>
                    <a:pt x="2" y="514"/>
                  </a:lnTo>
                  <a:close/>
                  <a:moveTo>
                    <a:pt x="2" y="524"/>
                  </a:moveTo>
                  <a:lnTo>
                    <a:pt x="2" y="526"/>
                  </a:lnTo>
                  <a:lnTo>
                    <a:pt x="0" y="526"/>
                  </a:lnTo>
                  <a:lnTo>
                    <a:pt x="0" y="524"/>
                  </a:lnTo>
                  <a:lnTo>
                    <a:pt x="2" y="524"/>
                  </a:lnTo>
                  <a:close/>
                  <a:moveTo>
                    <a:pt x="2" y="534"/>
                  </a:moveTo>
                  <a:lnTo>
                    <a:pt x="2" y="536"/>
                  </a:lnTo>
                  <a:lnTo>
                    <a:pt x="0" y="536"/>
                  </a:lnTo>
                  <a:lnTo>
                    <a:pt x="0" y="534"/>
                  </a:lnTo>
                  <a:lnTo>
                    <a:pt x="2" y="534"/>
                  </a:lnTo>
                  <a:close/>
                  <a:moveTo>
                    <a:pt x="2" y="543"/>
                  </a:moveTo>
                  <a:lnTo>
                    <a:pt x="2" y="545"/>
                  </a:lnTo>
                  <a:lnTo>
                    <a:pt x="0" y="545"/>
                  </a:lnTo>
                  <a:lnTo>
                    <a:pt x="0" y="543"/>
                  </a:lnTo>
                  <a:lnTo>
                    <a:pt x="2" y="543"/>
                  </a:lnTo>
                  <a:close/>
                  <a:moveTo>
                    <a:pt x="2" y="553"/>
                  </a:moveTo>
                  <a:lnTo>
                    <a:pt x="2" y="555"/>
                  </a:lnTo>
                  <a:lnTo>
                    <a:pt x="0" y="555"/>
                  </a:lnTo>
                  <a:lnTo>
                    <a:pt x="0" y="553"/>
                  </a:lnTo>
                  <a:lnTo>
                    <a:pt x="2" y="553"/>
                  </a:lnTo>
                  <a:close/>
                  <a:moveTo>
                    <a:pt x="2" y="563"/>
                  </a:moveTo>
                  <a:lnTo>
                    <a:pt x="2" y="565"/>
                  </a:lnTo>
                  <a:lnTo>
                    <a:pt x="0" y="565"/>
                  </a:lnTo>
                  <a:lnTo>
                    <a:pt x="0" y="563"/>
                  </a:lnTo>
                  <a:lnTo>
                    <a:pt x="2" y="563"/>
                  </a:lnTo>
                  <a:close/>
                  <a:moveTo>
                    <a:pt x="2" y="573"/>
                  </a:moveTo>
                  <a:lnTo>
                    <a:pt x="2" y="575"/>
                  </a:lnTo>
                  <a:lnTo>
                    <a:pt x="0" y="575"/>
                  </a:lnTo>
                  <a:lnTo>
                    <a:pt x="0" y="573"/>
                  </a:lnTo>
                  <a:lnTo>
                    <a:pt x="2" y="573"/>
                  </a:lnTo>
                  <a:close/>
                  <a:moveTo>
                    <a:pt x="2" y="583"/>
                  </a:moveTo>
                  <a:lnTo>
                    <a:pt x="2" y="585"/>
                  </a:lnTo>
                  <a:lnTo>
                    <a:pt x="0" y="585"/>
                  </a:lnTo>
                  <a:lnTo>
                    <a:pt x="0" y="583"/>
                  </a:lnTo>
                  <a:lnTo>
                    <a:pt x="2" y="583"/>
                  </a:lnTo>
                  <a:close/>
                  <a:moveTo>
                    <a:pt x="2" y="593"/>
                  </a:moveTo>
                  <a:lnTo>
                    <a:pt x="2" y="595"/>
                  </a:lnTo>
                  <a:lnTo>
                    <a:pt x="0" y="595"/>
                  </a:lnTo>
                  <a:lnTo>
                    <a:pt x="0" y="593"/>
                  </a:lnTo>
                  <a:lnTo>
                    <a:pt x="2" y="593"/>
                  </a:lnTo>
                  <a:close/>
                  <a:moveTo>
                    <a:pt x="2" y="603"/>
                  </a:moveTo>
                  <a:lnTo>
                    <a:pt x="2" y="605"/>
                  </a:lnTo>
                  <a:lnTo>
                    <a:pt x="0" y="605"/>
                  </a:lnTo>
                  <a:lnTo>
                    <a:pt x="0" y="603"/>
                  </a:lnTo>
                  <a:lnTo>
                    <a:pt x="2" y="603"/>
                  </a:lnTo>
                  <a:close/>
                  <a:moveTo>
                    <a:pt x="2" y="613"/>
                  </a:moveTo>
                  <a:lnTo>
                    <a:pt x="2" y="615"/>
                  </a:lnTo>
                  <a:lnTo>
                    <a:pt x="0" y="615"/>
                  </a:lnTo>
                  <a:lnTo>
                    <a:pt x="0" y="613"/>
                  </a:lnTo>
                  <a:lnTo>
                    <a:pt x="2" y="613"/>
                  </a:lnTo>
                  <a:close/>
                  <a:moveTo>
                    <a:pt x="2" y="623"/>
                  </a:moveTo>
                  <a:lnTo>
                    <a:pt x="2" y="624"/>
                  </a:lnTo>
                  <a:lnTo>
                    <a:pt x="0" y="624"/>
                  </a:lnTo>
                  <a:lnTo>
                    <a:pt x="0" y="623"/>
                  </a:lnTo>
                  <a:lnTo>
                    <a:pt x="2" y="623"/>
                  </a:lnTo>
                  <a:close/>
                  <a:moveTo>
                    <a:pt x="2" y="632"/>
                  </a:moveTo>
                  <a:lnTo>
                    <a:pt x="2" y="634"/>
                  </a:lnTo>
                  <a:lnTo>
                    <a:pt x="0" y="634"/>
                  </a:lnTo>
                  <a:lnTo>
                    <a:pt x="0" y="632"/>
                  </a:lnTo>
                  <a:lnTo>
                    <a:pt x="2" y="632"/>
                  </a:lnTo>
                  <a:close/>
                  <a:moveTo>
                    <a:pt x="2" y="642"/>
                  </a:moveTo>
                  <a:lnTo>
                    <a:pt x="2" y="644"/>
                  </a:lnTo>
                  <a:lnTo>
                    <a:pt x="0" y="644"/>
                  </a:lnTo>
                  <a:lnTo>
                    <a:pt x="0" y="642"/>
                  </a:lnTo>
                  <a:lnTo>
                    <a:pt x="2" y="642"/>
                  </a:lnTo>
                  <a:close/>
                  <a:moveTo>
                    <a:pt x="2" y="652"/>
                  </a:moveTo>
                  <a:lnTo>
                    <a:pt x="2" y="654"/>
                  </a:lnTo>
                  <a:lnTo>
                    <a:pt x="0" y="654"/>
                  </a:lnTo>
                  <a:lnTo>
                    <a:pt x="0" y="652"/>
                  </a:lnTo>
                  <a:lnTo>
                    <a:pt x="2" y="652"/>
                  </a:lnTo>
                  <a:close/>
                  <a:moveTo>
                    <a:pt x="2" y="662"/>
                  </a:moveTo>
                  <a:lnTo>
                    <a:pt x="2" y="664"/>
                  </a:lnTo>
                  <a:lnTo>
                    <a:pt x="0" y="664"/>
                  </a:lnTo>
                  <a:lnTo>
                    <a:pt x="0" y="662"/>
                  </a:lnTo>
                  <a:lnTo>
                    <a:pt x="2" y="662"/>
                  </a:lnTo>
                  <a:close/>
                  <a:moveTo>
                    <a:pt x="2" y="672"/>
                  </a:moveTo>
                  <a:lnTo>
                    <a:pt x="2" y="674"/>
                  </a:lnTo>
                  <a:lnTo>
                    <a:pt x="0" y="674"/>
                  </a:lnTo>
                  <a:lnTo>
                    <a:pt x="0" y="672"/>
                  </a:lnTo>
                  <a:lnTo>
                    <a:pt x="2" y="672"/>
                  </a:lnTo>
                  <a:close/>
                  <a:moveTo>
                    <a:pt x="2" y="682"/>
                  </a:moveTo>
                  <a:lnTo>
                    <a:pt x="2" y="684"/>
                  </a:lnTo>
                  <a:lnTo>
                    <a:pt x="0" y="684"/>
                  </a:lnTo>
                  <a:lnTo>
                    <a:pt x="0" y="682"/>
                  </a:lnTo>
                  <a:lnTo>
                    <a:pt x="2" y="682"/>
                  </a:lnTo>
                  <a:close/>
                  <a:moveTo>
                    <a:pt x="2" y="692"/>
                  </a:moveTo>
                  <a:lnTo>
                    <a:pt x="2" y="694"/>
                  </a:lnTo>
                  <a:lnTo>
                    <a:pt x="0" y="694"/>
                  </a:lnTo>
                  <a:lnTo>
                    <a:pt x="0" y="692"/>
                  </a:lnTo>
                  <a:lnTo>
                    <a:pt x="2" y="692"/>
                  </a:lnTo>
                  <a:close/>
                  <a:moveTo>
                    <a:pt x="2" y="702"/>
                  </a:moveTo>
                  <a:lnTo>
                    <a:pt x="2" y="703"/>
                  </a:lnTo>
                  <a:lnTo>
                    <a:pt x="0" y="703"/>
                  </a:lnTo>
                  <a:lnTo>
                    <a:pt x="0" y="702"/>
                  </a:lnTo>
                  <a:lnTo>
                    <a:pt x="2" y="702"/>
                  </a:lnTo>
                  <a:close/>
                  <a:moveTo>
                    <a:pt x="2" y="711"/>
                  </a:moveTo>
                  <a:lnTo>
                    <a:pt x="2" y="713"/>
                  </a:lnTo>
                  <a:lnTo>
                    <a:pt x="0" y="713"/>
                  </a:lnTo>
                  <a:lnTo>
                    <a:pt x="0" y="711"/>
                  </a:lnTo>
                  <a:lnTo>
                    <a:pt x="2" y="711"/>
                  </a:lnTo>
                  <a:close/>
                  <a:moveTo>
                    <a:pt x="2" y="721"/>
                  </a:moveTo>
                  <a:lnTo>
                    <a:pt x="2" y="723"/>
                  </a:lnTo>
                  <a:lnTo>
                    <a:pt x="0" y="723"/>
                  </a:lnTo>
                  <a:lnTo>
                    <a:pt x="0" y="721"/>
                  </a:lnTo>
                  <a:lnTo>
                    <a:pt x="2" y="721"/>
                  </a:lnTo>
                  <a:close/>
                  <a:moveTo>
                    <a:pt x="2" y="731"/>
                  </a:moveTo>
                  <a:lnTo>
                    <a:pt x="2" y="733"/>
                  </a:lnTo>
                  <a:lnTo>
                    <a:pt x="0" y="733"/>
                  </a:lnTo>
                  <a:lnTo>
                    <a:pt x="0" y="731"/>
                  </a:lnTo>
                  <a:lnTo>
                    <a:pt x="2" y="731"/>
                  </a:lnTo>
                  <a:close/>
                  <a:moveTo>
                    <a:pt x="2" y="741"/>
                  </a:moveTo>
                  <a:lnTo>
                    <a:pt x="2" y="743"/>
                  </a:lnTo>
                  <a:lnTo>
                    <a:pt x="0" y="743"/>
                  </a:lnTo>
                  <a:lnTo>
                    <a:pt x="0" y="741"/>
                  </a:lnTo>
                  <a:lnTo>
                    <a:pt x="2" y="741"/>
                  </a:lnTo>
                  <a:close/>
                  <a:moveTo>
                    <a:pt x="2" y="751"/>
                  </a:moveTo>
                  <a:lnTo>
                    <a:pt x="2" y="753"/>
                  </a:lnTo>
                  <a:lnTo>
                    <a:pt x="0" y="753"/>
                  </a:lnTo>
                  <a:lnTo>
                    <a:pt x="0" y="751"/>
                  </a:lnTo>
                  <a:lnTo>
                    <a:pt x="2" y="751"/>
                  </a:lnTo>
                  <a:close/>
                  <a:moveTo>
                    <a:pt x="2" y="761"/>
                  </a:moveTo>
                  <a:lnTo>
                    <a:pt x="2" y="763"/>
                  </a:lnTo>
                  <a:lnTo>
                    <a:pt x="0" y="763"/>
                  </a:lnTo>
                  <a:lnTo>
                    <a:pt x="0" y="761"/>
                  </a:lnTo>
                  <a:lnTo>
                    <a:pt x="2" y="761"/>
                  </a:lnTo>
                  <a:close/>
                  <a:moveTo>
                    <a:pt x="2" y="771"/>
                  </a:moveTo>
                  <a:lnTo>
                    <a:pt x="2" y="773"/>
                  </a:lnTo>
                  <a:lnTo>
                    <a:pt x="0" y="773"/>
                  </a:lnTo>
                  <a:lnTo>
                    <a:pt x="0" y="771"/>
                  </a:lnTo>
                  <a:lnTo>
                    <a:pt x="2" y="771"/>
                  </a:lnTo>
                  <a:close/>
                  <a:moveTo>
                    <a:pt x="2" y="781"/>
                  </a:moveTo>
                  <a:lnTo>
                    <a:pt x="2" y="783"/>
                  </a:lnTo>
                  <a:lnTo>
                    <a:pt x="0" y="783"/>
                  </a:lnTo>
                  <a:lnTo>
                    <a:pt x="0" y="781"/>
                  </a:lnTo>
                  <a:lnTo>
                    <a:pt x="2" y="781"/>
                  </a:lnTo>
                  <a:close/>
                  <a:moveTo>
                    <a:pt x="2" y="790"/>
                  </a:moveTo>
                  <a:lnTo>
                    <a:pt x="2" y="792"/>
                  </a:lnTo>
                  <a:lnTo>
                    <a:pt x="0" y="792"/>
                  </a:lnTo>
                  <a:lnTo>
                    <a:pt x="0" y="790"/>
                  </a:lnTo>
                  <a:lnTo>
                    <a:pt x="2" y="790"/>
                  </a:lnTo>
                  <a:close/>
                  <a:moveTo>
                    <a:pt x="2" y="800"/>
                  </a:moveTo>
                  <a:lnTo>
                    <a:pt x="2" y="802"/>
                  </a:lnTo>
                  <a:lnTo>
                    <a:pt x="0" y="802"/>
                  </a:lnTo>
                  <a:lnTo>
                    <a:pt x="0" y="800"/>
                  </a:lnTo>
                  <a:lnTo>
                    <a:pt x="2" y="800"/>
                  </a:lnTo>
                  <a:close/>
                  <a:moveTo>
                    <a:pt x="2" y="810"/>
                  </a:moveTo>
                  <a:lnTo>
                    <a:pt x="2" y="812"/>
                  </a:lnTo>
                  <a:lnTo>
                    <a:pt x="0" y="812"/>
                  </a:lnTo>
                  <a:lnTo>
                    <a:pt x="0" y="810"/>
                  </a:lnTo>
                  <a:lnTo>
                    <a:pt x="2" y="810"/>
                  </a:lnTo>
                  <a:close/>
                  <a:moveTo>
                    <a:pt x="2" y="820"/>
                  </a:moveTo>
                  <a:lnTo>
                    <a:pt x="2" y="822"/>
                  </a:lnTo>
                  <a:lnTo>
                    <a:pt x="0" y="822"/>
                  </a:lnTo>
                  <a:lnTo>
                    <a:pt x="0" y="820"/>
                  </a:lnTo>
                  <a:lnTo>
                    <a:pt x="2" y="820"/>
                  </a:lnTo>
                  <a:close/>
                  <a:moveTo>
                    <a:pt x="2" y="830"/>
                  </a:moveTo>
                  <a:lnTo>
                    <a:pt x="2" y="832"/>
                  </a:lnTo>
                  <a:lnTo>
                    <a:pt x="0" y="832"/>
                  </a:lnTo>
                  <a:lnTo>
                    <a:pt x="0" y="830"/>
                  </a:lnTo>
                  <a:lnTo>
                    <a:pt x="2" y="830"/>
                  </a:lnTo>
                  <a:close/>
                  <a:moveTo>
                    <a:pt x="2" y="840"/>
                  </a:moveTo>
                  <a:lnTo>
                    <a:pt x="2" y="842"/>
                  </a:lnTo>
                  <a:lnTo>
                    <a:pt x="0" y="842"/>
                  </a:lnTo>
                  <a:lnTo>
                    <a:pt x="0" y="840"/>
                  </a:lnTo>
                  <a:lnTo>
                    <a:pt x="2" y="840"/>
                  </a:lnTo>
                  <a:close/>
                  <a:moveTo>
                    <a:pt x="2" y="850"/>
                  </a:moveTo>
                  <a:lnTo>
                    <a:pt x="2" y="852"/>
                  </a:lnTo>
                  <a:lnTo>
                    <a:pt x="0" y="852"/>
                  </a:lnTo>
                  <a:lnTo>
                    <a:pt x="0" y="850"/>
                  </a:lnTo>
                  <a:lnTo>
                    <a:pt x="2" y="850"/>
                  </a:lnTo>
                  <a:close/>
                  <a:moveTo>
                    <a:pt x="2" y="860"/>
                  </a:moveTo>
                  <a:lnTo>
                    <a:pt x="2" y="862"/>
                  </a:lnTo>
                  <a:lnTo>
                    <a:pt x="0" y="862"/>
                  </a:lnTo>
                  <a:lnTo>
                    <a:pt x="0" y="860"/>
                  </a:lnTo>
                  <a:lnTo>
                    <a:pt x="2" y="860"/>
                  </a:lnTo>
                  <a:close/>
                  <a:moveTo>
                    <a:pt x="2" y="869"/>
                  </a:moveTo>
                  <a:lnTo>
                    <a:pt x="2" y="871"/>
                  </a:lnTo>
                  <a:lnTo>
                    <a:pt x="0" y="871"/>
                  </a:lnTo>
                  <a:lnTo>
                    <a:pt x="0" y="869"/>
                  </a:lnTo>
                  <a:lnTo>
                    <a:pt x="2" y="869"/>
                  </a:lnTo>
                  <a:close/>
                  <a:moveTo>
                    <a:pt x="2" y="879"/>
                  </a:moveTo>
                  <a:lnTo>
                    <a:pt x="2" y="881"/>
                  </a:lnTo>
                  <a:lnTo>
                    <a:pt x="0" y="881"/>
                  </a:lnTo>
                  <a:lnTo>
                    <a:pt x="0" y="879"/>
                  </a:lnTo>
                  <a:lnTo>
                    <a:pt x="2" y="879"/>
                  </a:lnTo>
                  <a:close/>
                  <a:moveTo>
                    <a:pt x="2" y="889"/>
                  </a:moveTo>
                  <a:lnTo>
                    <a:pt x="2" y="891"/>
                  </a:lnTo>
                  <a:lnTo>
                    <a:pt x="0" y="891"/>
                  </a:lnTo>
                  <a:lnTo>
                    <a:pt x="0" y="889"/>
                  </a:lnTo>
                  <a:lnTo>
                    <a:pt x="2" y="889"/>
                  </a:lnTo>
                  <a:close/>
                  <a:moveTo>
                    <a:pt x="2" y="899"/>
                  </a:moveTo>
                  <a:lnTo>
                    <a:pt x="2" y="901"/>
                  </a:lnTo>
                  <a:lnTo>
                    <a:pt x="0" y="901"/>
                  </a:lnTo>
                  <a:lnTo>
                    <a:pt x="0" y="899"/>
                  </a:lnTo>
                  <a:lnTo>
                    <a:pt x="2" y="899"/>
                  </a:lnTo>
                  <a:close/>
                  <a:moveTo>
                    <a:pt x="2" y="909"/>
                  </a:moveTo>
                  <a:lnTo>
                    <a:pt x="2" y="911"/>
                  </a:lnTo>
                  <a:lnTo>
                    <a:pt x="0" y="911"/>
                  </a:lnTo>
                  <a:lnTo>
                    <a:pt x="0" y="909"/>
                  </a:lnTo>
                  <a:lnTo>
                    <a:pt x="2" y="909"/>
                  </a:lnTo>
                  <a:close/>
                  <a:moveTo>
                    <a:pt x="2" y="919"/>
                  </a:moveTo>
                  <a:lnTo>
                    <a:pt x="2" y="921"/>
                  </a:lnTo>
                  <a:lnTo>
                    <a:pt x="0" y="921"/>
                  </a:lnTo>
                  <a:lnTo>
                    <a:pt x="0" y="919"/>
                  </a:lnTo>
                  <a:lnTo>
                    <a:pt x="2" y="919"/>
                  </a:lnTo>
                  <a:close/>
                </a:path>
              </a:pathLst>
            </a:custGeom>
            <a:solidFill>
              <a:srgbClr val="000000"/>
            </a:solidFill>
            <a:ln w="3175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17"/>
            <p:cNvSpPr>
              <a:spLocks noEditPoints="1"/>
            </p:cNvSpPr>
            <p:nvPr/>
          </p:nvSpPr>
          <p:spPr bwMode="auto">
            <a:xfrm>
              <a:off x="7556500" y="3663157"/>
              <a:ext cx="3175" cy="1462088"/>
            </a:xfrm>
            <a:custGeom>
              <a:avLst/>
              <a:gdLst>
                <a:gd name="T0" fmla="*/ 0 w 2"/>
                <a:gd name="T1" fmla="*/ 12 h 921"/>
                <a:gd name="T2" fmla="*/ 2 w 2"/>
                <a:gd name="T3" fmla="*/ 30 h 921"/>
                <a:gd name="T4" fmla="*/ 0 w 2"/>
                <a:gd name="T5" fmla="*/ 40 h 921"/>
                <a:gd name="T6" fmla="*/ 2 w 2"/>
                <a:gd name="T7" fmla="*/ 62 h 921"/>
                <a:gd name="T8" fmla="*/ 2 w 2"/>
                <a:gd name="T9" fmla="*/ 69 h 921"/>
                <a:gd name="T10" fmla="*/ 0 w 2"/>
                <a:gd name="T11" fmla="*/ 91 h 921"/>
                <a:gd name="T12" fmla="*/ 2 w 2"/>
                <a:gd name="T13" fmla="*/ 109 h 921"/>
                <a:gd name="T14" fmla="*/ 0 w 2"/>
                <a:gd name="T15" fmla="*/ 119 h 921"/>
                <a:gd name="T16" fmla="*/ 2 w 2"/>
                <a:gd name="T17" fmla="*/ 141 h 921"/>
                <a:gd name="T18" fmla="*/ 2 w 2"/>
                <a:gd name="T19" fmla="*/ 148 h 921"/>
                <a:gd name="T20" fmla="*/ 0 w 2"/>
                <a:gd name="T21" fmla="*/ 170 h 921"/>
                <a:gd name="T22" fmla="*/ 2 w 2"/>
                <a:gd name="T23" fmla="*/ 188 h 921"/>
                <a:gd name="T24" fmla="*/ 0 w 2"/>
                <a:gd name="T25" fmla="*/ 198 h 921"/>
                <a:gd name="T26" fmla="*/ 2 w 2"/>
                <a:gd name="T27" fmla="*/ 220 h 921"/>
                <a:gd name="T28" fmla="*/ 2 w 2"/>
                <a:gd name="T29" fmla="*/ 227 h 921"/>
                <a:gd name="T30" fmla="*/ 0 w 2"/>
                <a:gd name="T31" fmla="*/ 249 h 921"/>
                <a:gd name="T32" fmla="*/ 2 w 2"/>
                <a:gd name="T33" fmla="*/ 267 h 921"/>
                <a:gd name="T34" fmla="*/ 0 w 2"/>
                <a:gd name="T35" fmla="*/ 277 h 921"/>
                <a:gd name="T36" fmla="*/ 2 w 2"/>
                <a:gd name="T37" fmla="*/ 299 h 921"/>
                <a:gd name="T38" fmla="*/ 2 w 2"/>
                <a:gd name="T39" fmla="*/ 306 h 921"/>
                <a:gd name="T40" fmla="*/ 0 w 2"/>
                <a:gd name="T41" fmla="*/ 328 h 921"/>
                <a:gd name="T42" fmla="*/ 2 w 2"/>
                <a:gd name="T43" fmla="*/ 346 h 921"/>
                <a:gd name="T44" fmla="*/ 0 w 2"/>
                <a:gd name="T45" fmla="*/ 356 h 921"/>
                <a:gd name="T46" fmla="*/ 2 w 2"/>
                <a:gd name="T47" fmla="*/ 378 h 921"/>
                <a:gd name="T48" fmla="*/ 2 w 2"/>
                <a:gd name="T49" fmla="*/ 385 h 921"/>
                <a:gd name="T50" fmla="*/ 0 w 2"/>
                <a:gd name="T51" fmla="*/ 407 h 921"/>
                <a:gd name="T52" fmla="*/ 2 w 2"/>
                <a:gd name="T53" fmla="*/ 425 h 921"/>
                <a:gd name="T54" fmla="*/ 0 w 2"/>
                <a:gd name="T55" fmla="*/ 435 h 921"/>
                <a:gd name="T56" fmla="*/ 2 w 2"/>
                <a:gd name="T57" fmla="*/ 457 h 921"/>
                <a:gd name="T58" fmla="*/ 2 w 2"/>
                <a:gd name="T59" fmla="*/ 464 h 921"/>
                <a:gd name="T60" fmla="*/ 0 w 2"/>
                <a:gd name="T61" fmla="*/ 486 h 921"/>
                <a:gd name="T62" fmla="*/ 2 w 2"/>
                <a:gd name="T63" fmla="*/ 504 h 921"/>
                <a:gd name="T64" fmla="*/ 0 w 2"/>
                <a:gd name="T65" fmla="*/ 514 h 921"/>
                <a:gd name="T66" fmla="*/ 2 w 2"/>
                <a:gd name="T67" fmla="*/ 536 h 921"/>
                <a:gd name="T68" fmla="*/ 2 w 2"/>
                <a:gd name="T69" fmla="*/ 543 h 921"/>
                <a:gd name="T70" fmla="*/ 0 w 2"/>
                <a:gd name="T71" fmla="*/ 565 h 921"/>
                <a:gd name="T72" fmla="*/ 2 w 2"/>
                <a:gd name="T73" fmla="*/ 583 h 921"/>
                <a:gd name="T74" fmla="*/ 0 w 2"/>
                <a:gd name="T75" fmla="*/ 593 h 921"/>
                <a:gd name="T76" fmla="*/ 2 w 2"/>
                <a:gd name="T77" fmla="*/ 615 h 921"/>
                <a:gd name="T78" fmla="*/ 2 w 2"/>
                <a:gd name="T79" fmla="*/ 623 h 921"/>
                <a:gd name="T80" fmla="*/ 0 w 2"/>
                <a:gd name="T81" fmla="*/ 644 h 921"/>
                <a:gd name="T82" fmla="*/ 2 w 2"/>
                <a:gd name="T83" fmla="*/ 662 h 921"/>
                <a:gd name="T84" fmla="*/ 0 w 2"/>
                <a:gd name="T85" fmla="*/ 672 h 921"/>
                <a:gd name="T86" fmla="*/ 2 w 2"/>
                <a:gd name="T87" fmla="*/ 694 h 921"/>
                <a:gd name="T88" fmla="*/ 2 w 2"/>
                <a:gd name="T89" fmla="*/ 702 h 921"/>
                <a:gd name="T90" fmla="*/ 0 w 2"/>
                <a:gd name="T91" fmla="*/ 723 h 921"/>
                <a:gd name="T92" fmla="*/ 2 w 2"/>
                <a:gd name="T93" fmla="*/ 741 h 921"/>
                <a:gd name="T94" fmla="*/ 0 w 2"/>
                <a:gd name="T95" fmla="*/ 751 h 921"/>
                <a:gd name="T96" fmla="*/ 2 w 2"/>
                <a:gd name="T97" fmla="*/ 773 h 921"/>
                <a:gd name="T98" fmla="*/ 2 w 2"/>
                <a:gd name="T99" fmla="*/ 781 h 921"/>
                <a:gd name="T100" fmla="*/ 0 w 2"/>
                <a:gd name="T101" fmla="*/ 802 h 921"/>
                <a:gd name="T102" fmla="*/ 2 w 2"/>
                <a:gd name="T103" fmla="*/ 820 h 921"/>
                <a:gd name="T104" fmla="*/ 0 w 2"/>
                <a:gd name="T105" fmla="*/ 830 h 921"/>
                <a:gd name="T106" fmla="*/ 2 w 2"/>
                <a:gd name="T107" fmla="*/ 852 h 921"/>
                <a:gd name="T108" fmla="*/ 2 w 2"/>
                <a:gd name="T109" fmla="*/ 860 h 921"/>
                <a:gd name="T110" fmla="*/ 0 w 2"/>
                <a:gd name="T111" fmla="*/ 881 h 921"/>
                <a:gd name="T112" fmla="*/ 2 w 2"/>
                <a:gd name="T113" fmla="*/ 899 h 921"/>
                <a:gd name="T114" fmla="*/ 0 w 2"/>
                <a:gd name="T115" fmla="*/ 909 h 9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" h="921">
                  <a:moveTo>
                    <a:pt x="2" y="0"/>
                  </a:moveTo>
                  <a:lnTo>
                    <a:pt x="2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2" y="0"/>
                  </a:lnTo>
                  <a:close/>
                  <a:moveTo>
                    <a:pt x="2" y="10"/>
                  </a:moveTo>
                  <a:lnTo>
                    <a:pt x="2" y="12"/>
                  </a:lnTo>
                  <a:lnTo>
                    <a:pt x="0" y="12"/>
                  </a:lnTo>
                  <a:lnTo>
                    <a:pt x="0" y="10"/>
                  </a:lnTo>
                  <a:lnTo>
                    <a:pt x="2" y="10"/>
                  </a:lnTo>
                  <a:close/>
                  <a:moveTo>
                    <a:pt x="2" y="20"/>
                  </a:moveTo>
                  <a:lnTo>
                    <a:pt x="2" y="22"/>
                  </a:lnTo>
                  <a:lnTo>
                    <a:pt x="0" y="22"/>
                  </a:lnTo>
                  <a:lnTo>
                    <a:pt x="0" y="20"/>
                  </a:lnTo>
                  <a:lnTo>
                    <a:pt x="2" y="20"/>
                  </a:lnTo>
                  <a:close/>
                  <a:moveTo>
                    <a:pt x="2" y="30"/>
                  </a:moveTo>
                  <a:lnTo>
                    <a:pt x="2" y="32"/>
                  </a:lnTo>
                  <a:lnTo>
                    <a:pt x="0" y="32"/>
                  </a:lnTo>
                  <a:lnTo>
                    <a:pt x="0" y="30"/>
                  </a:lnTo>
                  <a:lnTo>
                    <a:pt x="2" y="30"/>
                  </a:lnTo>
                  <a:close/>
                  <a:moveTo>
                    <a:pt x="2" y="40"/>
                  </a:moveTo>
                  <a:lnTo>
                    <a:pt x="2" y="42"/>
                  </a:lnTo>
                  <a:lnTo>
                    <a:pt x="0" y="42"/>
                  </a:lnTo>
                  <a:lnTo>
                    <a:pt x="0" y="40"/>
                  </a:lnTo>
                  <a:lnTo>
                    <a:pt x="2" y="40"/>
                  </a:lnTo>
                  <a:close/>
                  <a:moveTo>
                    <a:pt x="2" y="50"/>
                  </a:moveTo>
                  <a:lnTo>
                    <a:pt x="2" y="52"/>
                  </a:lnTo>
                  <a:lnTo>
                    <a:pt x="0" y="52"/>
                  </a:lnTo>
                  <a:lnTo>
                    <a:pt x="0" y="50"/>
                  </a:lnTo>
                  <a:lnTo>
                    <a:pt x="2" y="50"/>
                  </a:lnTo>
                  <a:close/>
                  <a:moveTo>
                    <a:pt x="2" y="60"/>
                  </a:moveTo>
                  <a:lnTo>
                    <a:pt x="2" y="62"/>
                  </a:lnTo>
                  <a:lnTo>
                    <a:pt x="0" y="62"/>
                  </a:lnTo>
                  <a:lnTo>
                    <a:pt x="0" y="60"/>
                  </a:lnTo>
                  <a:lnTo>
                    <a:pt x="2" y="60"/>
                  </a:lnTo>
                  <a:close/>
                  <a:moveTo>
                    <a:pt x="2" y="69"/>
                  </a:moveTo>
                  <a:lnTo>
                    <a:pt x="2" y="71"/>
                  </a:lnTo>
                  <a:lnTo>
                    <a:pt x="0" y="71"/>
                  </a:lnTo>
                  <a:lnTo>
                    <a:pt x="0" y="69"/>
                  </a:lnTo>
                  <a:lnTo>
                    <a:pt x="2" y="69"/>
                  </a:lnTo>
                  <a:close/>
                  <a:moveTo>
                    <a:pt x="2" y="79"/>
                  </a:moveTo>
                  <a:lnTo>
                    <a:pt x="2" y="81"/>
                  </a:lnTo>
                  <a:lnTo>
                    <a:pt x="0" y="81"/>
                  </a:lnTo>
                  <a:lnTo>
                    <a:pt x="0" y="79"/>
                  </a:lnTo>
                  <a:lnTo>
                    <a:pt x="2" y="79"/>
                  </a:lnTo>
                  <a:close/>
                  <a:moveTo>
                    <a:pt x="2" y="89"/>
                  </a:moveTo>
                  <a:lnTo>
                    <a:pt x="2" y="91"/>
                  </a:lnTo>
                  <a:lnTo>
                    <a:pt x="0" y="91"/>
                  </a:lnTo>
                  <a:lnTo>
                    <a:pt x="0" y="89"/>
                  </a:lnTo>
                  <a:lnTo>
                    <a:pt x="2" y="89"/>
                  </a:lnTo>
                  <a:close/>
                  <a:moveTo>
                    <a:pt x="2" y="99"/>
                  </a:moveTo>
                  <a:lnTo>
                    <a:pt x="2" y="101"/>
                  </a:lnTo>
                  <a:lnTo>
                    <a:pt x="0" y="101"/>
                  </a:lnTo>
                  <a:lnTo>
                    <a:pt x="0" y="99"/>
                  </a:lnTo>
                  <a:lnTo>
                    <a:pt x="2" y="99"/>
                  </a:lnTo>
                  <a:close/>
                  <a:moveTo>
                    <a:pt x="2" y="109"/>
                  </a:moveTo>
                  <a:lnTo>
                    <a:pt x="2" y="111"/>
                  </a:lnTo>
                  <a:lnTo>
                    <a:pt x="0" y="111"/>
                  </a:lnTo>
                  <a:lnTo>
                    <a:pt x="0" y="109"/>
                  </a:lnTo>
                  <a:lnTo>
                    <a:pt x="2" y="109"/>
                  </a:lnTo>
                  <a:close/>
                  <a:moveTo>
                    <a:pt x="2" y="119"/>
                  </a:moveTo>
                  <a:lnTo>
                    <a:pt x="2" y="121"/>
                  </a:lnTo>
                  <a:lnTo>
                    <a:pt x="0" y="121"/>
                  </a:lnTo>
                  <a:lnTo>
                    <a:pt x="0" y="119"/>
                  </a:lnTo>
                  <a:lnTo>
                    <a:pt x="2" y="119"/>
                  </a:lnTo>
                  <a:close/>
                  <a:moveTo>
                    <a:pt x="2" y="129"/>
                  </a:moveTo>
                  <a:lnTo>
                    <a:pt x="2" y="131"/>
                  </a:lnTo>
                  <a:lnTo>
                    <a:pt x="0" y="131"/>
                  </a:lnTo>
                  <a:lnTo>
                    <a:pt x="0" y="129"/>
                  </a:lnTo>
                  <a:lnTo>
                    <a:pt x="2" y="129"/>
                  </a:lnTo>
                  <a:close/>
                  <a:moveTo>
                    <a:pt x="2" y="139"/>
                  </a:moveTo>
                  <a:lnTo>
                    <a:pt x="2" y="141"/>
                  </a:lnTo>
                  <a:lnTo>
                    <a:pt x="0" y="141"/>
                  </a:lnTo>
                  <a:lnTo>
                    <a:pt x="0" y="139"/>
                  </a:lnTo>
                  <a:lnTo>
                    <a:pt x="2" y="139"/>
                  </a:lnTo>
                  <a:close/>
                  <a:moveTo>
                    <a:pt x="2" y="148"/>
                  </a:moveTo>
                  <a:lnTo>
                    <a:pt x="2" y="150"/>
                  </a:lnTo>
                  <a:lnTo>
                    <a:pt x="0" y="150"/>
                  </a:lnTo>
                  <a:lnTo>
                    <a:pt x="0" y="148"/>
                  </a:lnTo>
                  <a:lnTo>
                    <a:pt x="2" y="148"/>
                  </a:lnTo>
                  <a:close/>
                  <a:moveTo>
                    <a:pt x="2" y="158"/>
                  </a:moveTo>
                  <a:lnTo>
                    <a:pt x="2" y="160"/>
                  </a:lnTo>
                  <a:lnTo>
                    <a:pt x="0" y="160"/>
                  </a:lnTo>
                  <a:lnTo>
                    <a:pt x="0" y="158"/>
                  </a:lnTo>
                  <a:lnTo>
                    <a:pt x="2" y="158"/>
                  </a:lnTo>
                  <a:close/>
                  <a:moveTo>
                    <a:pt x="2" y="168"/>
                  </a:moveTo>
                  <a:lnTo>
                    <a:pt x="2" y="170"/>
                  </a:lnTo>
                  <a:lnTo>
                    <a:pt x="0" y="170"/>
                  </a:lnTo>
                  <a:lnTo>
                    <a:pt x="0" y="168"/>
                  </a:lnTo>
                  <a:lnTo>
                    <a:pt x="2" y="168"/>
                  </a:lnTo>
                  <a:close/>
                  <a:moveTo>
                    <a:pt x="2" y="178"/>
                  </a:moveTo>
                  <a:lnTo>
                    <a:pt x="2" y="180"/>
                  </a:lnTo>
                  <a:lnTo>
                    <a:pt x="0" y="180"/>
                  </a:lnTo>
                  <a:lnTo>
                    <a:pt x="0" y="178"/>
                  </a:lnTo>
                  <a:lnTo>
                    <a:pt x="2" y="178"/>
                  </a:lnTo>
                  <a:close/>
                  <a:moveTo>
                    <a:pt x="2" y="188"/>
                  </a:moveTo>
                  <a:lnTo>
                    <a:pt x="2" y="190"/>
                  </a:lnTo>
                  <a:lnTo>
                    <a:pt x="0" y="190"/>
                  </a:lnTo>
                  <a:lnTo>
                    <a:pt x="0" y="188"/>
                  </a:lnTo>
                  <a:lnTo>
                    <a:pt x="2" y="188"/>
                  </a:lnTo>
                  <a:close/>
                  <a:moveTo>
                    <a:pt x="2" y="198"/>
                  </a:moveTo>
                  <a:lnTo>
                    <a:pt x="2" y="200"/>
                  </a:lnTo>
                  <a:lnTo>
                    <a:pt x="0" y="200"/>
                  </a:lnTo>
                  <a:lnTo>
                    <a:pt x="0" y="198"/>
                  </a:lnTo>
                  <a:lnTo>
                    <a:pt x="2" y="198"/>
                  </a:lnTo>
                  <a:close/>
                  <a:moveTo>
                    <a:pt x="2" y="208"/>
                  </a:moveTo>
                  <a:lnTo>
                    <a:pt x="2" y="210"/>
                  </a:lnTo>
                  <a:lnTo>
                    <a:pt x="0" y="210"/>
                  </a:lnTo>
                  <a:lnTo>
                    <a:pt x="0" y="208"/>
                  </a:lnTo>
                  <a:lnTo>
                    <a:pt x="2" y="208"/>
                  </a:lnTo>
                  <a:close/>
                  <a:moveTo>
                    <a:pt x="2" y="218"/>
                  </a:moveTo>
                  <a:lnTo>
                    <a:pt x="2" y="220"/>
                  </a:lnTo>
                  <a:lnTo>
                    <a:pt x="0" y="220"/>
                  </a:lnTo>
                  <a:lnTo>
                    <a:pt x="0" y="218"/>
                  </a:lnTo>
                  <a:lnTo>
                    <a:pt x="2" y="218"/>
                  </a:lnTo>
                  <a:close/>
                  <a:moveTo>
                    <a:pt x="2" y="227"/>
                  </a:moveTo>
                  <a:lnTo>
                    <a:pt x="2" y="229"/>
                  </a:lnTo>
                  <a:lnTo>
                    <a:pt x="0" y="229"/>
                  </a:lnTo>
                  <a:lnTo>
                    <a:pt x="0" y="227"/>
                  </a:lnTo>
                  <a:lnTo>
                    <a:pt x="2" y="227"/>
                  </a:lnTo>
                  <a:close/>
                  <a:moveTo>
                    <a:pt x="2" y="237"/>
                  </a:moveTo>
                  <a:lnTo>
                    <a:pt x="2" y="239"/>
                  </a:lnTo>
                  <a:lnTo>
                    <a:pt x="0" y="239"/>
                  </a:lnTo>
                  <a:lnTo>
                    <a:pt x="0" y="237"/>
                  </a:lnTo>
                  <a:lnTo>
                    <a:pt x="2" y="237"/>
                  </a:lnTo>
                  <a:close/>
                  <a:moveTo>
                    <a:pt x="2" y="247"/>
                  </a:moveTo>
                  <a:lnTo>
                    <a:pt x="2" y="249"/>
                  </a:lnTo>
                  <a:lnTo>
                    <a:pt x="0" y="249"/>
                  </a:lnTo>
                  <a:lnTo>
                    <a:pt x="0" y="247"/>
                  </a:lnTo>
                  <a:lnTo>
                    <a:pt x="2" y="247"/>
                  </a:lnTo>
                  <a:close/>
                  <a:moveTo>
                    <a:pt x="2" y="257"/>
                  </a:moveTo>
                  <a:lnTo>
                    <a:pt x="2" y="259"/>
                  </a:lnTo>
                  <a:lnTo>
                    <a:pt x="0" y="259"/>
                  </a:lnTo>
                  <a:lnTo>
                    <a:pt x="0" y="257"/>
                  </a:lnTo>
                  <a:lnTo>
                    <a:pt x="2" y="257"/>
                  </a:lnTo>
                  <a:close/>
                  <a:moveTo>
                    <a:pt x="2" y="267"/>
                  </a:moveTo>
                  <a:lnTo>
                    <a:pt x="2" y="269"/>
                  </a:lnTo>
                  <a:lnTo>
                    <a:pt x="0" y="269"/>
                  </a:lnTo>
                  <a:lnTo>
                    <a:pt x="0" y="267"/>
                  </a:lnTo>
                  <a:lnTo>
                    <a:pt x="2" y="267"/>
                  </a:lnTo>
                  <a:close/>
                  <a:moveTo>
                    <a:pt x="2" y="277"/>
                  </a:moveTo>
                  <a:lnTo>
                    <a:pt x="2" y="279"/>
                  </a:lnTo>
                  <a:lnTo>
                    <a:pt x="0" y="279"/>
                  </a:lnTo>
                  <a:lnTo>
                    <a:pt x="0" y="277"/>
                  </a:lnTo>
                  <a:lnTo>
                    <a:pt x="2" y="277"/>
                  </a:lnTo>
                  <a:close/>
                  <a:moveTo>
                    <a:pt x="2" y="287"/>
                  </a:moveTo>
                  <a:lnTo>
                    <a:pt x="2" y="289"/>
                  </a:lnTo>
                  <a:lnTo>
                    <a:pt x="0" y="289"/>
                  </a:lnTo>
                  <a:lnTo>
                    <a:pt x="0" y="287"/>
                  </a:lnTo>
                  <a:lnTo>
                    <a:pt x="2" y="287"/>
                  </a:lnTo>
                  <a:close/>
                  <a:moveTo>
                    <a:pt x="2" y="297"/>
                  </a:moveTo>
                  <a:lnTo>
                    <a:pt x="2" y="299"/>
                  </a:lnTo>
                  <a:lnTo>
                    <a:pt x="0" y="299"/>
                  </a:lnTo>
                  <a:lnTo>
                    <a:pt x="0" y="297"/>
                  </a:lnTo>
                  <a:lnTo>
                    <a:pt x="2" y="297"/>
                  </a:lnTo>
                  <a:close/>
                  <a:moveTo>
                    <a:pt x="2" y="306"/>
                  </a:moveTo>
                  <a:lnTo>
                    <a:pt x="2" y="308"/>
                  </a:lnTo>
                  <a:lnTo>
                    <a:pt x="0" y="308"/>
                  </a:lnTo>
                  <a:lnTo>
                    <a:pt x="0" y="306"/>
                  </a:lnTo>
                  <a:lnTo>
                    <a:pt x="2" y="306"/>
                  </a:lnTo>
                  <a:close/>
                  <a:moveTo>
                    <a:pt x="2" y="316"/>
                  </a:moveTo>
                  <a:lnTo>
                    <a:pt x="2" y="318"/>
                  </a:lnTo>
                  <a:lnTo>
                    <a:pt x="0" y="318"/>
                  </a:lnTo>
                  <a:lnTo>
                    <a:pt x="0" y="316"/>
                  </a:lnTo>
                  <a:lnTo>
                    <a:pt x="2" y="316"/>
                  </a:lnTo>
                  <a:close/>
                  <a:moveTo>
                    <a:pt x="2" y="326"/>
                  </a:moveTo>
                  <a:lnTo>
                    <a:pt x="2" y="328"/>
                  </a:lnTo>
                  <a:lnTo>
                    <a:pt x="0" y="328"/>
                  </a:lnTo>
                  <a:lnTo>
                    <a:pt x="0" y="326"/>
                  </a:lnTo>
                  <a:lnTo>
                    <a:pt x="2" y="326"/>
                  </a:lnTo>
                  <a:close/>
                  <a:moveTo>
                    <a:pt x="2" y="336"/>
                  </a:moveTo>
                  <a:lnTo>
                    <a:pt x="2" y="338"/>
                  </a:lnTo>
                  <a:lnTo>
                    <a:pt x="0" y="338"/>
                  </a:lnTo>
                  <a:lnTo>
                    <a:pt x="0" y="336"/>
                  </a:lnTo>
                  <a:lnTo>
                    <a:pt x="2" y="336"/>
                  </a:lnTo>
                  <a:close/>
                  <a:moveTo>
                    <a:pt x="2" y="346"/>
                  </a:moveTo>
                  <a:lnTo>
                    <a:pt x="2" y="348"/>
                  </a:lnTo>
                  <a:lnTo>
                    <a:pt x="0" y="348"/>
                  </a:lnTo>
                  <a:lnTo>
                    <a:pt x="0" y="346"/>
                  </a:lnTo>
                  <a:lnTo>
                    <a:pt x="2" y="346"/>
                  </a:lnTo>
                  <a:close/>
                  <a:moveTo>
                    <a:pt x="2" y="356"/>
                  </a:moveTo>
                  <a:lnTo>
                    <a:pt x="2" y="358"/>
                  </a:lnTo>
                  <a:lnTo>
                    <a:pt x="0" y="358"/>
                  </a:lnTo>
                  <a:lnTo>
                    <a:pt x="0" y="356"/>
                  </a:lnTo>
                  <a:lnTo>
                    <a:pt x="2" y="356"/>
                  </a:lnTo>
                  <a:close/>
                  <a:moveTo>
                    <a:pt x="2" y="366"/>
                  </a:moveTo>
                  <a:lnTo>
                    <a:pt x="2" y="368"/>
                  </a:lnTo>
                  <a:lnTo>
                    <a:pt x="0" y="368"/>
                  </a:lnTo>
                  <a:lnTo>
                    <a:pt x="0" y="366"/>
                  </a:lnTo>
                  <a:lnTo>
                    <a:pt x="2" y="366"/>
                  </a:lnTo>
                  <a:close/>
                  <a:moveTo>
                    <a:pt x="2" y="376"/>
                  </a:moveTo>
                  <a:lnTo>
                    <a:pt x="2" y="378"/>
                  </a:lnTo>
                  <a:lnTo>
                    <a:pt x="0" y="378"/>
                  </a:lnTo>
                  <a:lnTo>
                    <a:pt x="0" y="376"/>
                  </a:lnTo>
                  <a:lnTo>
                    <a:pt x="2" y="376"/>
                  </a:lnTo>
                  <a:close/>
                  <a:moveTo>
                    <a:pt x="2" y="385"/>
                  </a:moveTo>
                  <a:lnTo>
                    <a:pt x="2" y="387"/>
                  </a:lnTo>
                  <a:lnTo>
                    <a:pt x="0" y="387"/>
                  </a:lnTo>
                  <a:lnTo>
                    <a:pt x="0" y="385"/>
                  </a:lnTo>
                  <a:lnTo>
                    <a:pt x="2" y="385"/>
                  </a:lnTo>
                  <a:close/>
                  <a:moveTo>
                    <a:pt x="2" y="395"/>
                  </a:moveTo>
                  <a:lnTo>
                    <a:pt x="2" y="397"/>
                  </a:lnTo>
                  <a:lnTo>
                    <a:pt x="0" y="397"/>
                  </a:lnTo>
                  <a:lnTo>
                    <a:pt x="0" y="395"/>
                  </a:lnTo>
                  <a:lnTo>
                    <a:pt x="2" y="395"/>
                  </a:lnTo>
                  <a:close/>
                  <a:moveTo>
                    <a:pt x="2" y="405"/>
                  </a:moveTo>
                  <a:lnTo>
                    <a:pt x="2" y="407"/>
                  </a:lnTo>
                  <a:lnTo>
                    <a:pt x="0" y="407"/>
                  </a:lnTo>
                  <a:lnTo>
                    <a:pt x="0" y="405"/>
                  </a:lnTo>
                  <a:lnTo>
                    <a:pt x="2" y="405"/>
                  </a:lnTo>
                  <a:close/>
                  <a:moveTo>
                    <a:pt x="2" y="415"/>
                  </a:moveTo>
                  <a:lnTo>
                    <a:pt x="2" y="417"/>
                  </a:lnTo>
                  <a:lnTo>
                    <a:pt x="0" y="417"/>
                  </a:lnTo>
                  <a:lnTo>
                    <a:pt x="0" y="415"/>
                  </a:lnTo>
                  <a:lnTo>
                    <a:pt x="2" y="415"/>
                  </a:lnTo>
                  <a:close/>
                  <a:moveTo>
                    <a:pt x="2" y="425"/>
                  </a:moveTo>
                  <a:lnTo>
                    <a:pt x="2" y="427"/>
                  </a:lnTo>
                  <a:lnTo>
                    <a:pt x="0" y="427"/>
                  </a:lnTo>
                  <a:lnTo>
                    <a:pt x="0" y="425"/>
                  </a:lnTo>
                  <a:lnTo>
                    <a:pt x="2" y="425"/>
                  </a:lnTo>
                  <a:close/>
                  <a:moveTo>
                    <a:pt x="2" y="435"/>
                  </a:moveTo>
                  <a:lnTo>
                    <a:pt x="2" y="437"/>
                  </a:lnTo>
                  <a:lnTo>
                    <a:pt x="0" y="437"/>
                  </a:lnTo>
                  <a:lnTo>
                    <a:pt x="0" y="435"/>
                  </a:lnTo>
                  <a:lnTo>
                    <a:pt x="2" y="435"/>
                  </a:lnTo>
                  <a:close/>
                  <a:moveTo>
                    <a:pt x="2" y="445"/>
                  </a:moveTo>
                  <a:lnTo>
                    <a:pt x="2" y="447"/>
                  </a:lnTo>
                  <a:lnTo>
                    <a:pt x="0" y="447"/>
                  </a:lnTo>
                  <a:lnTo>
                    <a:pt x="0" y="445"/>
                  </a:lnTo>
                  <a:lnTo>
                    <a:pt x="2" y="445"/>
                  </a:lnTo>
                  <a:close/>
                  <a:moveTo>
                    <a:pt x="2" y="455"/>
                  </a:moveTo>
                  <a:lnTo>
                    <a:pt x="2" y="457"/>
                  </a:lnTo>
                  <a:lnTo>
                    <a:pt x="0" y="457"/>
                  </a:lnTo>
                  <a:lnTo>
                    <a:pt x="0" y="455"/>
                  </a:lnTo>
                  <a:lnTo>
                    <a:pt x="2" y="455"/>
                  </a:lnTo>
                  <a:close/>
                  <a:moveTo>
                    <a:pt x="2" y="464"/>
                  </a:moveTo>
                  <a:lnTo>
                    <a:pt x="2" y="466"/>
                  </a:lnTo>
                  <a:lnTo>
                    <a:pt x="0" y="466"/>
                  </a:lnTo>
                  <a:lnTo>
                    <a:pt x="0" y="464"/>
                  </a:lnTo>
                  <a:lnTo>
                    <a:pt x="2" y="464"/>
                  </a:lnTo>
                  <a:close/>
                  <a:moveTo>
                    <a:pt x="2" y="474"/>
                  </a:moveTo>
                  <a:lnTo>
                    <a:pt x="2" y="476"/>
                  </a:lnTo>
                  <a:lnTo>
                    <a:pt x="0" y="476"/>
                  </a:lnTo>
                  <a:lnTo>
                    <a:pt x="0" y="474"/>
                  </a:lnTo>
                  <a:lnTo>
                    <a:pt x="2" y="474"/>
                  </a:lnTo>
                  <a:close/>
                  <a:moveTo>
                    <a:pt x="2" y="484"/>
                  </a:moveTo>
                  <a:lnTo>
                    <a:pt x="2" y="486"/>
                  </a:lnTo>
                  <a:lnTo>
                    <a:pt x="0" y="486"/>
                  </a:lnTo>
                  <a:lnTo>
                    <a:pt x="0" y="484"/>
                  </a:lnTo>
                  <a:lnTo>
                    <a:pt x="2" y="484"/>
                  </a:lnTo>
                  <a:close/>
                  <a:moveTo>
                    <a:pt x="2" y="494"/>
                  </a:moveTo>
                  <a:lnTo>
                    <a:pt x="2" y="496"/>
                  </a:lnTo>
                  <a:lnTo>
                    <a:pt x="0" y="496"/>
                  </a:lnTo>
                  <a:lnTo>
                    <a:pt x="0" y="494"/>
                  </a:lnTo>
                  <a:lnTo>
                    <a:pt x="2" y="494"/>
                  </a:lnTo>
                  <a:close/>
                  <a:moveTo>
                    <a:pt x="2" y="504"/>
                  </a:moveTo>
                  <a:lnTo>
                    <a:pt x="2" y="506"/>
                  </a:lnTo>
                  <a:lnTo>
                    <a:pt x="0" y="506"/>
                  </a:lnTo>
                  <a:lnTo>
                    <a:pt x="0" y="504"/>
                  </a:lnTo>
                  <a:lnTo>
                    <a:pt x="2" y="504"/>
                  </a:lnTo>
                  <a:close/>
                  <a:moveTo>
                    <a:pt x="2" y="514"/>
                  </a:moveTo>
                  <a:lnTo>
                    <a:pt x="2" y="516"/>
                  </a:lnTo>
                  <a:lnTo>
                    <a:pt x="0" y="516"/>
                  </a:lnTo>
                  <a:lnTo>
                    <a:pt x="0" y="514"/>
                  </a:lnTo>
                  <a:lnTo>
                    <a:pt x="2" y="514"/>
                  </a:lnTo>
                  <a:close/>
                  <a:moveTo>
                    <a:pt x="2" y="524"/>
                  </a:moveTo>
                  <a:lnTo>
                    <a:pt x="2" y="526"/>
                  </a:lnTo>
                  <a:lnTo>
                    <a:pt x="0" y="526"/>
                  </a:lnTo>
                  <a:lnTo>
                    <a:pt x="0" y="524"/>
                  </a:lnTo>
                  <a:lnTo>
                    <a:pt x="2" y="524"/>
                  </a:lnTo>
                  <a:close/>
                  <a:moveTo>
                    <a:pt x="2" y="534"/>
                  </a:moveTo>
                  <a:lnTo>
                    <a:pt x="2" y="536"/>
                  </a:lnTo>
                  <a:lnTo>
                    <a:pt x="0" y="536"/>
                  </a:lnTo>
                  <a:lnTo>
                    <a:pt x="0" y="534"/>
                  </a:lnTo>
                  <a:lnTo>
                    <a:pt x="2" y="534"/>
                  </a:lnTo>
                  <a:close/>
                  <a:moveTo>
                    <a:pt x="2" y="543"/>
                  </a:moveTo>
                  <a:lnTo>
                    <a:pt x="2" y="545"/>
                  </a:lnTo>
                  <a:lnTo>
                    <a:pt x="0" y="545"/>
                  </a:lnTo>
                  <a:lnTo>
                    <a:pt x="0" y="543"/>
                  </a:lnTo>
                  <a:lnTo>
                    <a:pt x="2" y="543"/>
                  </a:lnTo>
                  <a:close/>
                  <a:moveTo>
                    <a:pt x="2" y="553"/>
                  </a:moveTo>
                  <a:lnTo>
                    <a:pt x="2" y="555"/>
                  </a:lnTo>
                  <a:lnTo>
                    <a:pt x="0" y="555"/>
                  </a:lnTo>
                  <a:lnTo>
                    <a:pt x="0" y="553"/>
                  </a:lnTo>
                  <a:lnTo>
                    <a:pt x="2" y="553"/>
                  </a:lnTo>
                  <a:close/>
                  <a:moveTo>
                    <a:pt x="2" y="563"/>
                  </a:moveTo>
                  <a:lnTo>
                    <a:pt x="2" y="565"/>
                  </a:lnTo>
                  <a:lnTo>
                    <a:pt x="0" y="565"/>
                  </a:lnTo>
                  <a:lnTo>
                    <a:pt x="0" y="563"/>
                  </a:lnTo>
                  <a:lnTo>
                    <a:pt x="2" y="563"/>
                  </a:lnTo>
                  <a:close/>
                  <a:moveTo>
                    <a:pt x="2" y="573"/>
                  </a:moveTo>
                  <a:lnTo>
                    <a:pt x="2" y="575"/>
                  </a:lnTo>
                  <a:lnTo>
                    <a:pt x="0" y="575"/>
                  </a:lnTo>
                  <a:lnTo>
                    <a:pt x="0" y="573"/>
                  </a:lnTo>
                  <a:lnTo>
                    <a:pt x="2" y="573"/>
                  </a:lnTo>
                  <a:close/>
                  <a:moveTo>
                    <a:pt x="2" y="583"/>
                  </a:moveTo>
                  <a:lnTo>
                    <a:pt x="2" y="585"/>
                  </a:lnTo>
                  <a:lnTo>
                    <a:pt x="0" y="585"/>
                  </a:lnTo>
                  <a:lnTo>
                    <a:pt x="0" y="583"/>
                  </a:lnTo>
                  <a:lnTo>
                    <a:pt x="2" y="583"/>
                  </a:lnTo>
                  <a:close/>
                  <a:moveTo>
                    <a:pt x="2" y="593"/>
                  </a:moveTo>
                  <a:lnTo>
                    <a:pt x="2" y="595"/>
                  </a:lnTo>
                  <a:lnTo>
                    <a:pt x="0" y="595"/>
                  </a:lnTo>
                  <a:lnTo>
                    <a:pt x="0" y="593"/>
                  </a:lnTo>
                  <a:lnTo>
                    <a:pt x="2" y="593"/>
                  </a:lnTo>
                  <a:close/>
                  <a:moveTo>
                    <a:pt x="2" y="603"/>
                  </a:moveTo>
                  <a:lnTo>
                    <a:pt x="2" y="605"/>
                  </a:lnTo>
                  <a:lnTo>
                    <a:pt x="0" y="605"/>
                  </a:lnTo>
                  <a:lnTo>
                    <a:pt x="0" y="603"/>
                  </a:lnTo>
                  <a:lnTo>
                    <a:pt x="2" y="603"/>
                  </a:lnTo>
                  <a:close/>
                  <a:moveTo>
                    <a:pt x="2" y="613"/>
                  </a:moveTo>
                  <a:lnTo>
                    <a:pt x="2" y="615"/>
                  </a:lnTo>
                  <a:lnTo>
                    <a:pt x="0" y="615"/>
                  </a:lnTo>
                  <a:lnTo>
                    <a:pt x="0" y="613"/>
                  </a:lnTo>
                  <a:lnTo>
                    <a:pt x="2" y="613"/>
                  </a:lnTo>
                  <a:close/>
                  <a:moveTo>
                    <a:pt x="2" y="623"/>
                  </a:moveTo>
                  <a:lnTo>
                    <a:pt x="2" y="624"/>
                  </a:lnTo>
                  <a:lnTo>
                    <a:pt x="0" y="624"/>
                  </a:lnTo>
                  <a:lnTo>
                    <a:pt x="0" y="623"/>
                  </a:lnTo>
                  <a:lnTo>
                    <a:pt x="2" y="623"/>
                  </a:lnTo>
                  <a:close/>
                  <a:moveTo>
                    <a:pt x="2" y="632"/>
                  </a:moveTo>
                  <a:lnTo>
                    <a:pt x="2" y="634"/>
                  </a:lnTo>
                  <a:lnTo>
                    <a:pt x="0" y="634"/>
                  </a:lnTo>
                  <a:lnTo>
                    <a:pt x="0" y="632"/>
                  </a:lnTo>
                  <a:lnTo>
                    <a:pt x="2" y="632"/>
                  </a:lnTo>
                  <a:close/>
                  <a:moveTo>
                    <a:pt x="2" y="642"/>
                  </a:moveTo>
                  <a:lnTo>
                    <a:pt x="2" y="644"/>
                  </a:lnTo>
                  <a:lnTo>
                    <a:pt x="0" y="644"/>
                  </a:lnTo>
                  <a:lnTo>
                    <a:pt x="0" y="642"/>
                  </a:lnTo>
                  <a:lnTo>
                    <a:pt x="2" y="642"/>
                  </a:lnTo>
                  <a:close/>
                  <a:moveTo>
                    <a:pt x="2" y="652"/>
                  </a:moveTo>
                  <a:lnTo>
                    <a:pt x="2" y="654"/>
                  </a:lnTo>
                  <a:lnTo>
                    <a:pt x="0" y="654"/>
                  </a:lnTo>
                  <a:lnTo>
                    <a:pt x="0" y="652"/>
                  </a:lnTo>
                  <a:lnTo>
                    <a:pt x="2" y="652"/>
                  </a:lnTo>
                  <a:close/>
                  <a:moveTo>
                    <a:pt x="2" y="662"/>
                  </a:moveTo>
                  <a:lnTo>
                    <a:pt x="2" y="664"/>
                  </a:lnTo>
                  <a:lnTo>
                    <a:pt x="0" y="664"/>
                  </a:lnTo>
                  <a:lnTo>
                    <a:pt x="0" y="662"/>
                  </a:lnTo>
                  <a:lnTo>
                    <a:pt x="2" y="662"/>
                  </a:lnTo>
                  <a:close/>
                  <a:moveTo>
                    <a:pt x="2" y="672"/>
                  </a:moveTo>
                  <a:lnTo>
                    <a:pt x="2" y="674"/>
                  </a:lnTo>
                  <a:lnTo>
                    <a:pt x="0" y="674"/>
                  </a:lnTo>
                  <a:lnTo>
                    <a:pt x="0" y="672"/>
                  </a:lnTo>
                  <a:lnTo>
                    <a:pt x="2" y="672"/>
                  </a:lnTo>
                  <a:close/>
                  <a:moveTo>
                    <a:pt x="2" y="682"/>
                  </a:moveTo>
                  <a:lnTo>
                    <a:pt x="2" y="684"/>
                  </a:lnTo>
                  <a:lnTo>
                    <a:pt x="0" y="684"/>
                  </a:lnTo>
                  <a:lnTo>
                    <a:pt x="0" y="682"/>
                  </a:lnTo>
                  <a:lnTo>
                    <a:pt x="2" y="682"/>
                  </a:lnTo>
                  <a:close/>
                  <a:moveTo>
                    <a:pt x="2" y="692"/>
                  </a:moveTo>
                  <a:lnTo>
                    <a:pt x="2" y="694"/>
                  </a:lnTo>
                  <a:lnTo>
                    <a:pt x="0" y="694"/>
                  </a:lnTo>
                  <a:lnTo>
                    <a:pt x="0" y="692"/>
                  </a:lnTo>
                  <a:lnTo>
                    <a:pt x="2" y="692"/>
                  </a:lnTo>
                  <a:close/>
                  <a:moveTo>
                    <a:pt x="2" y="702"/>
                  </a:moveTo>
                  <a:lnTo>
                    <a:pt x="2" y="703"/>
                  </a:lnTo>
                  <a:lnTo>
                    <a:pt x="0" y="703"/>
                  </a:lnTo>
                  <a:lnTo>
                    <a:pt x="0" y="702"/>
                  </a:lnTo>
                  <a:lnTo>
                    <a:pt x="2" y="702"/>
                  </a:lnTo>
                  <a:close/>
                  <a:moveTo>
                    <a:pt x="2" y="711"/>
                  </a:moveTo>
                  <a:lnTo>
                    <a:pt x="2" y="713"/>
                  </a:lnTo>
                  <a:lnTo>
                    <a:pt x="0" y="713"/>
                  </a:lnTo>
                  <a:lnTo>
                    <a:pt x="0" y="711"/>
                  </a:lnTo>
                  <a:lnTo>
                    <a:pt x="2" y="711"/>
                  </a:lnTo>
                  <a:close/>
                  <a:moveTo>
                    <a:pt x="2" y="721"/>
                  </a:moveTo>
                  <a:lnTo>
                    <a:pt x="2" y="723"/>
                  </a:lnTo>
                  <a:lnTo>
                    <a:pt x="0" y="723"/>
                  </a:lnTo>
                  <a:lnTo>
                    <a:pt x="0" y="721"/>
                  </a:lnTo>
                  <a:lnTo>
                    <a:pt x="2" y="721"/>
                  </a:lnTo>
                  <a:close/>
                  <a:moveTo>
                    <a:pt x="2" y="731"/>
                  </a:moveTo>
                  <a:lnTo>
                    <a:pt x="2" y="733"/>
                  </a:lnTo>
                  <a:lnTo>
                    <a:pt x="0" y="733"/>
                  </a:lnTo>
                  <a:lnTo>
                    <a:pt x="0" y="731"/>
                  </a:lnTo>
                  <a:lnTo>
                    <a:pt x="2" y="731"/>
                  </a:lnTo>
                  <a:close/>
                  <a:moveTo>
                    <a:pt x="2" y="741"/>
                  </a:moveTo>
                  <a:lnTo>
                    <a:pt x="2" y="743"/>
                  </a:lnTo>
                  <a:lnTo>
                    <a:pt x="0" y="743"/>
                  </a:lnTo>
                  <a:lnTo>
                    <a:pt x="0" y="741"/>
                  </a:lnTo>
                  <a:lnTo>
                    <a:pt x="2" y="741"/>
                  </a:lnTo>
                  <a:close/>
                  <a:moveTo>
                    <a:pt x="2" y="751"/>
                  </a:moveTo>
                  <a:lnTo>
                    <a:pt x="2" y="753"/>
                  </a:lnTo>
                  <a:lnTo>
                    <a:pt x="0" y="753"/>
                  </a:lnTo>
                  <a:lnTo>
                    <a:pt x="0" y="751"/>
                  </a:lnTo>
                  <a:lnTo>
                    <a:pt x="2" y="751"/>
                  </a:lnTo>
                  <a:close/>
                  <a:moveTo>
                    <a:pt x="2" y="761"/>
                  </a:moveTo>
                  <a:lnTo>
                    <a:pt x="2" y="763"/>
                  </a:lnTo>
                  <a:lnTo>
                    <a:pt x="0" y="763"/>
                  </a:lnTo>
                  <a:lnTo>
                    <a:pt x="0" y="761"/>
                  </a:lnTo>
                  <a:lnTo>
                    <a:pt x="2" y="761"/>
                  </a:lnTo>
                  <a:close/>
                  <a:moveTo>
                    <a:pt x="2" y="771"/>
                  </a:moveTo>
                  <a:lnTo>
                    <a:pt x="2" y="773"/>
                  </a:lnTo>
                  <a:lnTo>
                    <a:pt x="0" y="773"/>
                  </a:lnTo>
                  <a:lnTo>
                    <a:pt x="0" y="771"/>
                  </a:lnTo>
                  <a:lnTo>
                    <a:pt x="2" y="771"/>
                  </a:lnTo>
                  <a:close/>
                  <a:moveTo>
                    <a:pt x="2" y="781"/>
                  </a:moveTo>
                  <a:lnTo>
                    <a:pt x="2" y="783"/>
                  </a:lnTo>
                  <a:lnTo>
                    <a:pt x="0" y="783"/>
                  </a:lnTo>
                  <a:lnTo>
                    <a:pt x="0" y="781"/>
                  </a:lnTo>
                  <a:lnTo>
                    <a:pt x="2" y="781"/>
                  </a:lnTo>
                  <a:close/>
                  <a:moveTo>
                    <a:pt x="2" y="790"/>
                  </a:moveTo>
                  <a:lnTo>
                    <a:pt x="2" y="792"/>
                  </a:lnTo>
                  <a:lnTo>
                    <a:pt x="0" y="792"/>
                  </a:lnTo>
                  <a:lnTo>
                    <a:pt x="0" y="790"/>
                  </a:lnTo>
                  <a:lnTo>
                    <a:pt x="2" y="790"/>
                  </a:lnTo>
                  <a:close/>
                  <a:moveTo>
                    <a:pt x="2" y="800"/>
                  </a:moveTo>
                  <a:lnTo>
                    <a:pt x="2" y="802"/>
                  </a:lnTo>
                  <a:lnTo>
                    <a:pt x="0" y="802"/>
                  </a:lnTo>
                  <a:lnTo>
                    <a:pt x="0" y="800"/>
                  </a:lnTo>
                  <a:lnTo>
                    <a:pt x="2" y="800"/>
                  </a:lnTo>
                  <a:close/>
                  <a:moveTo>
                    <a:pt x="2" y="810"/>
                  </a:moveTo>
                  <a:lnTo>
                    <a:pt x="2" y="812"/>
                  </a:lnTo>
                  <a:lnTo>
                    <a:pt x="0" y="812"/>
                  </a:lnTo>
                  <a:lnTo>
                    <a:pt x="0" y="810"/>
                  </a:lnTo>
                  <a:lnTo>
                    <a:pt x="2" y="810"/>
                  </a:lnTo>
                  <a:close/>
                  <a:moveTo>
                    <a:pt x="2" y="820"/>
                  </a:moveTo>
                  <a:lnTo>
                    <a:pt x="2" y="822"/>
                  </a:lnTo>
                  <a:lnTo>
                    <a:pt x="0" y="822"/>
                  </a:lnTo>
                  <a:lnTo>
                    <a:pt x="0" y="820"/>
                  </a:lnTo>
                  <a:lnTo>
                    <a:pt x="2" y="820"/>
                  </a:lnTo>
                  <a:close/>
                  <a:moveTo>
                    <a:pt x="2" y="830"/>
                  </a:moveTo>
                  <a:lnTo>
                    <a:pt x="2" y="832"/>
                  </a:lnTo>
                  <a:lnTo>
                    <a:pt x="0" y="832"/>
                  </a:lnTo>
                  <a:lnTo>
                    <a:pt x="0" y="830"/>
                  </a:lnTo>
                  <a:lnTo>
                    <a:pt x="2" y="830"/>
                  </a:lnTo>
                  <a:close/>
                  <a:moveTo>
                    <a:pt x="2" y="840"/>
                  </a:moveTo>
                  <a:lnTo>
                    <a:pt x="2" y="842"/>
                  </a:lnTo>
                  <a:lnTo>
                    <a:pt x="0" y="842"/>
                  </a:lnTo>
                  <a:lnTo>
                    <a:pt x="0" y="840"/>
                  </a:lnTo>
                  <a:lnTo>
                    <a:pt x="2" y="840"/>
                  </a:lnTo>
                  <a:close/>
                  <a:moveTo>
                    <a:pt x="2" y="850"/>
                  </a:moveTo>
                  <a:lnTo>
                    <a:pt x="2" y="852"/>
                  </a:lnTo>
                  <a:lnTo>
                    <a:pt x="0" y="852"/>
                  </a:lnTo>
                  <a:lnTo>
                    <a:pt x="0" y="850"/>
                  </a:lnTo>
                  <a:lnTo>
                    <a:pt x="2" y="850"/>
                  </a:lnTo>
                  <a:close/>
                  <a:moveTo>
                    <a:pt x="2" y="860"/>
                  </a:moveTo>
                  <a:lnTo>
                    <a:pt x="2" y="862"/>
                  </a:lnTo>
                  <a:lnTo>
                    <a:pt x="0" y="862"/>
                  </a:lnTo>
                  <a:lnTo>
                    <a:pt x="0" y="860"/>
                  </a:lnTo>
                  <a:lnTo>
                    <a:pt x="2" y="860"/>
                  </a:lnTo>
                  <a:close/>
                  <a:moveTo>
                    <a:pt x="2" y="869"/>
                  </a:moveTo>
                  <a:lnTo>
                    <a:pt x="2" y="871"/>
                  </a:lnTo>
                  <a:lnTo>
                    <a:pt x="0" y="871"/>
                  </a:lnTo>
                  <a:lnTo>
                    <a:pt x="0" y="869"/>
                  </a:lnTo>
                  <a:lnTo>
                    <a:pt x="2" y="869"/>
                  </a:lnTo>
                  <a:close/>
                  <a:moveTo>
                    <a:pt x="2" y="879"/>
                  </a:moveTo>
                  <a:lnTo>
                    <a:pt x="2" y="881"/>
                  </a:lnTo>
                  <a:lnTo>
                    <a:pt x="0" y="881"/>
                  </a:lnTo>
                  <a:lnTo>
                    <a:pt x="0" y="879"/>
                  </a:lnTo>
                  <a:lnTo>
                    <a:pt x="2" y="879"/>
                  </a:lnTo>
                  <a:close/>
                  <a:moveTo>
                    <a:pt x="2" y="889"/>
                  </a:moveTo>
                  <a:lnTo>
                    <a:pt x="2" y="891"/>
                  </a:lnTo>
                  <a:lnTo>
                    <a:pt x="0" y="891"/>
                  </a:lnTo>
                  <a:lnTo>
                    <a:pt x="0" y="889"/>
                  </a:lnTo>
                  <a:lnTo>
                    <a:pt x="2" y="889"/>
                  </a:lnTo>
                  <a:close/>
                  <a:moveTo>
                    <a:pt x="2" y="899"/>
                  </a:moveTo>
                  <a:lnTo>
                    <a:pt x="2" y="901"/>
                  </a:lnTo>
                  <a:lnTo>
                    <a:pt x="0" y="901"/>
                  </a:lnTo>
                  <a:lnTo>
                    <a:pt x="0" y="899"/>
                  </a:lnTo>
                  <a:lnTo>
                    <a:pt x="2" y="899"/>
                  </a:lnTo>
                  <a:close/>
                  <a:moveTo>
                    <a:pt x="2" y="909"/>
                  </a:moveTo>
                  <a:lnTo>
                    <a:pt x="2" y="911"/>
                  </a:lnTo>
                  <a:lnTo>
                    <a:pt x="0" y="911"/>
                  </a:lnTo>
                  <a:lnTo>
                    <a:pt x="0" y="909"/>
                  </a:lnTo>
                  <a:lnTo>
                    <a:pt x="2" y="909"/>
                  </a:lnTo>
                  <a:close/>
                  <a:moveTo>
                    <a:pt x="2" y="919"/>
                  </a:moveTo>
                  <a:lnTo>
                    <a:pt x="2" y="921"/>
                  </a:lnTo>
                  <a:lnTo>
                    <a:pt x="0" y="921"/>
                  </a:lnTo>
                  <a:lnTo>
                    <a:pt x="0" y="919"/>
                  </a:lnTo>
                  <a:lnTo>
                    <a:pt x="2" y="919"/>
                  </a:lnTo>
                  <a:close/>
                </a:path>
              </a:pathLst>
            </a:custGeom>
            <a:solidFill>
              <a:srgbClr val="000000"/>
            </a:solidFill>
            <a:ln w="3175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19"/>
            <p:cNvSpPr>
              <a:spLocks noEditPoints="1"/>
            </p:cNvSpPr>
            <p:nvPr/>
          </p:nvSpPr>
          <p:spPr bwMode="auto">
            <a:xfrm>
              <a:off x="7185025" y="3644107"/>
              <a:ext cx="3175" cy="1462088"/>
            </a:xfrm>
            <a:custGeom>
              <a:avLst/>
              <a:gdLst>
                <a:gd name="T0" fmla="*/ 0 w 2"/>
                <a:gd name="T1" fmla="*/ 12 h 921"/>
                <a:gd name="T2" fmla="*/ 2 w 2"/>
                <a:gd name="T3" fmla="*/ 30 h 921"/>
                <a:gd name="T4" fmla="*/ 0 w 2"/>
                <a:gd name="T5" fmla="*/ 40 h 921"/>
                <a:gd name="T6" fmla="*/ 2 w 2"/>
                <a:gd name="T7" fmla="*/ 62 h 921"/>
                <a:gd name="T8" fmla="*/ 2 w 2"/>
                <a:gd name="T9" fmla="*/ 69 h 921"/>
                <a:gd name="T10" fmla="*/ 0 w 2"/>
                <a:gd name="T11" fmla="*/ 91 h 921"/>
                <a:gd name="T12" fmla="*/ 2 w 2"/>
                <a:gd name="T13" fmla="*/ 109 h 921"/>
                <a:gd name="T14" fmla="*/ 0 w 2"/>
                <a:gd name="T15" fmla="*/ 119 h 921"/>
                <a:gd name="T16" fmla="*/ 2 w 2"/>
                <a:gd name="T17" fmla="*/ 141 h 921"/>
                <a:gd name="T18" fmla="*/ 2 w 2"/>
                <a:gd name="T19" fmla="*/ 148 h 921"/>
                <a:gd name="T20" fmla="*/ 0 w 2"/>
                <a:gd name="T21" fmla="*/ 170 h 921"/>
                <a:gd name="T22" fmla="*/ 2 w 2"/>
                <a:gd name="T23" fmla="*/ 188 h 921"/>
                <a:gd name="T24" fmla="*/ 0 w 2"/>
                <a:gd name="T25" fmla="*/ 198 h 921"/>
                <a:gd name="T26" fmla="*/ 2 w 2"/>
                <a:gd name="T27" fmla="*/ 220 h 921"/>
                <a:gd name="T28" fmla="*/ 2 w 2"/>
                <a:gd name="T29" fmla="*/ 227 h 921"/>
                <a:gd name="T30" fmla="*/ 0 w 2"/>
                <a:gd name="T31" fmla="*/ 249 h 921"/>
                <a:gd name="T32" fmla="*/ 2 w 2"/>
                <a:gd name="T33" fmla="*/ 267 h 921"/>
                <a:gd name="T34" fmla="*/ 0 w 2"/>
                <a:gd name="T35" fmla="*/ 277 h 921"/>
                <a:gd name="T36" fmla="*/ 2 w 2"/>
                <a:gd name="T37" fmla="*/ 299 h 921"/>
                <a:gd name="T38" fmla="*/ 2 w 2"/>
                <a:gd name="T39" fmla="*/ 306 h 921"/>
                <a:gd name="T40" fmla="*/ 0 w 2"/>
                <a:gd name="T41" fmla="*/ 328 h 921"/>
                <a:gd name="T42" fmla="*/ 2 w 2"/>
                <a:gd name="T43" fmla="*/ 346 h 921"/>
                <a:gd name="T44" fmla="*/ 0 w 2"/>
                <a:gd name="T45" fmla="*/ 356 h 921"/>
                <a:gd name="T46" fmla="*/ 2 w 2"/>
                <a:gd name="T47" fmla="*/ 378 h 921"/>
                <a:gd name="T48" fmla="*/ 2 w 2"/>
                <a:gd name="T49" fmla="*/ 385 h 921"/>
                <a:gd name="T50" fmla="*/ 0 w 2"/>
                <a:gd name="T51" fmla="*/ 407 h 921"/>
                <a:gd name="T52" fmla="*/ 2 w 2"/>
                <a:gd name="T53" fmla="*/ 425 h 921"/>
                <a:gd name="T54" fmla="*/ 0 w 2"/>
                <a:gd name="T55" fmla="*/ 435 h 921"/>
                <a:gd name="T56" fmla="*/ 2 w 2"/>
                <a:gd name="T57" fmla="*/ 457 h 921"/>
                <a:gd name="T58" fmla="*/ 2 w 2"/>
                <a:gd name="T59" fmla="*/ 464 h 921"/>
                <a:gd name="T60" fmla="*/ 0 w 2"/>
                <a:gd name="T61" fmla="*/ 486 h 921"/>
                <a:gd name="T62" fmla="*/ 2 w 2"/>
                <a:gd name="T63" fmla="*/ 504 h 921"/>
                <a:gd name="T64" fmla="*/ 0 w 2"/>
                <a:gd name="T65" fmla="*/ 514 h 921"/>
                <a:gd name="T66" fmla="*/ 2 w 2"/>
                <a:gd name="T67" fmla="*/ 536 h 921"/>
                <a:gd name="T68" fmla="*/ 2 w 2"/>
                <a:gd name="T69" fmla="*/ 543 h 921"/>
                <a:gd name="T70" fmla="*/ 0 w 2"/>
                <a:gd name="T71" fmla="*/ 565 h 921"/>
                <a:gd name="T72" fmla="*/ 2 w 2"/>
                <a:gd name="T73" fmla="*/ 583 h 921"/>
                <a:gd name="T74" fmla="*/ 0 w 2"/>
                <a:gd name="T75" fmla="*/ 593 h 921"/>
                <a:gd name="T76" fmla="*/ 2 w 2"/>
                <a:gd name="T77" fmla="*/ 615 h 921"/>
                <a:gd name="T78" fmla="*/ 2 w 2"/>
                <a:gd name="T79" fmla="*/ 623 h 921"/>
                <a:gd name="T80" fmla="*/ 0 w 2"/>
                <a:gd name="T81" fmla="*/ 644 h 921"/>
                <a:gd name="T82" fmla="*/ 2 w 2"/>
                <a:gd name="T83" fmla="*/ 662 h 921"/>
                <a:gd name="T84" fmla="*/ 0 w 2"/>
                <a:gd name="T85" fmla="*/ 672 h 921"/>
                <a:gd name="T86" fmla="*/ 2 w 2"/>
                <a:gd name="T87" fmla="*/ 694 h 921"/>
                <a:gd name="T88" fmla="*/ 2 w 2"/>
                <a:gd name="T89" fmla="*/ 702 h 921"/>
                <a:gd name="T90" fmla="*/ 0 w 2"/>
                <a:gd name="T91" fmla="*/ 723 h 921"/>
                <a:gd name="T92" fmla="*/ 2 w 2"/>
                <a:gd name="T93" fmla="*/ 741 h 921"/>
                <a:gd name="T94" fmla="*/ 0 w 2"/>
                <a:gd name="T95" fmla="*/ 751 h 921"/>
                <a:gd name="T96" fmla="*/ 2 w 2"/>
                <a:gd name="T97" fmla="*/ 773 h 921"/>
                <a:gd name="T98" fmla="*/ 2 w 2"/>
                <a:gd name="T99" fmla="*/ 781 h 921"/>
                <a:gd name="T100" fmla="*/ 0 w 2"/>
                <a:gd name="T101" fmla="*/ 802 h 921"/>
                <a:gd name="T102" fmla="*/ 2 w 2"/>
                <a:gd name="T103" fmla="*/ 820 h 921"/>
                <a:gd name="T104" fmla="*/ 0 w 2"/>
                <a:gd name="T105" fmla="*/ 830 h 921"/>
                <a:gd name="T106" fmla="*/ 2 w 2"/>
                <a:gd name="T107" fmla="*/ 852 h 921"/>
                <a:gd name="T108" fmla="*/ 2 w 2"/>
                <a:gd name="T109" fmla="*/ 860 h 921"/>
                <a:gd name="T110" fmla="*/ 0 w 2"/>
                <a:gd name="T111" fmla="*/ 881 h 921"/>
                <a:gd name="T112" fmla="*/ 2 w 2"/>
                <a:gd name="T113" fmla="*/ 899 h 921"/>
                <a:gd name="T114" fmla="*/ 0 w 2"/>
                <a:gd name="T115" fmla="*/ 909 h 9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" h="921">
                  <a:moveTo>
                    <a:pt x="2" y="0"/>
                  </a:moveTo>
                  <a:lnTo>
                    <a:pt x="2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2" y="0"/>
                  </a:lnTo>
                  <a:close/>
                  <a:moveTo>
                    <a:pt x="2" y="10"/>
                  </a:moveTo>
                  <a:lnTo>
                    <a:pt x="2" y="12"/>
                  </a:lnTo>
                  <a:lnTo>
                    <a:pt x="0" y="12"/>
                  </a:lnTo>
                  <a:lnTo>
                    <a:pt x="0" y="10"/>
                  </a:lnTo>
                  <a:lnTo>
                    <a:pt x="2" y="10"/>
                  </a:lnTo>
                  <a:close/>
                  <a:moveTo>
                    <a:pt x="2" y="20"/>
                  </a:moveTo>
                  <a:lnTo>
                    <a:pt x="2" y="22"/>
                  </a:lnTo>
                  <a:lnTo>
                    <a:pt x="0" y="22"/>
                  </a:lnTo>
                  <a:lnTo>
                    <a:pt x="0" y="20"/>
                  </a:lnTo>
                  <a:lnTo>
                    <a:pt x="2" y="20"/>
                  </a:lnTo>
                  <a:close/>
                  <a:moveTo>
                    <a:pt x="2" y="30"/>
                  </a:moveTo>
                  <a:lnTo>
                    <a:pt x="2" y="32"/>
                  </a:lnTo>
                  <a:lnTo>
                    <a:pt x="0" y="32"/>
                  </a:lnTo>
                  <a:lnTo>
                    <a:pt x="0" y="30"/>
                  </a:lnTo>
                  <a:lnTo>
                    <a:pt x="2" y="30"/>
                  </a:lnTo>
                  <a:close/>
                  <a:moveTo>
                    <a:pt x="2" y="40"/>
                  </a:moveTo>
                  <a:lnTo>
                    <a:pt x="2" y="42"/>
                  </a:lnTo>
                  <a:lnTo>
                    <a:pt x="0" y="42"/>
                  </a:lnTo>
                  <a:lnTo>
                    <a:pt x="0" y="40"/>
                  </a:lnTo>
                  <a:lnTo>
                    <a:pt x="2" y="40"/>
                  </a:lnTo>
                  <a:close/>
                  <a:moveTo>
                    <a:pt x="2" y="50"/>
                  </a:moveTo>
                  <a:lnTo>
                    <a:pt x="2" y="52"/>
                  </a:lnTo>
                  <a:lnTo>
                    <a:pt x="0" y="52"/>
                  </a:lnTo>
                  <a:lnTo>
                    <a:pt x="0" y="50"/>
                  </a:lnTo>
                  <a:lnTo>
                    <a:pt x="2" y="50"/>
                  </a:lnTo>
                  <a:close/>
                  <a:moveTo>
                    <a:pt x="2" y="60"/>
                  </a:moveTo>
                  <a:lnTo>
                    <a:pt x="2" y="62"/>
                  </a:lnTo>
                  <a:lnTo>
                    <a:pt x="0" y="62"/>
                  </a:lnTo>
                  <a:lnTo>
                    <a:pt x="0" y="60"/>
                  </a:lnTo>
                  <a:lnTo>
                    <a:pt x="2" y="60"/>
                  </a:lnTo>
                  <a:close/>
                  <a:moveTo>
                    <a:pt x="2" y="69"/>
                  </a:moveTo>
                  <a:lnTo>
                    <a:pt x="2" y="71"/>
                  </a:lnTo>
                  <a:lnTo>
                    <a:pt x="0" y="71"/>
                  </a:lnTo>
                  <a:lnTo>
                    <a:pt x="0" y="69"/>
                  </a:lnTo>
                  <a:lnTo>
                    <a:pt x="2" y="69"/>
                  </a:lnTo>
                  <a:close/>
                  <a:moveTo>
                    <a:pt x="2" y="79"/>
                  </a:moveTo>
                  <a:lnTo>
                    <a:pt x="2" y="81"/>
                  </a:lnTo>
                  <a:lnTo>
                    <a:pt x="0" y="81"/>
                  </a:lnTo>
                  <a:lnTo>
                    <a:pt x="0" y="79"/>
                  </a:lnTo>
                  <a:lnTo>
                    <a:pt x="2" y="79"/>
                  </a:lnTo>
                  <a:close/>
                  <a:moveTo>
                    <a:pt x="2" y="89"/>
                  </a:moveTo>
                  <a:lnTo>
                    <a:pt x="2" y="91"/>
                  </a:lnTo>
                  <a:lnTo>
                    <a:pt x="0" y="91"/>
                  </a:lnTo>
                  <a:lnTo>
                    <a:pt x="0" y="89"/>
                  </a:lnTo>
                  <a:lnTo>
                    <a:pt x="2" y="89"/>
                  </a:lnTo>
                  <a:close/>
                  <a:moveTo>
                    <a:pt x="2" y="99"/>
                  </a:moveTo>
                  <a:lnTo>
                    <a:pt x="2" y="101"/>
                  </a:lnTo>
                  <a:lnTo>
                    <a:pt x="0" y="101"/>
                  </a:lnTo>
                  <a:lnTo>
                    <a:pt x="0" y="99"/>
                  </a:lnTo>
                  <a:lnTo>
                    <a:pt x="2" y="99"/>
                  </a:lnTo>
                  <a:close/>
                  <a:moveTo>
                    <a:pt x="2" y="109"/>
                  </a:moveTo>
                  <a:lnTo>
                    <a:pt x="2" y="111"/>
                  </a:lnTo>
                  <a:lnTo>
                    <a:pt x="0" y="111"/>
                  </a:lnTo>
                  <a:lnTo>
                    <a:pt x="0" y="109"/>
                  </a:lnTo>
                  <a:lnTo>
                    <a:pt x="2" y="109"/>
                  </a:lnTo>
                  <a:close/>
                  <a:moveTo>
                    <a:pt x="2" y="119"/>
                  </a:moveTo>
                  <a:lnTo>
                    <a:pt x="2" y="121"/>
                  </a:lnTo>
                  <a:lnTo>
                    <a:pt x="0" y="121"/>
                  </a:lnTo>
                  <a:lnTo>
                    <a:pt x="0" y="119"/>
                  </a:lnTo>
                  <a:lnTo>
                    <a:pt x="2" y="119"/>
                  </a:lnTo>
                  <a:close/>
                  <a:moveTo>
                    <a:pt x="2" y="129"/>
                  </a:moveTo>
                  <a:lnTo>
                    <a:pt x="2" y="131"/>
                  </a:lnTo>
                  <a:lnTo>
                    <a:pt x="0" y="131"/>
                  </a:lnTo>
                  <a:lnTo>
                    <a:pt x="0" y="129"/>
                  </a:lnTo>
                  <a:lnTo>
                    <a:pt x="2" y="129"/>
                  </a:lnTo>
                  <a:close/>
                  <a:moveTo>
                    <a:pt x="2" y="139"/>
                  </a:moveTo>
                  <a:lnTo>
                    <a:pt x="2" y="141"/>
                  </a:lnTo>
                  <a:lnTo>
                    <a:pt x="0" y="141"/>
                  </a:lnTo>
                  <a:lnTo>
                    <a:pt x="0" y="139"/>
                  </a:lnTo>
                  <a:lnTo>
                    <a:pt x="2" y="139"/>
                  </a:lnTo>
                  <a:close/>
                  <a:moveTo>
                    <a:pt x="2" y="148"/>
                  </a:moveTo>
                  <a:lnTo>
                    <a:pt x="2" y="150"/>
                  </a:lnTo>
                  <a:lnTo>
                    <a:pt x="0" y="150"/>
                  </a:lnTo>
                  <a:lnTo>
                    <a:pt x="0" y="148"/>
                  </a:lnTo>
                  <a:lnTo>
                    <a:pt x="2" y="148"/>
                  </a:lnTo>
                  <a:close/>
                  <a:moveTo>
                    <a:pt x="2" y="158"/>
                  </a:moveTo>
                  <a:lnTo>
                    <a:pt x="2" y="160"/>
                  </a:lnTo>
                  <a:lnTo>
                    <a:pt x="0" y="160"/>
                  </a:lnTo>
                  <a:lnTo>
                    <a:pt x="0" y="158"/>
                  </a:lnTo>
                  <a:lnTo>
                    <a:pt x="2" y="158"/>
                  </a:lnTo>
                  <a:close/>
                  <a:moveTo>
                    <a:pt x="2" y="168"/>
                  </a:moveTo>
                  <a:lnTo>
                    <a:pt x="2" y="170"/>
                  </a:lnTo>
                  <a:lnTo>
                    <a:pt x="0" y="170"/>
                  </a:lnTo>
                  <a:lnTo>
                    <a:pt x="0" y="168"/>
                  </a:lnTo>
                  <a:lnTo>
                    <a:pt x="2" y="168"/>
                  </a:lnTo>
                  <a:close/>
                  <a:moveTo>
                    <a:pt x="2" y="178"/>
                  </a:moveTo>
                  <a:lnTo>
                    <a:pt x="2" y="180"/>
                  </a:lnTo>
                  <a:lnTo>
                    <a:pt x="0" y="180"/>
                  </a:lnTo>
                  <a:lnTo>
                    <a:pt x="0" y="178"/>
                  </a:lnTo>
                  <a:lnTo>
                    <a:pt x="2" y="178"/>
                  </a:lnTo>
                  <a:close/>
                  <a:moveTo>
                    <a:pt x="2" y="188"/>
                  </a:moveTo>
                  <a:lnTo>
                    <a:pt x="2" y="190"/>
                  </a:lnTo>
                  <a:lnTo>
                    <a:pt x="0" y="190"/>
                  </a:lnTo>
                  <a:lnTo>
                    <a:pt x="0" y="188"/>
                  </a:lnTo>
                  <a:lnTo>
                    <a:pt x="2" y="188"/>
                  </a:lnTo>
                  <a:close/>
                  <a:moveTo>
                    <a:pt x="2" y="198"/>
                  </a:moveTo>
                  <a:lnTo>
                    <a:pt x="2" y="200"/>
                  </a:lnTo>
                  <a:lnTo>
                    <a:pt x="0" y="200"/>
                  </a:lnTo>
                  <a:lnTo>
                    <a:pt x="0" y="198"/>
                  </a:lnTo>
                  <a:lnTo>
                    <a:pt x="2" y="198"/>
                  </a:lnTo>
                  <a:close/>
                  <a:moveTo>
                    <a:pt x="2" y="208"/>
                  </a:moveTo>
                  <a:lnTo>
                    <a:pt x="2" y="210"/>
                  </a:lnTo>
                  <a:lnTo>
                    <a:pt x="0" y="210"/>
                  </a:lnTo>
                  <a:lnTo>
                    <a:pt x="0" y="208"/>
                  </a:lnTo>
                  <a:lnTo>
                    <a:pt x="2" y="208"/>
                  </a:lnTo>
                  <a:close/>
                  <a:moveTo>
                    <a:pt x="2" y="218"/>
                  </a:moveTo>
                  <a:lnTo>
                    <a:pt x="2" y="220"/>
                  </a:lnTo>
                  <a:lnTo>
                    <a:pt x="0" y="220"/>
                  </a:lnTo>
                  <a:lnTo>
                    <a:pt x="0" y="218"/>
                  </a:lnTo>
                  <a:lnTo>
                    <a:pt x="2" y="218"/>
                  </a:lnTo>
                  <a:close/>
                  <a:moveTo>
                    <a:pt x="2" y="227"/>
                  </a:moveTo>
                  <a:lnTo>
                    <a:pt x="2" y="229"/>
                  </a:lnTo>
                  <a:lnTo>
                    <a:pt x="0" y="229"/>
                  </a:lnTo>
                  <a:lnTo>
                    <a:pt x="0" y="227"/>
                  </a:lnTo>
                  <a:lnTo>
                    <a:pt x="2" y="227"/>
                  </a:lnTo>
                  <a:close/>
                  <a:moveTo>
                    <a:pt x="2" y="237"/>
                  </a:moveTo>
                  <a:lnTo>
                    <a:pt x="2" y="239"/>
                  </a:lnTo>
                  <a:lnTo>
                    <a:pt x="0" y="239"/>
                  </a:lnTo>
                  <a:lnTo>
                    <a:pt x="0" y="237"/>
                  </a:lnTo>
                  <a:lnTo>
                    <a:pt x="2" y="237"/>
                  </a:lnTo>
                  <a:close/>
                  <a:moveTo>
                    <a:pt x="2" y="247"/>
                  </a:moveTo>
                  <a:lnTo>
                    <a:pt x="2" y="249"/>
                  </a:lnTo>
                  <a:lnTo>
                    <a:pt x="0" y="249"/>
                  </a:lnTo>
                  <a:lnTo>
                    <a:pt x="0" y="247"/>
                  </a:lnTo>
                  <a:lnTo>
                    <a:pt x="2" y="247"/>
                  </a:lnTo>
                  <a:close/>
                  <a:moveTo>
                    <a:pt x="2" y="257"/>
                  </a:moveTo>
                  <a:lnTo>
                    <a:pt x="2" y="259"/>
                  </a:lnTo>
                  <a:lnTo>
                    <a:pt x="0" y="259"/>
                  </a:lnTo>
                  <a:lnTo>
                    <a:pt x="0" y="257"/>
                  </a:lnTo>
                  <a:lnTo>
                    <a:pt x="2" y="257"/>
                  </a:lnTo>
                  <a:close/>
                  <a:moveTo>
                    <a:pt x="2" y="267"/>
                  </a:moveTo>
                  <a:lnTo>
                    <a:pt x="2" y="269"/>
                  </a:lnTo>
                  <a:lnTo>
                    <a:pt x="0" y="269"/>
                  </a:lnTo>
                  <a:lnTo>
                    <a:pt x="0" y="267"/>
                  </a:lnTo>
                  <a:lnTo>
                    <a:pt x="2" y="267"/>
                  </a:lnTo>
                  <a:close/>
                  <a:moveTo>
                    <a:pt x="2" y="277"/>
                  </a:moveTo>
                  <a:lnTo>
                    <a:pt x="2" y="279"/>
                  </a:lnTo>
                  <a:lnTo>
                    <a:pt x="0" y="279"/>
                  </a:lnTo>
                  <a:lnTo>
                    <a:pt x="0" y="277"/>
                  </a:lnTo>
                  <a:lnTo>
                    <a:pt x="2" y="277"/>
                  </a:lnTo>
                  <a:close/>
                  <a:moveTo>
                    <a:pt x="2" y="287"/>
                  </a:moveTo>
                  <a:lnTo>
                    <a:pt x="2" y="289"/>
                  </a:lnTo>
                  <a:lnTo>
                    <a:pt x="0" y="289"/>
                  </a:lnTo>
                  <a:lnTo>
                    <a:pt x="0" y="287"/>
                  </a:lnTo>
                  <a:lnTo>
                    <a:pt x="2" y="287"/>
                  </a:lnTo>
                  <a:close/>
                  <a:moveTo>
                    <a:pt x="2" y="297"/>
                  </a:moveTo>
                  <a:lnTo>
                    <a:pt x="2" y="299"/>
                  </a:lnTo>
                  <a:lnTo>
                    <a:pt x="0" y="299"/>
                  </a:lnTo>
                  <a:lnTo>
                    <a:pt x="0" y="297"/>
                  </a:lnTo>
                  <a:lnTo>
                    <a:pt x="2" y="297"/>
                  </a:lnTo>
                  <a:close/>
                  <a:moveTo>
                    <a:pt x="2" y="306"/>
                  </a:moveTo>
                  <a:lnTo>
                    <a:pt x="2" y="308"/>
                  </a:lnTo>
                  <a:lnTo>
                    <a:pt x="0" y="308"/>
                  </a:lnTo>
                  <a:lnTo>
                    <a:pt x="0" y="306"/>
                  </a:lnTo>
                  <a:lnTo>
                    <a:pt x="2" y="306"/>
                  </a:lnTo>
                  <a:close/>
                  <a:moveTo>
                    <a:pt x="2" y="316"/>
                  </a:moveTo>
                  <a:lnTo>
                    <a:pt x="2" y="318"/>
                  </a:lnTo>
                  <a:lnTo>
                    <a:pt x="0" y="318"/>
                  </a:lnTo>
                  <a:lnTo>
                    <a:pt x="0" y="316"/>
                  </a:lnTo>
                  <a:lnTo>
                    <a:pt x="2" y="316"/>
                  </a:lnTo>
                  <a:close/>
                  <a:moveTo>
                    <a:pt x="2" y="326"/>
                  </a:moveTo>
                  <a:lnTo>
                    <a:pt x="2" y="328"/>
                  </a:lnTo>
                  <a:lnTo>
                    <a:pt x="0" y="328"/>
                  </a:lnTo>
                  <a:lnTo>
                    <a:pt x="0" y="326"/>
                  </a:lnTo>
                  <a:lnTo>
                    <a:pt x="2" y="326"/>
                  </a:lnTo>
                  <a:close/>
                  <a:moveTo>
                    <a:pt x="2" y="336"/>
                  </a:moveTo>
                  <a:lnTo>
                    <a:pt x="2" y="338"/>
                  </a:lnTo>
                  <a:lnTo>
                    <a:pt x="0" y="338"/>
                  </a:lnTo>
                  <a:lnTo>
                    <a:pt x="0" y="336"/>
                  </a:lnTo>
                  <a:lnTo>
                    <a:pt x="2" y="336"/>
                  </a:lnTo>
                  <a:close/>
                  <a:moveTo>
                    <a:pt x="2" y="346"/>
                  </a:moveTo>
                  <a:lnTo>
                    <a:pt x="2" y="348"/>
                  </a:lnTo>
                  <a:lnTo>
                    <a:pt x="0" y="348"/>
                  </a:lnTo>
                  <a:lnTo>
                    <a:pt x="0" y="346"/>
                  </a:lnTo>
                  <a:lnTo>
                    <a:pt x="2" y="346"/>
                  </a:lnTo>
                  <a:close/>
                  <a:moveTo>
                    <a:pt x="2" y="356"/>
                  </a:moveTo>
                  <a:lnTo>
                    <a:pt x="2" y="358"/>
                  </a:lnTo>
                  <a:lnTo>
                    <a:pt x="0" y="358"/>
                  </a:lnTo>
                  <a:lnTo>
                    <a:pt x="0" y="356"/>
                  </a:lnTo>
                  <a:lnTo>
                    <a:pt x="2" y="356"/>
                  </a:lnTo>
                  <a:close/>
                  <a:moveTo>
                    <a:pt x="2" y="366"/>
                  </a:moveTo>
                  <a:lnTo>
                    <a:pt x="2" y="368"/>
                  </a:lnTo>
                  <a:lnTo>
                    <a:pt x="0" y="368"/>
                  </a:lnTo>
                  <a:lnTo>
                    <a:pt x="0" y="366"/>
                  </a:lnTo>
                  <a:lnTo>
                    <a:pt x="2" y="366"/>
                  </a:lnTo>
                  <a:close/>
                  <a:moveTo>
                    <a:pt x="2" y="376"/>
                  </a:moveTo>
                  <a:lnTo>
                    <a:pt x="2" y="378"/>
                  </a:lnTo>
                  <a:lnTo>
                    <a:pt x="0" y="378"/>
                  </a:lnTo>
                  <a:lnTo>
                    <a:pt x="0" y="376"/>
                  </a:lnTo>
                  <a:lnTo>
                    <a:pt x="2" y="376"/>
                  </a:lnTo>
                  <a:close/>
                  <a:moveTo>
                    <a:pt x="2" y="385"/>
                  </a:moveTo>
                  <a:lnTo>
                    <a:pt x="2" y="387"/>
                  </a:lnTo>
                  <a:lnTo>
                    <a:pt x="0" y="387"/>
                  </a:lnTo>
                  <a:lnTo>
                    <a:pt x="0" y="385"/>
                  </a:lnTo>
                  <a:lnTo>
                    <a:pt x="2" y="385"/>
                  </a:lnTo>
                  <a:close/>
                  <a:moveTo>
                    <a:pt x="2" y="395"/>
                  </a:moveTo>
                  <a:lnTo>
                    <a:pt x="2" y="397"/>
                  </a:lnTo>
                  <a:lnTo>
                    <a:pt x="0" y="397"/>
                  </a:lnTo>
                  <a:lnTo>
                    <a:pt x="0" y="395"/>
                  </a:lnTo>
                  <a:lnTo>
                    <a:pt x="2" y="395"/>
                  </a:lnTo>
                  <a:close/>
                  <a:moveTo>
                    <a:pt x="2" y="405"/>
                  </a:moveTo>
                  <a:lnTo>
                    <a:pt x="2" y="407"/>
                  </a:lnTo>
                  <a:lnTo>
                    <a:pt x="0" y="407"/>
                  </a:lnTo>
                  <a:lnTo>
                    <a:pt x="0" y="405"/>
                  </a:lnTo>
                  <a:lnTo>
                    <a:pt x="2" y="405"/>
                  </a:lnTo>
                  <a:close/>
                  <a:moveTo>
                    <a:pt x="2" y="415"/>
                  </a:moveTo>
                  <a:lnTo>
                    <a:pt x="2" y="417"/>
                  </a:lnTo>
                  <a:lnTo>
                    <a:pt x="0" y="417"/>
                  </a:lnTo>
                  <a:lnTo>
                    <a:pt x="0" y="415"/>
                  </a:lnTo>
                  <a:lnTo>
                    <a:pt x="2" y="415"/>
                  </a:lnTo>
                  <a:close/>
                  <a:moveTo>
                    <a:pt x="2" y="425"/>
                  </a:moveTo>
                  <a:lnTo>
                    <a:pt x="2" y="427"/>
                  </a:lnTo>
                  <a:lnTo>
                    <a:pt x="0" y="427"/>
                  </a:lnTo>
                  <a:lnTo>
                    <a:pt x="0" y="425"/>
                  </a:lnTo>
                  <a:lnTo>
                    <a:pt x="2" y="425"/>
                  </a:lnTo>
                  <a:close/>
                  <a:moveTo>
                    <a:pt x="2" y="435"/>
                  </a:moveTo>
                  <a:lnTo>
                    <a:pt x="2" y="437"/>
                  </a:lnTo>
                  <a:lnTo>
                    <a:pt x="0" y="437"/>
                  </a:lnTo>
                  <a:lnTo>
                    <a:pt x="0" y="435"/>
                  </a:lnTo>
                  <a:lnTo>
                    <a:pt x="2" y="435"/>
                  </a:lnTo>
                  <a:close/>
                  <a:moveTo>
                    <a:pt x="2" y="445"/>
                  </a:moveTo>
                  <a:lnTo>
                    <a:pt x="2" y="447"/>
                  </a:lnTo>
                  <a:lnTo>
                    <a:pt x="0" y="447"/>
                  </a:lnTo>
                  <a:lnTo>
                    <a:pt x="0" y="445"/>
                  </a:lnTo>
                  <a:lnTo>
                    <a:pt x="2" y="445"/>
                  </a:lnTo>
                  <a:close/>
                  <a:moveTo>
                    <a:pt x="2" y="455"/>
                  </a:moveTo>
                  <a:lnTo>
                    <a:pt x="2" y="457"/>
                  </a:lnTo>
                  <a:lnTo>
                    <a:pt x="0" y="457"/>
                  </a:lnTo>
                  <a:lnTo>
                    <a:pt x="0" y="455"/>
                  </a:lnTo>
                  <a:lnTo>
                    <a:pt x="2" y="455"/>
                  </a:lnTo>
                  <a:close/>
                  <a:moveTo>
                    <a:pt x="2" y="464"/>
                  </a:moveTo>
                  <a:lnTo>
                    <a:pt x="2" y="466"/>
                  </a:lnTo>
                  <a:lnTo>
                    <a:pt x="0" y="466"/>
                  </a:lnTo>
                  <a:lnTo>
                    <a:pt x="0" y="464"/>
                  </a:lnTo>
                  <a:lnTo>
                    <a:pt x="2" y="464"/>
                  </a:lnTo>
                  <a:close/>
                  <a:moveTo>
                    <a:pt x="2" y="474"/>
                  </a:moveTo>
                  <a:lnTo>
                    <a:pt x="2" y="476"/>
                  </a:lnTo>
                  <a:lnTo>
                    <a:pt x="0" y="476"/>
                  </a:lnTo>
                  <a:lnTo>
                    <a:pt x="0" y="474"/>
                  </a:lnTo>
                  <a:lnTo>
                    <a:pt x="2" y="474"/>
                  </a:lnTo>
                  <a:close/>
                  <a:moveTo>
                    <a:pt x="2" y="484"/>
                  </a:moveTo>
                  <a:lnTo>
                    <a:pt x="2" y="486"/>
                  </a:lnTo>
                  <a:lnTo>
                    <a:pt x="0" y="486"/>
                  </a:lnTo>
                  <a:lnTo>
                    <a:pt x="0" y="484"/>
                  </a:lnTo>
                  <a:lnTo>
                    <a:pt x="2" y="484"/>
                  </a:lnTo>
                  <a:close/>
                  <a:moveTo>
                    <a:pt x="2" y="494"/>
                  </a:moveTo>
                  <a:lnTo>
                    <a:pt x="2" y="496"/>
                  </a:lnTo>
                  <a:lnTo>
                    <a:pt x="0" y="496"/>
                  </a:lnTo>
                  <a:lnTo>
                    <a:pt x="0" y="494"/>
                  </a:lnTo>
                  <a:lnTo>
                    <a:pt x="2" y="494"/>
                  </a:lnTo>
                  <a:close/>
                  <a:moveTo>
                    <a:pt x="2" y="504"/>
                  </a:moveTo>
                  <a:lnTo>
                    <a:pt x="2" y="506"/>
                  </a:lnTo>
                  <a:lnTo>
                    <a:pt x="0" y="506"/>
                  </a:lnTo>
                  <a:lnTo>
                    <a:pt x="0" y="504"/>
                  </a:lnTo>
                  <a:lnTo>
                    <a:pt x="2" y="504"/>
                  </a:lnTo>
                  <a:close/>
                  <a:moveTo>
                    <a:pt x="2" y="514"/>
                  </a:moveTo>
                  <a:lnTo>
                    <a:pt x="2" y="516"/>
                  </a:lnTo>
                  <a:lnTo>
                    <a:pt x="0" y="516"/>
                  </a:lnTo>
                  <a:lnTo>
                    <a:pt x="0" y="514"/>
                  </a:lnTo>
                  <a:lnTo>
                    <a:pt x="2" y="514"/>
                  </a:lnTo>
                  <a:close/>
                  <a:moveTo>
                    <a:pt x="2" y="524"/>
                  </a:moveTo>
                  <a:lnTo>
                    <a:pt x="2" y="526"/>
                  </a:lnTo>
                  <a:lnTo>
                    <a:pt x="0" y="526"/>
                  </a:lnTo>
                  <a:lnTo>
                    <a:pt x="0" y="524"/>
                  </a:lnTo>
                  <a:lnTo>
                    <a:pt x="2" y="524"/>
                  </a:lnTo>
                  <a:close/>
                  <a:moveTo>
                    <a:pt x="2" y="534"/>
                  </a:moveTo>
                  <a:lnTo>
                    <a:pt x="2" y="536"/>
                  </a:lnTo>
                  <a:lnTo>
                    <a:pt x="0" y="536"/>
                  </a:lnTo>
                  <a:lnTo>
                    <a:pt x="0" y="534"/>
                  </a:lnTo>
                  <a:lnTo>
                    <a:pt x="2" y="534"/>
                  </a:lnTo>
                  <a:close/>
                  <a:moveTo>
                    <a:pt x="2" y="543"/>
                  </a:moveTo>
                  <a:lnTo>
                    <a:pt x="2" y="545"/>
                  </a:lnTo>
                  <a:lnTo>
                    <a:pt x="0" y="545"/>
                  </a:lnTo>
                  <a:lnTo>
                    <a:pt x="0" y="543"/>
                  </a:lnTo>
                  <a:lnTo>
                    <a:pt x="2" y="543"/>
                  </a:lnTo>
                  <a:close/>
                  <a:moveTo>
                    <a:pt x="2" y="553"/>
                  </a:moveTo>
                  <a:lnTo>
                    <a:pt x="2" y="555"/>
                  </a:lnTo>
                  <a:lnTo>
                    <a:pt x="0" y="555"/>
                  </a:lnTo>
                  <a:lnTo>
                    <a:pt x="0" y="553"/>
                  </a:lnTo>
                  <a:lnTo>
                    <a:pt x="2" y="553"/>
                  </a:lnTo>
                  <a:close/>
                  <a:moveTo>
                    <a:pt x="2" y="563"/>
                  </a:moveTo>
                  <a:lnTo>
                    <a:pt x="2" y="565"/>
                  </a:lnTo>
                  <a:lnTo>
                    <a:pt x="0" y="565"/>
                  </a:lnTo>
                  <a:lnTo>
                    <a:pt x="0" y="563"/>
                  </a:lnTo>
                  <a:lnTo>
                    <a:pt x="2" y="563"/>
                  </a:lnTo>
                  <a:close/>
                  <a:moveTo>
                    <a:pt x="2" y="573"/>
                  </a:moveTo>
                  <a:lnTo>
                    <a:pt x="2" y="575"/>
                  </a:lnTo>
                  <a:lnTo>
                    <a:pt x="0" y="575"/>
                  </a:lnTo>
                  <a:lnTo>
                    <a:pt x="0" y="573"/>
                  </a:lnTo>
                  <a:lnTo>
                    <a:pt x="2" y="573"/>
                  </a:lnTo>
                  <a:close/>
                  <a:moveTo>
                    <a:pt x="2" y="583"/>
                  </a:moveTo>
                  <a:lnTo>
                    <a:pt x="2" y="585"/>
                  </a:lnTo>
                  <a:lnTo>
                    <a:pt x="0" y="585"/>
                  </a:lnTo>
                  <a:lnTo>
                    <a:pt x="0" y="583"/>
                  </a:lnTo>
                  <a:lnTo>
                    <a:pt x="2" y="583"/>
                  </a:lnTo>
                  <a:close/>
                  <a:moveTo>
                    <a:pt x="2" y="593"/>
                  </a:moveTo>
                  <a:lnTo>
                    <a:pt x="2" y="595"/>
                  </a:lnTo>
                  <a:lnTo>
                    <a:pt x="0" y="595"/>
                  </a:lnTo>
                  <a:lnTo>
                    <a:pt x="0" y="593"/>
                  </a:lnTo>
                  <a:lnTo>
                    <a:pt x="2" y="593"/>
                  </a:lnTo>
                  <a:close/>
                  <a:moveTo>
                    <a:pt x="2" y="603"/>
                  </a:moveTo>
                  <a:lnTo>
                    <a:pt x="2" y="605"/>
                  </a:lnTo>
                  <a:lnTo>
                    <a:pt x="0" y="605"/>
                  </a:lnTo>
                  <a:lnTo>
                    <a:pt x="0" y="603"/>
                  </a:lnTo>
                  <a:lnTo>
                    <a:pt x="2" y="603"/>
                  </a:lnTo>
                  <a:close/>
                  <a:moveTo>
                    <a:pt x="2" y="613"/>
                  </a:moveTo>
                  <a:lnTo>
                    <a:pt x="2" y="615"/>
                  </a:lnTo>
                  <a:lnTo>
                    <a:pt x="0" y="615"/>
                  </a:lnTo>
                  <a:lnTo>
                    <a:pt x="0" y="613"/>
                  </a:lnTo>
                  <a:lnTo>
                    <a:pt x="2" y="613"/>
                  </a:lnTo>
                  <a:close/>
                  <a:moveTo>
                    <a:pt x="2" y="623"/>
                  </a:moveTo>
                  <a:lnTo>
                    <a:pt x="2" y="624"/>
                  </a:lnTo>
                  <a:lnTo>
                    <a:pt x="0" y="624"/>
                  </a:lnTo>
                  <a:lnTo>
                    <a:pt x="0" y="623"/>
                  </a:lnTo>
                  <a:lnTo>
                    <a:pt x="2" y="623"/>
                  </a:lnTo>
                  <a:close/>
                  <a:moveTo>
                    <a:pt x="2" y="632"/>
                  </a:moveTo>
                  <a:lnTo>
                    <a:pt x="2" y="634"/>
                  </a:lnTo>
                  <a:lnTo>
                    <a:pt x="0" y="634"/>
                  </a:lnTo>
                  <a:lnTo>
                    <a:pt x="0" y="632"/>
                  </a:lnTo>
                  <a:lnTo>
                    <a:pt x="2" y="632"/>
                  </a:lnTo>
                  <a:close/>
                  <a:moveTo>
                    <a:pt x="2" y="642"/>
                  </a:moveTo>
                  <a:lnTo>
                    <a:pt x="2" y="644"/>
                  </a:lnTo>
                  <a:lnTo>
                    <a:pt x="0" y="644"/>
                  </a:lnTo>
                  <a:lnTo>
                    <a:pt x="0" y="642"/>
                  </a:lnTo>
                  <a:lnTo>
                    <a:pt x="2" y="642"/>
                  </a:lnTo>
                  <a:close/>
                  <a:moveTo>
                    <a:pt x="2" y="652"/>
                  </a:moveTo>
                  <a:lnTo>
                    <a:pt x="2" y="654"/>
                  </a:lnTo>
                  <a:lnTo>
                    <a:pt x="0" y="654"/>
                  </a:lnTo>
                  <a:lnTo>
                    <a:pt x="0" y="652"/>
                  </a:lnTo>
                  <a:lnTo>
                    <a:pt x="2" y="652"/>
                  </a:lnTo>
                  <a:close/>
                  <a:moveTo>
                    <a:pt x="2" y="662"/>
                  </a:moveTo>
                  <a:lnTo>
                    <a:pt x="2" y="664"/>
                  </a:lnTo>
                  <a:lnTo>
                    <a:pt x="0" y="664"/>
                  </a:lnTo>
                  <a:lnTo>
                    <a:pt x="0" y="662"/>
                  </a:lnTo>
                  <a:lnTo>
                    <a:pt x="2" y="662"/>
                  </a:lnTo>
                  <a:close/>
                  <a:moveTo>
                    <a:pt x="2" y="672"/>
                  </a:moveTo>
                  <a:lnTo>
                    <a:pt x="2" y="674"/>
                  </a:lnTo>
                  <a:lnTo>
                    <a:pt x="0" y="674"/>
                  </a:lnTo>
                  <a:lnTo>
                    <a:pt x="0" y="672"/>
                  </a:lnTo>
                  <a:lnTo>
                    <a:pt x="2" y="672"/>
                  </a:lnTo>
                  <a:close/>
                  <a:moveTo>
                    <a:pt x="2" y="682"/>
                  </a:moveTo>
                  <a:lnTo>
                    <a:pt x="2" y="684"/>
                  </a:lnTo>
                  <a:lnTo>
                    <a:pt x="0" y="684"/>
                  </a:lnTo>
                  <a:lnTo>
                    <a:pt x="0" y="682"/>
                  </a:lnTo>
                  <a:lnTo>
                    <a:pt x="2" y="682"/>
                  </a:lnTo>
                  <a:close/>
                  <a:moveTo>
                    <a:pt x="2" y="692"/>
                  </a:moveTo>
                  <a:lnTo>
                    <a:pt x="2" y="694"/>
                  </a:lnTo>
                  <a:lnTo>
                    <a:pt x="0" y="694"/>
                  </a:lnTo>
                  <a:lnTo>
                    <a:pt x="0" y="692"/>
                  </a:lnTo>
                  <a:lnTo>
                    <a:pt x="2" y="692"/>
                  </a:lnTo>
                  <a:close/>
                  <a:moveTo>
                    <a:pt x="2" y="702"/>
                  </a:moveTo>
                  <a:lnTo>
                    <a:pt x="2" y="703"/>
                  </a:lnTo>
                  <a:lnTo>
                    <a:pt x="0" y="703"/>
                  </a:lnTo>
                  <a:lnTo>
                    <a:pt x="0" y="702"/>
                  </a:lnTo>
                  <a:lnTo>
                    <a:pt x="2" y="702"/>
                  </a:lnTo>
                  <a:close/>
                  <a:moveTo>
                    <a:pt x="2" y="711"/>
                  </a:moveTo>
                  <a:lnTo>
                    <a:pt x="2" y="713"/>
                  </a:lnTo>
                  <a:lnTo>
                    <a:pt x="0" y="713"/>
                  </a:lnTo>
                  <a:lnTo>
                    <a:pt x="0" y="711"/>
                  </a:lnTo>
                  <a:lnTo>
                    <a:pt x="2" y="711"/>
                  </a:lnTo>
                  <a:close/>
                  <a:moveTo>
                    <a:pt x="2" y="721"/>
                  </a:moveTo>
                  <a:lnTo>
                    <a:pt x="2" y="723"/>
                  </a:lnTo>
                  <a:lnTo>
                    <a:pt x="0" y="723"/>
                  </a:lnTo>
                  <a:lnTo>
                    <a:pt x="0" y="721"/>
                  </a:lnTo>
                  <a:lnTo>
                    <a:pt x="2" y="721"/>
                  </a:lnTo>
                  <a:close/>
                  <a:moveTo>
                    <a:pt x="2" y="731"/>
                  </a:moveTo>
                  <a:lnTo>
                    <a:pt x="2" y="733"/>
                  </a:lnTo>
                  <a:lnTo>
                    <a:pt x="0" y="733"/>
                  </a:lnTo>
                  <a:lnTo>
                    <a:pt x="0" y="731"/>
                  </a:lnTo>
                  <a:lnTo>
                    <a:pt x="2" y="731"/>
                  </a:lnTo>
                  <a:close/>
                  <a:moveTo>
                    <a:pt x="2" y="741"/>
                  </a:moveTo>
                  <a:lnTo>
                    <a:pt x="2" y="743"/>
                  </a:lnTo>
                  <a:lnTo>
                    <a:pt x="0" y="743"/>
                  </a:lnTo>
                  <a:lnTo>
                    <a:pt x="0" y="741"/>
                  </a:lnTo>
                  <a:lnTo>
                    <a:pt x="2" y="741"/>
                  </a:lnTo>
                  <a:close/>
                  <a:moveTo>
                    <a:pt x="2" y="751"/>
                  </a:moveTo>
                  <a:lnTo>
                    <a:pt x="2" y="753"/>
                  </a:lnTo>
                  <a:lnTo>
                    <a:pt x="0" y="753"/>
                  </a:lnTo>
                  <a:lnTo>
                    <a:pt x="0" y="751"/>
                  </a:lnTo>
                  <a:lnTo>
                    <a:pt x="2" y="751"/>
                  </a:lnTo>
                  <a:close/>
                  <a:moveTo>
                    <a:pt x="2" y="761"/>
                  </a:moveTo>
                  <a:lnTo>
                    <a:pt x="2" y="763"/>
                  </a:lnTo>
                  <a:lnTo>
                    <a:pt x="0" y="763"/>
                  </a:lnTo>
                  <a:lnTo>
                    <a:pt x="0" y="761"/>
                  </a:lnTo>
                  <a:lnTo>
                    <a:pt x="2" y="761"/>
                  </a:lnTo>
                  <a:close/>
                  <a:moveTo>
                    <a:pt x="2" y="771"/>
                  </a:moveTo>
                  <a:lnTo>
                    <a:pt x="2" y="773"/>
                  </a:lnTo>
                  <a:lnTo>
                    <a:pt x="0" y="773"/>
                  </a:lnTo>
                  <a:lnTo>
                    <a:pt x="0" y="771"/>
                  </a:lnTo>
                  <a:lnTo>
                    <a:pt x="2" y="771"/>
                  </a:lnTo>
                  <a:close/>
                  <a:moveTo>
                    <a:pt x="2" y="781"/>
                  </a:moveTo>
                  <a:lnTo>
                    <a:pt x="2" y="783"/>
                  </a:lnTo>
                  <a:lnTo>
                    <a:pt x="0" y="783"/>
                  </a:lnTo>
                  <a:lnTo>
                    <a:pt x="0" y="781"/>
                  </a:lnTo>
                  <a:lnTo>
                    <a:pt x="2" y="781"/>
                  </a:lnTo>
                  <a:close/>
                  <a:moveTo>
                    <a:pt x="2" y="790"/>
                  </a:moveTo>
                  <a:lnTo>
                    <a:pt x="2" y="792"/>
                  </a:lnTo>
                  <a:lnTo>
                    <a:pt x="0" y="792"/>
                  </a:lnTo>
                  <a:lnTo>
                    <a:pt x="0" y="790"/>
                  </a:lnTo>
                  <a:lnTo>
                    <a:pt x="2" y="790"/>
                  </a:lnTo>
                  <a:close/>
                  <a:moveTo>
                    <a:pt x="2" y="800"/>
                  </a:moveTo>
                  <a:lnTo>
                    <a:pt x="2" y="802"/>
                  </a:lnTo>
                  <a:lnTo>
                    <a:pt x="0" y="802"/>
                  </a:lnTo>
                  <a:lnTo>
                    <a:pt x="0" y="800"/>
                  </a:lnTo>
                  <a:lnTo>
                    <a:pt x="2" y="800"/>
                  </a:lnTo>
                  <a:close/>
                  <a:moveTo>
                    <a:pt x="2" y="810"/>
                  </a:moveTo>
                  <a:lnTo>
                    <a:pt x="2" y="812"/>
                  </a:lnTo>
                  <a:lnTo>
                    <a:pt x="0" y="812"/>
                  </a:lnTo>
                  <a:lnTo>
                    <a:pt x="0" y="810"/>
                  </a:lnTo>
                  <a:lnTo>
                    <a:pt x="2" y="810"/>
                  </a:lnTo>
                  <a:close/>
                  <a:moveTo>
                    <a:pt x="2" y="820"/>
                  </a:moveTo>
                  <a:lnTo>
                    <a:pt x="2" y="822"/>
                  </a:lnTo>
                  <a:lnTo>
                    <a:pt x="0" y="822"/>
                  </a:lnTo>
                  <a:lnTo>
                    <a:pt x="0" y="820"/>
                  </a:lnTo>
                  <a:lnTo>
                    <a:pt x="2" y="820"/>
                  </a:lnTo>
                  <a:close/>
                  <a:moveTo>
                    <a:pt x="2" y="830"/>
                  </a:moveTo>
                  <a:lnTo>
                    <a:pt x="2" y="832"/>
                  </a:lnTo>
                  <a:lnTo>
                    <a:pt x="0" y="832"/>
                  </a:lnTo>
                  <a:lnTo>
                    <a:pt x="0" y="830"/>
                  </a:lnTo>
                  <a:lnTo>
                    <a:pt x="2" y="830"/>
                  </a:lnTo>
                  <a:close/>
                  <a:moveTo>
                    <a:pt x="2" y="840"/>
                  </a:moveTo>
                  <a:lnTo>
                    <a:pt x="2" y="842"/>
                  </a:lnTo>
                  <a:lnTo>
                    <a:pt x="0" y="842"/>
                  </a:lnTo>
                  <a:lnTo>
                    <a:pt x="0" y="840"/>
                  </a:lnTo>
                  <a:lnTo>
                    <a:pt x="2" y="840"/>
                  </a:lnTo>
                  <a:close/>
                  <a:moveTo>
                    <a:pt x="2" y="850"/>
                  </a:moveTo>
                  <a:lnTo>
                    <a:pt x="2" y="852"/>
                  </a:lnTo>
                  <a:lnTo>
                    <a:pt x="0" y="852"/>
                  </a:lnTo>
                  <a:lnTo>
                    <a:pt x="0" y="850"/>
                  </a:lnTo>
                  <a:lnTo>
                    <a:pt x="2" y="850"/>
                  </a:lnTo>
                  <a:close/>
                  <a:moveTo>
                    <a:pt x="2" y="860"/>
                  </a:moveTo>
                  <a:lnTo>
                    <a:pt x="2" y="862"/>
                  </a:lnTo>
                  <a:lnTo>
                    <a:pt x="0" y="862"/>
                  </a:lnTo>
                  <a:lnTo>
                    <a:pt x="0" y="860"/>
                  </a:lnTo>
                  <a:lnTo>
                    <a:pt x="2" y="860"/>
                  </a:lnTo>
                  <a:close/>
                  <a:moveTo>
                    <a:pt x="2" y="869"/>
                  </a:moveTo>
                  <a:lnTo>
                    <a:pt x="2" y="871"/>
                  </a:lnTo>
                  <a:lnTo>
                    <a:pt x="0" y="871"/>
                  </a:lnTo>
                  <a:lnTo>
                    <a:pt x="0" y="869"/>
                  </a:lnTo>
                  <a:lnTo>
                    <a:pt x="2" y="869"/>
                  </a:lnTo>
                  <a:close/>
                  <a:moveTo>
                    <a:pt x="2" y="879"/>
                  </a:moveTo>
                  <a:lnTo>
                    <a:pt x="2" y="881"/>
                  </a:lnTo>
                  <a:lnTo>
                    <a:pt x="0" y="881"/>
                  </a:lnTo>
                  <a:lnTo>
                    <a:pt x="0" y="879"/>
                  </a:lnTo>
                  <a:lnTo>
                    <a:pt x="2" y="879"/>
                  </a:lnTo>
                  <a:close/>
                  <a:moveTo>
                    <a:pt x="2" y="889"/>
                  </a:moveTo>
                  <a:lnTo>
                    <a:pt x="2" y="891"/>
                  </a:lnTo>
                  <a:lnTo>
                    <a:pt x="0" y="891"/>
                  </a:lnTo>
                  <a:lnTo>
                    <a:pt x="0" y="889"/>
                  </a:lnTo>
                  <a:lnTo>
                    <a:pt x="2" y="889"/>
                  </a:lnTo>
                  <a:close/>
                  <a:moveTo>
                    <a:pt x="2" y="899"/>
                  </a:moveTo>
                  <a:lnTo>
                    <a:pt x="2" y="901"/>
                  </a:lnTo>
                  <a:lnTo>
                    <a:pt x="0" y="901"/>
                  </a:lnTo>
                  <a:lnTo>
                    <a:pt x="0" y="899"/>
                  </a:lnTo>
                  <a:lnTo>
                    <a:pt x="2" y="899"/>
                  </a:lnTo>
                  <a:close/>
                  <a:moveTo>
                    <a:pt x="2" y="909"/>
                  </a:moveTo>
                  <a:lnTo>
                    <a:pt x="2" y="911"/>
                  </a:lnTo>
                  <a:lnTo>
                    <a:pt x="0" y="911"/>
                  </a:lnTo>
                  <a:lnTo>
                    <a:pt x="0" y="909"/>
                  </a:lnTo>
                  <a:lnTo>
                    <a:pt x="2" y="909"/>
                  </a:lnTo>
                  <a:close/>
                  <a:moveTo>
                    <a:pt x="2" y="919"/>
                  </a:moveTo>
                  <a:lnTo>
                    <a:pt x="2" y="921"/>
                  </a:lnTo>
                  <a:lnTo>
                    <a:pt x="0" y="921"/>
                  </a:lnTo>
                  <a:lnTo>
                    <a:pt x="0" y="919"/>
                  </a:lnTo>
                  <a:lnTo>
                    <a:pt x="2" y="919"/>
                  </a:lnTo>
                  <a:close/>
                </a:path>
              </a:pathLst>
            </a:custGeom>
            <a:solidFill>
              <a:srgbClr val="000000"/>
            </a:solidFill>
            <a:ln w="3175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22"/>
            <p:cNvSpPr>
              <a:spLocks noEditPoints="1"/>
            </p:cNvSpPr>
            <p:nvPr/>
          </p:nvSpPr>
          <p:spPr bwMode="auto">
            <a:xfrm>
              <a:off x="7578725" y="3648075"/>
              <a:ext cx="1588" cy="1462088"/>
            </a:xfrm>
            <a:custGeom>
              <a:avLst/>
              <a:gdLst>
                <a:gd name="T0" fmla="*/ 0 w 1"/>
                <a:gd name="T1" fmla="*/ 12 h 921"/>
                <a:gd name="T2" fmla="*/ 1 w 1"/>
                <a:gd name="T3" fmla="*/ 30 h 921"/>
                <a:gd name="T4" fmla="*/ 0 w 1"/>
                <a:gd name="T5" fmla="*/ 40 h 921"/>
                <a:gd name="T6" fmla="*/ 1 w 1"/>
                <a:gd name="T7" fmla="*/ 62 h 921"/>
                <a:gd name="T8" fmla="*/ 1 w 1"/>
                <a:gd name="T9" fmla="*/ 69 h 921"/>
                <a:gd name="T10" fmla="*/ 0 w 1"/>
                <a:gd name="T11" fmla="*/ 91 h 921"/>
                <a:gd name="T12" fmla="*/ 1 w 1"/>
                <a:gd name="T13" fmla="*/ 109 h 921"/>
                <a:gd name="T14" fmla="*/ 0 w 1"/>
                <a:gd name="T15" fmla="*/ 119 h 921"/>
                <a:gd name="T16" fmla="*/ 1 w 1"/>
                <a:gd name="T17" fmla="*/ 141 h 921"/>
                <a:gd name="T18" fmla="*/ 1 w 1"/>
                <a:gd name="T19" fmla="*/ 148 h 921"/>
                <a:gd name="T20" fmla="*/ 0 w 1"/>
                <a:gd name="T21" fmla="*/ 170 h 921"/>
                <a:gd name="T22" fmla="*/ 1 w 1"/>
                <a:gd name="T23" fmla="*/ 188 h 921"/>
                <a:gd name="T24" fmla="*/ 0 w 1"/>
                <a:gd name="T25" fmla="*/ 198 h 921"/>
                <a:gd name="T26" fmla="*/ 1 w 1"/>
                <a:gd name="T27" fmla="*/ 220 h 921"/>
                <a:gd name="T28" fmla="*/ 1 w 1"/>
                <a:gd name="T29" fmla="*/ 227 h 921"/>
                <a:gd name="T30" fmla="*/ 0 w 1"/>
                <a:gd name="T31" fmla="*/ 249 h 921"/>
                <a:gd name="T32" fmla="*/ 1 w 1"/>
                <a:gd name="T33" fmla="*/ 267 h 921"/>
                <a:gd name="T34" fmla="*/ 0 w 1"/>
                <a:gd name="T35" fmla="*/ 277 h 921"/>
                <a:gd name="T36" fmla="*/ 1 w 1"/>
                <a:gd name="T37" fmla="*/ 299 h 921"/>
                <a:gd name="T38" fmla="*/ 1 w 1"/>
                <a:gd name="T39" fmla="*/ 306 h 921"/>
                <a:gd name="T40" fmla="*/ 0 w 1"/>
                <a:gd name="T41" fmla="*/ 328 h 921"/>
                <a:gd name="T42" fmla="*/ 1 w 1"/>
                <a:gd name="T43" fmla="*/ 346 h 921"/>
                <a:gd name="T44" fmla="*/ 0 w 1"/>
                <a:gd name="T45" fmla="*/ 356 h 921"/>
                <a:gd name="T46" fmla="*/ 1 w 1"/>
                <a:gd name="T47" fmla="*/ 378 h 921"/>
                <a:gd name="T48" fmla="*/ 1 w 1"/>
                <a:gd name="T49" fmla="*/ 385 h 921"/>
                <a:gd name="T50" fmla="*/ 0 w 1"/>
                <a:gd name="T51" fmla="*/ 407 h 921"/>
                <a:gd name="T52" fmla="*/ 1 w 1"/>
                <a:gd name="T53" fmla="*/ 425 h 921"/>
                <a:gd name="T54" fmla="*/ 0 w 1"/>
                <a:gd name="T55" fmla="*/ 435 h 921"/>
                <a:gd name="T56" fmla="*/ 1 w 1"/>
                <a:gd name="T57" fmla="*/ 457 h 921"/>
                <a:gd name="T58" fmla="*/ 1 w 1"/>
                <a:gd name="T59" fmla="*/ 464 h 921"/>
                <a:gd name="T60" fmla="*/ 0 w 1"/>
                <a:gd name="T61" fmla="*/ 486 h 921"/>
                <a:gd name="T62" fmla="*/ 1 w 1"/>
                <a:gd name="T63" fmla="*/ 504 h 921"/>
                <a:gd name="T64" fmla="*/ 0 w 1"/>
                <a:gd name="T65" fmla="*/ 514 h 921"/>
                <a:gd name="T66" fmla="*/ 1 w 1"/>
                <a:gd name="T67" fmla="*/ 536 h 921"/>
                <a:gd name="T68" fmla="*/ 1 w 1"/>
                <a:gd name="T69" fmla="*/ 543 h 921"/>
                <a:gd name="T70" fmla="*/ 0 w 1"/>
                <a:gd name="T71" fmla="*/ 565 h 921"/>
                <a:gd name="T72" fmla="*/ 1 w 1"/>
                <a:gd name="T73" fmla="*/ 583 h 921"/>
                <a:gd name="T74" fmla="*/ 0 w 1"/>
                <a:gd name="T75" fmla="*/ 593 h 921"/>
                <a:gd name="T76" fmla="*/ 1 w 1"/>
                <a:gd name="T77" fmla="*/ 615 h 921"/>
                <a:gd name="T78" fmla="*/ 1 w 1"/>
                <a:gd name="T79" fmla="*/ 623 h 921"/>
                <a:gd name="T80" fmla="*/ 0 w 1"/>
                <a:gd name="T81" fmla="*/ 644 h 921"/>
                <a:gd name="T82" fmla="*/ 1 w 1"/>
                <a:gd name="T83" fmla="*/ 662 h 921"/>
                <a:gd name="T84" fmla="*/ 0 w 1"/>
                <a:gd name="T85" fmla="*/ 672 h 921"/>
                <a:gd name="T86" fmla="*/ 1 w 1"/>
                <a:gd name="T87" fmla="*/ 694 h 921"/>
                <a:gd name="T88" fmla="*/ 1 w 1"/>
                <a:gd name="T89" fmla="*/ 702 h 921"/>
                <a:gd name="T90" fmla="*/ 0 w 1"/>
                <a:gd name="T91" fmla="*/ 723 h 921"/>
                <a:gd name="T92" fmla="*/ 1 w 1"/>
                <a:gd name="T93" fmla="*/ 741 h 921"/>
                <a:gd name="T94" fmla="*/ 0 w 1"/>
                <a:gd name="T95" fmla="*/ 751 h 921"/>
                <a:gd name="T96" fmla="*/ 1 w 1"/>
                <a:gd name="T97" fmla="*/ 773 h 921"/>
                <a:gd name="T98" fmla="*/ 1 w 1"/>
                <a:gd name="T99" fmla="*/ 781 h 921"/>
                <a:gd name="T100" fmla="*/ 0 w 1"/>
                <a:gd name="T101" fmla="*/ 802 h 921"/>
                <a:gd name="T102" fmla="*/ 1 w 1"/>
                <a:gd name="T103" fmla="*/ 820 h 921"/>
                <a:gd name="T104" fmla="*/ 0 w 1"/>
                <a:gd name="T105" fmla="*/ 830 h 921"/>
                <a:gd name="T106" fmla="*/ 1 w 1"/>
                <a:gd name="T107" fmla="*/ 852 h 921"/>
                <a:gd name="T108" fmla="*/ 1 w 1"/>
                <a:gd name="T109" fmla="*/ 860 h 921"/>
                <a:gd name="T110" fmla="*/ 0 w 1"/>
                <a:gd name="T111" fmla="*/ 881 h 921"/>
                <a:gd name="T112" fmla="*/ 1 w 1"/>
                <a:gd name="T113" fmla="*/ 899 h 921"/>
                <a:gd name="T114" fmla="*/ 0 w 1"/>
                <a:gd name="T115" fmla="*/ 909 h 9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" h="921">
                  <a:moveTo>
                    <a:pt x="1" y="0"/>
                  </a:moveTo>
                  <a:lnTo>
                    <a:pt x="1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1" y="0"/>
                  </a:lnTo>
                  <a:close/>
                  <a:moveTo>
                    <a:pt x="1" y="10"/>
                  </a:moveTo>
                  <a:lnTo>
                    <a:pt x="1" y="12"/>
                  </a:lnTo>
                  <a:lnTo>
                    <a:pt x="0" y="12"/>
                  </a:lnTo>
                  <a:lnTo>
                    <a:pt x="0" y="10"/>
                  </a:lnTo>
                  <a:lnTo>
                    <a:pt x="1" y="10"/>
                  </a:lnTo>
                  <a:close/>
                  <a:moveTo>
                    <a:pt x="1" y="20"/>
                  </a:moveTo>
                  <a:lnTo>
                    <a:pt x="1" y="22"/>
                  </a:lnTo>
                  <a:lnTo>
                    <a:pt x="0" y="22"/>
                  </a:lnTo>
                  <a:lnTo>
                    <a:pt x="0" y="20"/>
                  </a:lnTo>
                  <a:lnTo>
                    <a:pt x="1" y="20"/>
                  </a:lnTo>
                  <a:close/>
                  <a:moveTo>
                    <a:pt x="1" y="30"/>
                  </a:moveTo>
                  <a:lnTo>
                    <a:pt x="1" y="32"/>
                  </a:lnTo>
                  <a:lnTo>
                    <a:pt x="0" y="32"/>
                  </a:lnTo>
                  <a:lnTo>
                    <a:pt x="0" y="30"/>
                  </a:lnTo>
                  <a:lnTo>
                    <a:pt x="1" y="30"/>
                  </a:lnTo>
                  <a:close/>
                  <a:moveTo>
                    <a:pt x="1" y="40"/>
                  </a:moveTo>
                  <a:lnTo>
                    <a:pt x="1" y="42"/>
                  </a:lnTo>
                  <a:lnTo>
                    <a:pt x="0" y="42"/>
                  </a:lnTo>
                  <a:lnTo>
                    <a:pt x="0" y="40"/>
                  </a:lnTo>
                  <a:lnTo>
                    <a:pt x="1" y="40"/>
                  </a:lnTo>
                  <a:close/>
                  <a:moveTo>
                    <a:pt x="1" y="50"/>
                  </a:moveTo>
                  <a:lnTo>
                    <a:pt x="1" y="52"/>
                  </a:lnTo>
                  <a:lnTo>
                    <a:pt x="0" y="52"/>
                  </a:lnTo>
                  <a:lnTo>
                    <a:pt x="0" y="50"/>
                  </a:lnTo>
                  <a:lnTo>
                    <a:pt x="1" y="50"/>
                  </a:lnTo>
                  <a:close/>
                  <a:moveTo>
                    <a:pt x="1" y="60"/>
                  </a:moveTo>
                  <a:lnTo>
                    <a:pt x="1" y="62"/>
                  </a:lnTo>
                  <a:lnTo>
                    <a:pt x="0" y="62"/>
                  </a:lnTo>
                  <a:lnTo>
                    <a:pt x="0" y="60"/>
                  </a:lnTo>
                  <a:lnTo>
                    <a:pt x="1" y="60"/>
                  </a:lnTo>
                  <a:close/>
                  <a:moveTo>
                    <a:pt x="1" y="69"/>
                  </a:moveTo>
                  <a:lnTo>
                    <a:pt x="1" y="71"/>
                  </a:lnTo>
                  <a:lnTo>
                    <a:pt x="0" y="71"/>
                  </a:lnTo>
                  <a:lnTo>
                    <a:pt x="0" y="69"/>
                  </a:lnTo>
                  <a:lnTo>
                    <a:pt x="1" y="69"/>
                  </a:lnTo>
                  <a:close/>
                  <a:moveTo>
                    <a:pt x="1" y="79"/>
                  </a:moveTo>
                  <a:lnTo>
                    <a:pt x="1" y="81"/>
                  </a:lnTo>
                  <a:lnTo>
                    <a:pt x="0" y="81"/>
                  </a:lnTo>
                  <a:lnTo>
                    <a:pt x="0" y="79"/>
                  </a:lnTo>
                  <a:lnTo>
                    <a:pt x="1" y="79"/>
                  </a:lnTo>
                  <a:close/>
                  <a:moveTo>
                    <a:pt x="1" y="89"/>
                  </a:moveTo>
                  <a:lnTo>
                    <a:pt x="1" y="91"/>
                  </a:lnTo>
                  <a:lnTo>
                    <a:pt x="0" y="91"/>
                  </a:lnTo>
                  <a:lnTo>
                    <a:pt x="0" y="89"/>
                  </a:lnTo>
                  <a:lnTo>
                    <a:pt x="1" y="89"/>
                  </a:lnTo>
                  <a:close/>
                  <a:moveTo>
                    <a:pt x="1" y="99"/>
                  </a:moveTo>
                  <a:lnTo>
                    <a:pt x="1" y="101"/>
                  </a:lnTo>
                  <a:lnTo>
                    <a:pt x="0" y="101"/>
                  </a:lnTo>
                  <a:lnTo>
                    <a:pt x="0" y="99"/>
                  </a:lnTo>
                  <a:lnTo>
                    <a:pt x="1" y="99"/>
                  </a:lnTo>
                  <a:close/>
                  <a:moveTo>
                    <a:pt x="1" y="109"/>
                  </a:moveTo>
                  <a:lnTo>
                    <a:pt x="1" y="111"/>
                  </a:lnTo>
                  <a:lnTo>
                    <a:pt x="0" y="111"/>
                  </a:lnTo>
                  <a:lnTo>
                    <a:pt x="0" y="109"/>
                  </a:lnTo>
                  <a:lnTo>
                    <a:pt x="1" y="109"/>
                  </a:lnTo>
                  <a:close/>
                  <a:moveTo>
                    <a:pt x="1" y="119"/>
                  </a:moveTo>
                  <a:lnTo>
                    <a:pt x="1" y="121"/>
                  </a:lnTo>
                  <a:lnTo>
                    <a:pt x="0" y="121"/>
                  </a:lnTo>
                  <a:lnTo>
                    <a:pt x="0" y="119"/>
                  </a:lnTo>
                  <a:lnTo>
                    <a:pt x="1" y="119"/>
                  </a:lnTo>
                  <a:close/>
                  <a:moveTo>
                    <a:pt x="1" y="129"/>
                  </a:moveTo>
                  <a:lnTo>
                    <a:pt x="1" y="131"/>
                  </a:lnTo>
                  <a:lnTo>
                    <a:pt x="0" y="131"/>
                  </a:lnTo>
                  <a:lnTo>
                    <a:pt x="0" y="129"/>
                  </a:lnTo>
                  <a:lnTo>
                    <a:pt x="1" y="129"/>
                  </a:lnTo>
                  <a:close/>
                  <a:moveTo>
                    <a:pt x="1" y="139"/>
                  </a:moveTo>
                  <a:lnTo>
                    <a:pt x="1" y="141"/>
                  </a:lnTo>
                  <a:lnTo>
                    <a:pt x="0" y="141"/>
                  </a:lnTo>
                  <a:lnTo>
                    <a:pt x="0" y="139"/>
                  </a:lnTo>
                  <a:lnTo>
                    <a:pt x="1" y="139"/>
                  </a:lnTo>
                  <a:close/>
                  <a:moveTo>
                    <a:pt x="1" y="148"/>
                  </a:moveTo>
                  <a:lnTo>
                    <a:pt x="1" y="150"/>
                  </a:lnTo>
                  <a:lnTo>
                    <a:pt x="0" y="150"/>
                  </a:lnTo>
                  <a:lnTo>
                    <a:pt x="0" y="148"/>
                  </a:lnTo>
                  <a:lnTo>
                    <a:pt x="1" y="148"/>
                  </a:lnTo>
                  <a:close/>
                  <a:moveTo>
                    <a:pt x="1" y="158"/>
                  </a:moveTo>
                  <a:lnTo>
                    <a:pt x="1" y="160"/>
                  </a:lnTo>
                  <a:lnTo>
                    <a:pt x="0" y="160"/>
                  </a:lnTo>
                  <a:lnTo>
                    <a:pt x="0" y="158"/>
                  </a:lnTo>
                  <a:lnTo>
                    <a:pt x="1" y="158"/>
                  </a:lnTo>
                  <a:close/>
                  <a:moveTo>
                    <a:pt x="1" y="168"/>
                  </a:moveTo>
                  <a:lnTo>
                    <a:pt x="1" y="170"/>
                  </a:lnTo>
                  <a:lnTo>
                    <a:pt x="0" y="170"/>
                  </a:lnTo>
                  <a:lnTo>
                    <a:pt x="0" y="168"/>
                  </a:lnTo>
                  <a:lnTo>
                    <a:pt x="1" y="168"/>
                  </a:lnTo>
                  <a:close/>
                  <a:moveTo>
                    <a:pt x="1" y="178"/>
                  </a:moveTo>
                  <a:lnTo>
                    <a:pt x="1" y="180"/>
                  </a:lnTo>
                  <a:lnTo>
                    <a:pt x="0" y="180"/>
                  </a:lnTo>
                  <a:lnTo>
                    <a:pt x="0" y="178"/>
                  </a:lnTo>
                  <a:lnTo>
                    <a:pt x="1" y="178"/>
                  </a:lnTo>
                  <a:close/>
                  <a:moveTo>
                    <a:pt x="1" y="188"/>
                  </a:moveTo>
                  <a:lnTo>
                    <a:pt x="1" y="190"/>
                  </a:lnTo>
                  <a:lnTo>
                    <a:pt x="0" y="190"/>
                  </a:lnTo>
                  <a:lnTo>
                    <a:pt x="0" y="188"/>
                  </a:lnTo>
                  <a:lnTo>
                    <a:pt x="1" y="188"/>
                  </a:lnTo>
                  <a:close/>
                  <a:moveTo>
                    <a:pt x="1" y="198"/>
                  </a:moveTo>
                  <a:lnTo>
                    <a:pt x="1" y="200"/>
                  </a:lnTo>
                  <a:lnTo>
                    <a:pt x="0" y="200"/>
                  </a:lnTo>
                  <a:lnTo>
                    <a:pt x="0" y="198"/>
                  </a:lnTo>
                  <a:lnTo>
                    <a:pt x="1" y="198"/>
                  </a:lnTo>
                  <a:close/>
                  <a:moveTo>
                    <a:pt x="1" y="208"/>
                  </a:moveTo>
                  <a:lnTo>
                    <a:pt x="1" y="210"/>
                  </a:lnTo>
                  <a:lnTo>
                    <a:pt x="0" y="210"/>
                  </a:lnTo>
                  <a:lnTo>
                    <a:pt x="0" y="208"/>
                  </a:lnTo>
                  <a:lnTo>
                    <a:pt x="1" y="208"/>
                  </a:lnTo>
                  <a:close/>
                  <a:moveTo>
                    <a:pt x="1" y="218"/>
                  </a:moveTo>
                  <a:lnTo>
                    <a:pt x="1" y="220"/>
                  </a:lnTo>
                  <a:lnTo>
                    <a:pt x="0" y="220"/>
                  </a:lnTo>
                  <a:lnTo>
                    <a:pt x="0" y="218"/>
                  </a:lnTo>
                  <a:lnTo>
                    <a:pt x="1" y="218"/>
                  </a:lnTo>
                  <a:close/>
                  <a:moveTo>
                    <a:pt x="1" y="227"/>
                  </a:moveTo>
                  <a:lnTo>
                    <a:pt x="1" y="229"/>
                  </a:lnTo>
                  <a:lnTo>
                    <a:pt x="0" y="229"/>
                  </a:lnTo>
                  <a:lnTo>
                    <a:pt x="0" y="227"/>
                  </a:lnTo>
                  <a:lnTo>
                    <a:pt x="1" y="227"/>
                  </a:lnTo>
                  <a:close/>
                  <a:moveTo>
                    <a:pt x="1" y="237"/>
                  </a:moveTo>
                  <a:lnTo>
                    <a:pt x="1" y="239"/>
                  </a:lnTo>
                  <a:lnTo>
                    <a:pt x="0" y="239"/>
                  </a:lnTo>
                  <a:lnTo>
                    <a:pt x="0" y="237"/>
                  </a:lnTo>
                  <a:lnTo>
                    <a:pt x="1" y="237"/>
                  </a:lnTo>
                  <a:close/>
                  <a:moveTo>
                    <a:pt x="1" y="247"/>
                  </a:moveTo>
                  <a:lnTo>
                    <a:pt x="1" y="249"/>
                  </a:lnTo>
                  <a:lnTo>
                    <a:pt x="0" y="249"/>
                  </a:lnTo>
                  <a:lnTo>
                    <a:pt x="0" y="247"/>
                  </a:lnTo>
                  <a:lnTo>
                    <a:pt x="1" y="247"/>
                  </a:lnTo>
                  <a:close/>
                  <a:moveTo>
                    <a:pt x="1" y="257"/>
                  </a:moveTo>
                  <a:lnTo>
                    <a:pt x="1" y="259"/>
                  </a:lnTo>
                  <a:lnTo>
                    <a:pt x="0" y="259"/>
                  </a:lnTo>
                  <a:lnTo>
                    <a:pt x="0" y="257"/>
                  </a:lnTo>
                  <a:lnTo>
                    <a:pt x="1" y="257"/>
                  </a:lnTo>
                  <a:close/>
                  <a:moveTo>
                    <a:pt x="1" y="267"/>
                  </a:moveTo>
                  <a:lnTo>
                    <a:pt x="1" y="269"/>
                  </a:lnTo>
                  <a:lnTo>
                    <a:pt x="0" y="269"/>
                  </a:lnTo>
                  <a:lnTo>
                    <a:pt x="0" y="267"/>
                  </a:lnTo>
                  <a:lnTo>
                    <a:pt x="1" y="267"/>
                  </a:lnTo>
                  <a:close/>
                  <a:moveTo>
                    <a:pt x="1" y="277"/>
                  </a:moveTo>
                  <a:lnTo>
                    <a:pt x="1" y="279"/>
                  </a:lnTo>
                  <a:lnTo>
                    <a:pt x="0" y="279"/>
                  </a:lnTo>
                  <a:lnTo>
                    <a:pt x="0" y="277"/>
                  </a:lnTo>
                  <a:lnTo>
                    <a:pt x="1" y="277"/>
                  </a:lnTo>
                  <a:close/>
                  <a:moveTo>
                    <a:pt x="1" y="287"/>
                  </a:moveTo>
                  <a:lnTo>
                    <a:pt x="1" y="289"/>
                  </a:lnTo>
                  <a:lnTo>
                    <a:pt x="0" y="289"/>
                  </a:lnTo>
                  <a:lnTo>
                    <a:pt x="0" y="287"/>
                  </a:lnTo>
                  <a:lnTo>
                    <a:pt x="1" y="287"/>
                  </a:lnTo>
                  <a:close/>
                  <a:moveTo>
                    <a:pt x="1" y="297"/>
                  </a:moveTo>
                  <a:lnTo>
                    <a:pt x="1" y="299"/>
                  </a:lnTo>
                  <a:lnTo>
                    <a:pt x="0" y="299"/>
                  </a:lnTo>
                  <a:lnTo>
                    <a:pt x="0" y="297"/>
                  </a:lnTo>
                  <a:lnTo>
                    <a:pt x="1" y="297"/>
                  </a:lnTo>
                  <a:close/>
                  <a:moveTo>
                    <a:pt x="1" y="306"/>
                  </a:moveTo>
                  <a:lnTo>
                    <a:pt x="1" y="308"/>
                  </a:lnTo>
                  <a:lnTo>
                    <a:pt x="0" y="308"/>
                  </a:lnTo>
                  <a:lnTo>
                    <a:pt x="0" y="306"/>
                  </a:lnTo>
                  <a:lnTo>
                    <a:pt x="1" y="306"/>
                  </a:lnTo>
                  <a:close/>
                  <a:moveTo>
                    <a:pt x="1" y="316"/>
                  </a:moveTo>
                  <a:lnTo>
                    <a:pt x="1" y="318"/>
                  </a:lnTo>
                  <a:lnTo>
                    <a:pt x="0" y="318"/>
                  </a:lnTo>
                  <a:lnTo>
                    <a:pt x="0" y="316"/>
                  </a:lnTo>
                  <a:lnTo>
                    <a:pt x="1" y="316"/>
                  </a:lnTo>
                  <a:close/>
                  <a:moveTo>
                    <a:pt x="1" y="326"/>
                  </a:moveTo>
                  <a:lnTo>
                    <a:pt x="1" y="328"/>
                  </a:lnTo>
                  <a:lnTo>
                    <a:pt x="0" y="328"/>
                  </a:lnTo>
                  <a:lnTo>
                    <a:pt x="0" y="326"/>
                  </a:lnTo>
                  <a:lnTo>
                    <a:pt x="1" y="326"/>
                  </a:lnTo>
                  <a:close/>
                  <a:moveTo>
                    <a:pt x="1" y="336"/>
                  </a:moveTo>
                  <a:lnTo>
                    <a:pt x="1" y="338"/>
                  </a:lnTo>
                  <a:lnTo>
                    <a:pt x="0" y="338"/>
                  </a:lnTo>
                  <a:lnTo>
                    <a:pt x="0" y="336"/>
                  </a:lnTo>
                  <a:lnTo>
                    <a:pt x="1" y="336"/>
                  </a:lnTo>
                  <a:close/>
                  <a:moveTo>
                    <a:pt x="1" y="346"/>
                  </a:moveTo>
                  <a:lnTo>
                    <a:pt x="1" y="348"/>
                  </a:lnTo>
                  <a:lnTo>
                    <a:pt x="0" y="348"/>
                  </a:lnTo>
                  <a:lnTo>
                    <a:pt x="0" y="346"/>
                  </a:lnTo>
                  <a:lnTo>
                    <a:pt x="1" y="346"/>
                  </a:lnTo>
                  <a:close/>
                  <a:moveTo>
                    <a:pt x="1" y="356"/>
                  </a:moveTo>
                  <a:lnTo>
                    <a:pt x="1" y="358"/>
                  </a:lnTo>
                  <a:lnTo>
                    <a:pt x="0" y="358"/>
                  </a:lnTo>
                  <a:lnTo>
                    <a:pt x="0" y="356"/>
                  </a:lnTo>
                  <a:lnTo>
                    <a:pt x="1" y="356"/>
                  </a:lnTo>
                  <a:close/>
                  <a:moveTo>
                    <a:pt x="1" y="366"/>
                  </a:moveTo>
                  <a:lnTo>
                    <a:pt x="1" y="368"/>
                  </a:lnTo>
                  <a:lnTo>
                    <a:pt x="0" y="368"/>
                  </a:lnTo>
                  <a:lnTo>
                    <a:pt x="0" y="366"/>
                  </a:lnTo>
                  <a:lnTo>
                    <a:pt x="1" y="366"/>
                  </a:lnTo>
                  <a:close/>
                  <a:moveTo>
                    <a:pt x="1" y="376"/>
                  </a:moveTo>
                  <a:lnTo>
                    <a:pt x="1" y="378"/>
                  </a:lnTo>
                  <a:lnTo>
                    <a:pt x="0" y="378"/>
                  </a:lnTo>
                  <a:lnTo>
                    <a:pt x="0" y="376"/>
                  </a:lnTo>
                  <a:lnTo>
                    <a:pt x="1" y="376"/>
                  </a:lnTo>
                  <a:close/>
                  <a:moveTo>
                    <a:pt x="1" y="385"/>
                  </a:moveTo>
                  <a:lnTo>
                    <a:pt x="1" y="387"/>
                  </a:lnTo>
                  <a:lnTo>
                    <a:pt x="0" y="387"/>
                  </a:lnTo>
                  <a:lnTo>
                    <a:pt x="0" y="385"/>
                  </a:lnTo>
                  <a:lnTo>
                    <a:pt x="1" y="385"/>
                  </a:lnTo>
                  <a:close/>
                  <a:moveTo>
                    <a:pt x="1" y="395"/>
                  </a:moveTo>
                  <a:lnTo>
                    <a:pt x="1" y="397"/>
                  </a:lnTo>
                  <a:lnTo>
                    <a:pt x="0" y="397"/>
                  </a:lnTo>
                  <a:lnTo>
                    <a:pt x="0" y="395"/>
                  </a:lnTo>
                  <a:lnTo>
                    <a:pt x="1" y="395"/>
                  </a:lnTo>
                  <a:close/>
                  <a:moveTo>
                    <a:pt x="1" y="405"/>
                  </a:moveTo>
                  <a:lnTo>
                    <a:pt x="1" y="407"/>
                  </a:lnTo>
                  <a:lnTo>
                    <a:pt x="0" y="407"/>
                  </a:lnTo>
                  <a:lnTo>
                    <a:pt x="0" y="405"/>
                  </a:lnTo>
                  <a:lnTo>
                    <a:pt x="1" y="405"/>
                  </a:lnTo>
                  <a:close/>
                  <a:moveTo>
                    <a:pt x="1" y="415"/>
                  </a:moveTo>
                  <a:lnTo>
                    <a:pt x="1" y="417"/>
                  </a:lnTo>
                  <a:lnTo>
                    <a:pt x="0" y="417"/>
                  </a:lnTo>
                  <a:lnTo>
                    <a:pt x="0" y="415"/>
                  </a:lnTo>
                  <a:lnTo>
                    <a:pt x="1" y="415"/>
                  </a:lnTo>
                  <a:close/>
                  <a:moveTo>
                    <a:pt x="1" y="425"/>
                  </a:moveTo>
                  <a:lnTo>
                    <a:pt x="1" y="427"/>
                  </a:lnTo>
                  <a:lnTo>
                    <a:pt x="0" y="427"/>
                  </a:lnTo>
                  <a:lnTo>
                    <a:pt x="0" y="425"/>
                  </a:lnTo>
                  <a:lnTo>
                    <a:pt x="1" y="425"/>
                  </a:lnTo>
                  <a:close/>
                  <a:moveTo>
                    <a:pt x="1" y="435"/>
                  </a:moveTo>
                  <a:lnTo>
                    <a:pt x="1" y="437"/>
                  </a:lnTo>
                  <a:lnTo>
                    <a:pt x="0" y="437"/>
                  </a:lnTo>
                  <a:lnTo>
                    <a:pt x="0" y="435"/>
                  </a:lnTo>
                  <a:lnTo>
                    <a:pt x="1" y="435"/>
                  </a:lnTo>
                  <a:close/>
                  <a:moveTo>
                    <a:pt x="1" y="445"/>
                  </a:moveTo>
                  <a:lnTo>
                    <a:pt x="1" y="447"/>
                  </a:lnTo>
                  <a:lnTo>
                    <a:pt x="0" y="447"/>
                  </a:lnTo>
                  <a:lnTo>
                    <a:pt x="0" y="445"/>
                  </a:lnTo>
                  <a:lnTo>
                    <a:pt x="1" y="445"/>
                  </a:lnTo>
                  <a:close/>
                  <a:moveTo>
                    <a:pt x="1" y="455"/>
                  </a:moveTo>
                  <a:lnTo>
                    <a:pt x="1" y="457"/>
                  </a:lnTo>
                  <a:lnTo>
                    <a:pt x="0" y="457"/>
                  </a:lnTo>
                  <a:lnTo>
                    <a:pt x="0" y="455"/>
                  </a:lnTo>
                  <a:lnTo>
                    <a:pt x="1" y="455"/>
                  </a:lnTo>
                  <a:close/>
                  <a:moveTo>
                    <a:pt x="1" y="464"/>
                  </a:moveTo>
                  <a:lnTo>
                    <a:pt x="1" y="466"/>
                  </a:lnTo>
                  <a:lnTo>
                    <a:pt x="0" y="466"/>
                  </a:lnTo>
                  <a:lnTo>
                    <a:pt x="0" y="464"/>
                  </a:lnTo>
                  <a:lnTo>
                    <a:pt x="1" y="464"/>
                  </a:lnTo>
                  <a:close/>
                  <a:moveTo>
                    <a:pt x="1" y="474"/>
                  </a:moveTo>
                  <a:lnTo>
                    <a:pt x="1" y="476"/>
                  </a:lnTo>
                  <a:lnTo>
                    <a:pt x="0" y="476"/>
                  </a:lnTo>
                  <a:lnTo>
                    <a:pt x="0" y="474"/>
                  </a:lnTo>
                  <a:lnTo>
                    <a:pt x="1" y="474"/>
                  </a:lnTo>
                  <a:close/>
                  <a:moveTo>
                    <a:pt x="1" y="484"/>
                  </a:moveTo>
                  <a:lnTo>
                    <a:pt x="1" y="486"/>
                  </a:lnTo>
                  <a:lnTo>
                    <a:pt x="0" y="486"/>
                  </a:lnTo>
                  <a:lnTo>
                    <a:pt x="0" y="484"/>
                  </a:lnTo>
                  <a:lnTo>
                    <a:pt x="1" y="484"/>
                  </a:lnTo>
                  <a:close/>
                  <a:moveTo>
                    <a:pt x="1" y="494"/>
                  </a:moveTo>
                  <a:lnTo>
                    <a:pt x="1" y="496"/>
                  </a:lnTo>
                  <a:lnTo>
                    <a:pt x="0" y="496"/>
                  </a:lnTo>
                  <a:lnTo>
                    <a:pt x="0" y="494"/>
                  </a:lnTo>
                  <a:lnTo>
                    <a:pt x="1" y="494"/>
                  </a:lnTo>
                  <a:close/>
                  <a:moveTo>
                    <a:pt x="1" y="504"/>
                  </a:moveTo>
                  <a:lnTo>
                    <a:pt x="1" y="506"/>
                  </a:lnTo>
                  <a:lnTo>
                    <a:pt x="0" y="506"/>
                  </a:lnTo>
                  <a:lnTo>
                    <a:pt x="0" y="504"/>
                  </a:lnTo>
                  <a:lnTo>
                    <a:pt x="1" y="504"/>
                  </a:lnTo>
                  <a:close/>
                  <a:moveTo>
                    <a:pt x="1" y="514"/>
                  </a:moveTo>
                  <a:lnTo>
                    <a:pt x="1" y="516"/>
                  </a:lnTo>
                  <a:lnTo>
                    <a:pt x="0" y="516"/>
                  </a:lnTo>
                  <a:lnTo>
                    <a:pt x="0" y="514"/>
                  </a:lnTo>
                  <a:lnTo>
                    <a:pt x="1" y="514"/>
                  </a:lnTo>
                  <a:close/>
                  <a:moveTo>
                    <a:pt x="1" y="524"/>
                  </a:moveTo>
                  <a:lnTo>
                    <a:pt x="1" y="526"/>
                  </a:lnTo>
                  <a:lnTo>
                    <a:pt x="0" y="526"/>
                  </a:lnTo>
                  <a:lnTo>
                    <a:pt x="0" y="524"/>
                  </a:lnTo>
                  <a:lnTo>
                    <a:pt x="1" y="524"/>
                  </a:lnTo>
                  <a:close/>
                  <a:moveTo>
                    <a:pt x="1" y="534"/>
                  </a:moveTo>
                  <a:lnTo>
                    <a:pt x="1" y="536"/>
                  </a:lnTo>
                  <a:lnTo>
                    <a:pt x="0" y="536"/>
                  </a:lnTo>
                  <a:lnTo>
                    <a:pt x="0" y="534"/>
                  </a:lnTo>
                  <a:lnTo>
                    <a:pt x="1" y="534"/>
                  </a:lnTo>
                  <a:close/>
                  <a:moveTo>
                    <a:pt x="1" y="543"/>
                  </a:moveTo>
                  <a:lnTo>
                    <a:pt x="1" y="545"/>
                  </a:lnTo>
                  <a:lnTo>
                    <a:pt x="0" y="545"/>
                  </a:lnTo>
                  <a:lnTo>
                    <a:pt x="0" y="543"/>
                  </a:lnTo>
                  <a:lnTo>
                    <a:pt x="1" y="543"/>
                  </a:lnTo>
                  <a:close/>
                  <a:moveTo>
                    <a:pt x="1" y="553"/>
                  </a:moveTo>
                  <a:lnTo>
                    <a:pt x="1" y="555"/>
                  </a:lnTo>
                  <a:lnTo>
                    <a:pt x="0" y="555"/>
                  </a:lnTo>
                  <a:lnTo>
                    <a:pt x="0" y="553"/>
                  </a:lnTo>
                  <a:lnTo>
                    <a:pt x="1" y="553"/>
                  </a:lnTo>
                  <a:close/>
                  <a:moveTo>
                    <a:pt x="1" y="563"/>
                  </a:moveTo>
                  <a:lnTo>
                    <a:pt x="1" y="565"/>
                  </a:lnTo>
                  <a:lnTo>
                    <a:pt x="0" y="565"/>
                  </a:lnTo>
                  <a:lnTo>
                    <a:pt x="0" y="563"/>
                  </a:lnTo>
                  <a:lnTo>
                    <a:pt x="1" y="563"/>
                  </a:lnTo>
                  <a:close/>
                  <a:moveTo>
                    <a:pt x="1" y="573"/>
                  </a:moveTo>
                  <a:lnTo>
                    <a:pt x="1" y="575"/>
                  </a:lnTo>
                  <a:lnTo>
                    <a:pt x="0" y="575"/>
                  </a:lnTo>
                  <a:lnTo>
                    <a:pt x="0" y="573"/>
                  </a:lnTo>
                  <a:lnTo>
                    <a:pt x="1" y="573"/>
                  </a:lnTo>
                  <a:close/>
                  <a:moveTo>
                    <a:pt x="1" y="583"/>
                  </a:moveTo>
                  <a:lnTo>
                    <a:pt x="1" y="585"/>
                  </a:lnTo>
                  <a:lnTo>
                    <a:pt x="0" y="585"/>
                  </a:lnTo>
                  <a:lnTo>
                    <a:pt x="0" y="583"/>
                  </a:lnTo>
                  <a:lnTo>
                    <a:pt x="1" y="583"/>
                  </a:lnTo>
                  <a:close/>
                  <a:moveTo>
                    <a:pt x="1" y="593"/>
                  </a:moveTo>
                  <a:lnTo>
                    <a:pt x="1" y="595"/>
                  </a:lnTo>
                  <a:lnTo>
                    <a:pt x="0" y="595"/>
                  </a:lnTo>
                  <a:lnTo>
                    <a:pt x="0" y="593"/>
                  </a:lnTo>
                  <a:lnTo>
                    <a:pt x="1" y="593"/>
                  </a:lnTo>
                  <a:close/>
                  <a:moveTo>
                    <a:pt x="1" y="603"/>
                  </a:moveTo>
                  <a:lnTo>
                    <a:pt x="1" y="605"/>
                  </a:lnTo>
                  <a:lnTo>
                    <a:pt x="0" y="605"/>
                  </a:lnTo>
                  <a:lnTo>
                    <a:pt x="0" y="603"/>
                  </a:lnTo>
                  <a:lnTo>
                    <a:pt x="1" y="603"/>
                  </a:lnTo>
                  <a:close/>
                  <a:moveTo>
                    <a:pt x="1" y="613"/>
                  </a:moveTo>
                  <a:lnTo>
                    <a:pt x="1" y="615"/>
                  </a:lnTo>
                  <a:lnTo>
                    <a:pt x="0" y="615"/>
                  </a:lnTo>
                  <a:lnTo>
                    <a:pt x="0" y="613"/>
                  </a:lnTo>
                  <a:lnTo>
                    <a:pt x="1" y="613"/>
                  </a:lnTo>
                  <a:close/>
                  <a:moveTo>
                    <a:pt x="1" y="623"/>
                  </a:moveTo>
                  <a:lnTo>
                    <a:pt x="1" y="624"/>
                  </a:lnTo>
                  <a:lnTo>
                    <a:pt x="0" y="624"/>
                  </a:lnTo>
                  <a:lnTo>
                    <a:pt x="0" y="623"/>
                  </a:lnTo>
                  <a:lnTo>
                    <a:pt x="1" y="623"/>
                  </a:lnTo>
                  <a:close/>
                  <a:moveTo>
                    <a:pt x="1" y="632"/>
                  </a:moveTo>
                  <a:lnTo>
                    <a:pt x="1" y="634"/>
                  </a:lnTo>
                  <a:lnTo>
                    <a:pt x="0" y="634"/>
                  </a:lnTo>
                  <a:lnTo>
                    <a:pt x="0" y="632"/>
                  </a:lnTo>
                  <a:lnTo>
                    <a:pt x="1" y="632"/>
                  </a:lnTo>
                  <a:close/>
                  <a:moveTo>
                    <a:pt x="1" y="642"/>
                  </a:moveTo>
                  <a:lnTo>
                    <a:pt x="1" y="644"/>
                  </a:lnTo>
                  <a:lnTo>
                    <a:pt x="0" y="644"/>
                  </a:lnTo>
                  <a:lnTo>
                    <a:pt x="0" y="642"/>
                  </a:lnTo>
                  <a:lnTo>
                    <a:pt x="1" y="642"/>
                  </a:lnTo>
                  <a:close/>
                  <a:moveTo>
                    <a:pt x="1" y="652"/>
                  </a:moveTo>
                  <a:lnTo>
                    <a:pt x="1" y="654"/>
                  </a:lnTo>
                  <a:lnTo>
                    <a:pt x="0" y="654"/>
                  </a:lnTo>
                  <a:lnTo>
                    <a:pt x="0" y="652"/>
                  </a:lnTo>
                  <a:lnTo>
                    <a:pt x="1" y="652"/>
                  </a:lnTo>
                  <a:close/>
                  <a:moveTo>
                    <a:pt x="1" y="662"/>
                  </a:moveTo>
                  <a:lnTo>
                    <a:pt x="1" y="664"/>
                  </a:lnTo>
                  <a:lnTo>
                    <a:pt x="0" y="664"/>
                  </a:lnTo>
                  <a:lnTo>
                    <a:pt x="0" y="662"/>
                  </a:lnTo>
                  <a:lnTo>
                    <a:pt x="1" y="662"/>
                  </a:lnTo>
                  <a:close/>
                  <a:moveTo>
                    <a:pt x="1" y="672"/>
                  </a:moveTo>
                  <a:lnTo>
                    <a:pt x="1" y="674"/>
                  </a:lnTo>
                  <a:lnTo>
                    <a:pt x="0" y="674"/>
                  </a:lnTo>
                  <a:lnTo>
                    <a:pt x="0" y="672"/>
                  </a:lnTo>
                  <a:lnTo>
                    <a:pt x="1" y="672"/>
                  </a:lnTo>
                  <a:close/>
                  <a:moveTo>
                    <a:pt x="1" y="682"/>
                  </a:moveTo>
                  <a:lnTo>
                    <a:pt x="1" y="684"/>
                  </a:lnTo>
                  <a:lnTo>
                    <a:pt x="0" y="684"/>
                  </a:lnTo>
                  <a:lnTo>
                    <a:pt x="0" y="682"/>
                  </a:lnTo>
                  <a:lnTo>
                    <a:pt x="1" y="682"/>
                  </a:lnTo>
                  <a:close/>
                  <a:moveTo>
                    <a:pt x="1" y="692"/>
                  </a:moveTo>
                  <a:lnTo>
                    <a:pt x="1" y="694"/>
                  </a:lnTo>
                  <a:lnTo>
                    <a:pt x="0" y="694"/>
                  </a:lnTo>
                  <a:lnTo>
                    <a:pt x="0" y="692"/>
                  </a:lnTo>
                  <a:lnTo>
                    <a:pt x="1" y="692"/>
                  </a:lnTo>
                  <a:close/>
                  <a:moveTo>
                    <a:pt x="1" y="702"/>
                  </a:moveTo>
                  <a:lnTo>
                    <a:pt x="1" y="703"/>
                  </a:lnTo>
                  <a:lnTo>
                    <a:pt x="0" y="703"/>
                  </a:lnTo>
                  <a:lnTo>
                    <a:pt x="0" y="702"/>
                  </a:lnTo>
                  <a:lnTo>
                    <a:pt x="1" y="702"/>
                  </a:lnTo>
                  <a:close/>
                  <a:moveTo>
                    <a:pt x="1" y="711"/>
                  </a:moveTo>
                  <a:lnTo>
                    <a:pt x="1" y="713"/>
                  </a:lnTo>
                  <a:lnTo>
                    <a:pt x="0" y="713"/>
                  </a:lnTo>
                  <a:lnTo>
                    <a:pt x="0" y="711"/>
                  </a:lnTo>
                  <a:lnTo>
                    <a:pt x="1" y="711"/>
                  </a:lnTo>
                  <a:close/>
                  <a:moveTo>
                    <a:pt x="1" y="721"/>
                  </a:moveTo>
                  <a:lnTo>
                    <a:pt x="1" y="723"/>
                  </a:lnTo>
                  <a:lnTo>
                    <a:pt x="0" y="723"/>
                  </a:lnTo>
                  <a:lnTo>
                    <a:pt x="0" y="721"/>
                  </a:lnTo>
                  <a:lnTo>
                    <a:pt x="1" y="721"/>
                  </a:lnTo>
                  <a:close/>
                  <a:moveTo>
                    <a:pt x="1" y="731"/>
                  </a:moveTo>
                  <a:lnTo>
                    <a:pt x="1" y="733"/>
                  </a:lnTo>
                  <a:lnTo>
                    <a:pt x="0" y="733"/>
                  </a:lnTo>
                  <a:lnTo>
                    <a:pt x="0" y="731"/>
                  </a:lnTo>
                  <a:lnTo>
                    <a:pt x="1" y="731"/>
                  </a:lnTo>
                  <a:close/>
                  <a:moveTo>
                    <a:pt x="1" y="741"/>
                  </a:moveTo>
                  <a:lnTo>
                    <a:pt x="1" y="743"/>
                  </a:lnTo>
                  <a:lnTo>
                    <a:pt x="0" y="743"/>
                  </a:lnTo>
                  <a:lnTo>
                    <a:pt x="0" y="741"/>
                  </a:lnTo>
                  <a:lnTo>
                    <a:pt x="1" y="741"/>
                  </a:lnTo>
                  <a:close/>
                  <a:moveTo>
                    <a:pt x="1" y="751"/>
                  </a:moveTo>
                  <a:lnTo>
                    <a:pt x="1" y="753"/>
                  </a:lnTo>
                  <a:lnTo>
                    <a:pt x="0" y="753"/>
                  </a:lnTo>
                  <a:lnTo>
                    <a:pt x="0" y="751"/>
                  </a:lnTo>
                  <a:lnTo>
                    <a:pt x="1" y="751"/>
                  </a:lnTo>
                  <a:close/>
                  <a:moveTo>
                    <a:pt x="1" y="761"/>
                  </a:moveTo>
                  <a:lnTo>
                    <a:pt x="1" y="763"/>
                  </a:lnTo>
                  <a:lnTo>
                    <a:pt x="0" y="763"/>
                  </a:lnTo>
                  <a:lnTo>
                    <a:pt x="0" y="761"/>
                  </a:lnTo>
                  <a:lnTo>
                    <a:pt x="1" y="761"/>
                  </a:lnTo>
                  <a:close/>
                  <a:moveTo>
                    <a:pt x="1" y="771"/>
                  </a:moveTo>
                  <a:lnTo>
                    <a:pt x="1" y="773"/>
                  </a:lnTo>
                  <a:lnTo>
                    <a:pt x="0" y="773"/>
                  </a:lnTo>
                  <a:lnTo>
                    <a:pt x="0" y="771"/>
                  </a:lnTo>
                  <a:lnTo>
                    <a:pt x="1" y="771"/>
                  </a:lnTo>
                  <a:close/>
                  <a:moveTo>
                    <a:pt x="1" y="781"/>
                  </a:moveTo>
                  <a:lnTo>
                    <a:pt x="1" y="783"/>
                  </a:lnTo>
                  <a:lnTo>
                    <a:pt x="0" y="783"/>
                  </a:lnTo>
                  <a:lnTo>
                    <a:pt x="0" y="781"/>
                  </a:lnTo>
                  <a:lnTo>
                    <a:pt x="1" y="781"/>
                  </a:lnTo>
                  <a:close/>
                  <a:moveTo>
                    <a:pt x="1" y="790"/>
                  </a:moveTo>
                  <a:lnTo>
                    <a:pt x="1" y="792"/>
                  </a:lnTo>
                  <a:lnTo>
                    <a:pt x="0" y="792"/>
                  </a:lnTo>
                  <a:lnTo>
                    <a:pt x="0" y="790"/>
                  </a:lnTo>
                  <a:lnTo>
                    <a:pt x="1" y="790"/>
                  </a:lnTo>
                  <a:close/>
                  <a:moveTo>
                    <a:pt x="1" y="800"/>
                  </a:moveTo>
                  <a:lnTo>
                    <a:pt x="1" y="802"/>
                  </a:lnTo>
                  <a:lnTo>
                    <a:pt x="0" y="802"/>
                  </a:lnTo>
                  <a:lnTo>
                    <a:pt x="0" y="800"/>
                  </a:lnTo>
                  <a:lnTo>
                    <a:pt x="1" y="800"/>
                  </a:lnTo>
                  <a:close/>
                  <a:moveTo>
                    <a:pt x="1" y="810"/>
                  </a:moveTo>
                  <a:lnTo>
                    <a:pt x="1" y="812"/>
                  </a:lnTo>
                  <a:lnTo>
                    <a:pt x="0" y="812"/>
                  </a:lnTo>
                  <a:lnTo>
                    <a:pt x="0" y="810"/>
                  </a:lnTo>
                  <a:lnTo>
                    <a:pt x="1" y="810"/>
                  </a:lnTo>
                  <a:close/>
                  <a:moveTo>
                    <a:pt x="1" y="820"/>
                  </a:moveTo>
                  <a:lnTo>
                    <a:pt x="1" y="822"/>
                  </a:lnTo>
                  <a:lnTo>
                    <a:pt x="0" y="822"/>
                  </a:lnTo>
                  <a:lnTo>
                    <a:pt x="0" y="820"/>
                  </a:lnTo>
                  <a:lnTo>
                    <a:pt x="1" y="820"/>
                  </a:lnTo>
                  <a:close/>
                  <a:moveTo>
                    <a:pt x="1" y="830"/>
                  </a:moveTo>
                  <a:lnTo>
                    <a:pt x="1" y="832"/>
                  </a:lnTo>
                  <a:lnTo>
                    <a:pt x="0" y="832"/>
                  </a:lnTo>
                  <a:lnTo>
                    <a:pt x="0" y="830"/>
                  </a:lnTo>
                  <a:lnTo>
                    <a:pt x="1" y="830"/>
                  </a:lnTo>
                  <a:close/>
                  <a:moveTo>
                    <a:pt x="1" y="840"/>
                  </a:moveTo>
                  <a:lnTo>
                    <a:pt x="1" y="842"/>
                  </a:lnTo>
                  <a:lnTo>
                    <a:pt x="0" y="842"/>
                  </a:lnTo>
                  <a:lnTo>
                    <a:pt x="0" y="840"/>
                  </a:lnTo>
                  <a:lnTo>
                    <a:pt x="1" y="840"/>
                  </a:lnTo>
                  <a:close/>
                  <a:moveTo>
                    <a:pt x="1" y="850"/>
                  </a:moveTo>
                  <a:lnTo>
                    <a:pt x="1" y="852"/>
                  </a:lnTo>
                  <a:lnTo>
                    <a:pt x="0" y="852"/>
                  </a:lnTo>
                  <a:lnTo>
                    <a:pt x="0" y="850"/>
                  </a:lnTo>
                  <a:lnTo>
                    <a:pt x="1" y="850"/>
                  </a:lnTo>
                  <a:close/>
                  <a:moveTo>
                    <a:pt x="1" y="860"/>
                  </a:moveTo>
                  <a:lnTo>
                    <a:pt x="1" y="862"/>
                  </a:lnTo>
                  <a:lnTo>
                    <a:pt x="0" y="862"/>
                  </a:lnTo>
                  <a:lnTo>
                    <a:pt x="0" y="860"/>
                  </a:lnTo>
                  <a:lnTo>
                    <a:pt x="1" y="860"/>
                  </a:lnTo>
                  <a:close/>
                  <a:moveTo>
                    <a:pt x="1" y="869"/>
                  </a:moveTo>
                  <a:lnTo>
                    <a:pt x="1" y="871"/>
                  </a:lnTo>
                  <a:lnTo>
                    <a:pt x="0" y="871"/>
                  </a:lnTo>
                  <a:lnTo>
                    <a:pt x="0" y="869"/>
                  </a:lnTo>
                  <a:lnTo>
                    <a:pt x="1" y="869"/>
                  </a:lnTo>
                  <a:close/>
                  <a:moveTo>
                    <a:pt x="1" y="879"/>
                  </a:moveTo>
                  <a:lnTo>
                    <a:pt x="1" y="881"/>
                  </a:lnTo>
                  <a:lnTo>
                    <a:pt x="0" y="881"/>
                  </a:lnTo>
                  <a:lnTo>
                    <a:pt x="0" y="879"/>
                  </a:lnTo>
                  <a:lnTo>
                    <a:pt x="1" y="879"/>
                  </a:lnTo>
                  <a:close/>
                  <a:moveTo>
                    <a:pt x="1" y="889"/>
                  </a:moveTo>
                  <a:lnTo>
                    <a:pt x="1" y="891"/>
                  </a:lnTo>
                  <a:lnTo>
                    <a:pt x="0" y="891"/>
                  </a:lnTo>
                  <a:lnTo>
                    <a:pt x="0" y="889"/>
                  </a:lnTo>
                  <a:lnTo>
                    <a:pt x="1" y="889"/>
                  </a:lnTo>
                  <a:close/>
                  <a:moveTo>
                    <a:pt x="1" y="899"/>
                  </a:moveTo>
                  <a:lnTo>
                    <a:pt x="1" y="901"/>
                  </a:lnTo>
                  <a:lnTo>
                    <a:pt x="0" y="901"/>
                  </a:lnTo>
                  <a:lnTo>
                    <a:pt x="0" y="899"/>
                  </a:lnTo>
                  <a:lnTo>
                    <a:pt x="1" y="899"/>
                  </a:lnTo>
                  <a:close/>
                  <a:moveTo>
                    <a:pt x="1" y="909"/>
                  </a:moveTo>
                  <a:lnTo>
                    <a:pt x="1" y="911"/>
                  </a:lnTo>
                  <a:lnTo>
                    <a:pt x="0" y="911"/>
                  </a:lnTo>
                  <a:lnTo>
                    <a:pt x="0" y="909"/>
                  </a:lnTo>
                  <a:lnTo>
                    <a:pt x="1" y="909"/>
                  </a:lnTo>
                  <a:close/>
                  <a:moveTo>
                    <a:pt x="1" y="919"/>
                  </a:moveTo>
                  <a:lnTo>
                    <a:pt x="1" y="921"/>
                  </a:lnTo>
                  <a:lnTo>
                    <a:pt x="0" y="921"/>
                  </a:lnTo>
                  <a:lnTo>
                    <a:pt x="0" y="919"/>
                  </a:lnTo>
                  <a:lnTo>
                    <a:pt x="1" y="919"/>
                  </a:lnTo>
                  <a:close/>
                </a:path>
              </a:pathLst>
            </a:custGeom>
            <a:solidFill>
              <a:srgbClr val="000000"/>
            </a:solidFill>
            <a:ln w="3175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23"/>
            <p:cNvSpPr>
              <a:spLocks noEditPoints="1"/>
            </p:cNvSpPr>
            <p:nvPr/>
          </p:nvSpPr>
          <p:spPr bwMode="auto">
            <a:xfrm>
              <a:off x="6080125" y="5114925"/>
              <a:ext cx="1493838" cy="3175"/>
            </a:xfrm>
            <a:custGeom>
              <a:avLst/>
              <a:gdLst>
                <a:gd name="T0" fmla="*/ 12 w 941"/>
                <a:gd name="T1" fmla="*/ 2 h 2"/>
                <a:gd name="T2" fmla="*/ 30 w 941"/>
                <a:gd name="T3" fmla="*/ 0 h 2"/>
                <a:gd name="T4" fmla="*/ 40 w 941"/>
                <a:gd name="T5" fmla="*/ 2 h 2"/>
                <a:gd name="T6" fmla="*/ 62 w 941"/>
                <a:gd name="T7" fmla="*/ 0 h 2"/>
                <a:gd name="T8" fmla="*/ 70 w 941"/>
                <a:gd name="T9" fmla="*/ 0 h 2"/>
                <a:gd name="T10" fmla="*/ 91 w 941"/>
                <a:gd name="T11" fmla="*/ 2 h 2"/>
                <a:gd name="T12" fmla="*/ 109 w 941"/>
                <a:gd name="T13" fmla="*/ 0 h 2"/>
                <a:gd name="T14" fmla="*/ 119 w 941"/>
                <a:gd name="T15" fmla="*/ 2 h 2"/>
                <a:gd name="T16" fmla="*/ 141 w 941"/>
                <a:gd name="T17" fmla="*/ 0 h 2"/>
                <a:gd name="T18" fmla="*/ 149 w 941"/>
                <a:gd name="T19" fmla="*/ 0 h 2"/>
                <a:gd name="T20" fmla="*/ 170 w 941"/>
                <a:gd name="T21" fmla="*/ 2 h 2"/>
                <a:gd name="T22" fmla="*/ 188 w 941"/>
                <a:gd name="T23" fmla="*/ 0 h 2"/>
                <a:gd name="T24" fmla="*/ 198 w 941"/>
                <a:gd name="T25" fmla="*/ 2 h 2"/>
                <a:gd name="T26" fmla="*/ 220 w 941"/>
                <a:gd name="T27" fmla="*/ 0 h 2"/>
                <a:gd name="T28" fmla="*/ 228 w 941"/>
                <a:gd name="T29" fmla="*/ 0 h 2"/>
                <a:gd name="T30" fmla="*/ 249 w 941"/>
                <a:gd name="T31" fmla="*/ 2 h 2"/>
                <a:gd name="T32" fmla="*/ 267 w 941"/>
                <a:gd name="T33" fmla="*/ 0 h 2"/>
                <a:gd name="T34" fmla="*/ 277 w 941"/>
                <a:gd name="T35" fmla="*/ 2 h 2"/>
                <a:gd name="T36" fmla="*/ 299 w 941"/>
                <a:gd name="T37" fmla="*/ 0 h 2"/>
                <a:gd name="T38" fmla="*/ 307 w 941"/>
                <a:gd name="T39" fmla="*/ 0 h 2"/>
                <a:gd name="T40" fmla="*/ 328 w 941"/>
                <a:gd name="T41" fmla="*/ 2 h 2"/>
                <a:gd name="T42" fmla="*/ 346 w 941"/>
                <a:gd name="T43" fmla="*/ 0 h 2"/>
                <a:gd name="T44" fmla="*/ 356 w 941"/>
                <a:gd name="T45" fmla="*/ 2 h 2"/>
                <a:gd name="T46" fmla="*/ 378 w 941"/>
                <a:gd name="T47" fmla="*/ 0 h 2"/>
                <a:gd name="T48" fmla="*/ 386 w 941"/>
                <a:gd name="T49" fmla="*/ 0 h 2"/>
                <a:gd name="T50" fmla="*/ 407 w 941"/>
                <a:gd name="T51" fmla="*/ 2 h 2"/>
                <a:gd name="T52" fmla="*/ 425 w 941"/>
                <a:gd name="T53" fmla="*/ 0 h 2"/>
                <a:gd name="T54" fmla="*/ 435 w 941"/>
                <a:gd name="T55" fmla="*/ 2 h 2"/>
                <a:gd name="T56" fmla="*/ 457 w 941"/>
                <a:gd name="T57" fmla="*/ 0 h 2"/>
                <a:gd name="T58" fmla="*/ 465 w 941"/>
                <a:gd name="T59" fmla="*/ 0 h 2"/>
                <a:gd name="T60" fmla="*/ 486 w 941"/>
                <a:gd name="T61" fmla="*/ 2 h 2"/>
                <a:gd name="T62" fmla="*/ 504 w 941"/>
                <a:gd name="T63" fmla="*/ 0 h 2"/>
                <a:gd name="T64" fmla="*/ 514 w 941"/>
                <a:gd name="T65" fmla="*/ 2 h 2"/>
                <a:gd name="T66" fmla="*/ 536 w 941"/>
                <a:gd name="T67" fmla="*/ 0 h 2"/>
                <a:gd name="T68" fmla="*/ 544 w 941"/>
                <a:gd name="T69" fmla="*/ 0 h 2"/>
                <a:gd name="T70" fmla="*/ 565 w 941"/>
                <a:gd name="T71" fmla="*/ 2 h 2"/>
                <a:gd name="T72" fmla="*/ 583 w 941"/>
                <a:gd name="T73" fmla="*/ 0 h 2"/>
                <a:gd name="T74" fmla="*/ 593 w 941"/>
                <a:gd name="T75" fmla="*/ 2 h 2"/>
                <a:gd name="T76" fmla="*/ 615 w 941"/>
                <a:gd name="T77" fmla="*/ 0 h 2"/>
                <a:gd name="T78" fmla="*/ 623 w 941"/>
                <a:gd name="T79" fmla="*/ 0 h 2"/>
                <a:gd name="T80" fmla="*/ 644 w 941"/>
                <a:gd name="T81" fmla="*/ 2 h 2"/>
                <a:gd name="T82" fmla="*/ 662 w 941"/>
                <a:gd name="T83" fmla="*/ 0 h 2"/>
                <a:gd name="T84" fmla="*/ 672 w 941"/>
                <a:gd name="T85" fmla="*/ 2 h 2"/>
                <a:gd name="T86" fmla="*/ 694 w 941"/>
                <a:gd name="T87" fmla="*/ 0 h 2"/>
                <a:gd name="T88" fmla="*/ 702 w 941"/>
                <a:gd name="T89" fmla="*/ 0 h 2"/>
                <a:gd name="T90" fmla="*/ 723 w 941"/>
                <a:gd name="T91" fmla="*/ 2 h 2"/>
                <a:gd name="T92" fmla="*/ 741 w 941"/>
                <a:gd name="T93" fmla="*/ 0 h 2"/>
                <a:gd name="T94" fmla="*/ 751 w 941"/>
                <a:gd name="T95" fmla="*/ 2 h 2"/>
                <a:gd name="T96" fmla="*/ 773 w 941"/>
                <a:gd name="T97" fmla="*/ 0 h 2"/>
                <a:gd name="T98" fmla="*/ 781 w 941"/>
                <a:gd name="T99" fmla="*/ 0 h 2"/>
                <a:gd name="T100" fmla="*/ 802 w 941"/>
                <a:gd name="T101" fmla="*/ 2 h 2"/>
                <a:gd name="T102" fmla="*/ 820 w 941"/>
                <a:gd name="T103" fmla="*/ 0 h 2"/>
                <a:gd name="T104" fmla="*/ 830 w 941"/>
                <a:gd name="T105" fmla="*/ 2 h 2"/>
                <a:gd name="T106" fmla="*/ 852 w 941"/>
                <a:gd name="T107" fmla="*/ 0 h 2"/>
                <a:gd name="T108" fmla="*/ 860 w 941"/>
                <a:gd name="T109" fmla="*/ 0 h 2"/>
                <a:gd name="T110" fmla="*/ 881 w 941"/>
                <a:gd name="T111" fmla="*/ 2 h 2"/>
                <a:gd name="T112" fmla="*/ 899 w 941"/>
                <a:gd name="T113" fmla="*/ 0 h 2"/>
                <a:gd name="T114" fmla="*/ 909 w 941"/>
                <a:gd name="T115" fmla="*/ 2 h 2"/>
                <a:gd name="T116" fmla="*/ 931 w 941"/>
                <a:gd name="T117" fmla="*/ 0 h 2"/>
                <a:gd name="T118" fmla="*/ 939 w 941"/>
                <a:gd name="T11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941" h="2">
                  <a:moveTo>
                    <a:pt x="0" y="0"/>
                  </a:moveTo>
                  <a:lnTo>
                    <a:pt x="2" y="0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0"/>
                  </a:lnTo>
                  <a:close/>
                  <a:moveTo>
                    <a:pt x="10" y="0"/>
                  </a:moveTo>
                  <a:lnTo>
                    <a:pt x="12" y="0"/>
                  </a:lnTo>
                  <a:lnTo>
                    <a:pt x="12" y="2"/>
                  </a:lnTo>
                  <a:lnTo>
                    <a:pt x="10" y="2"/>
                  </a:lnTo>
                  <a:lnTo>
                    <a:pt x="10" y="0"/>
                  </a:lnTo>
                  <a:close/>
                  <a:moveTo>
                    <a:pt x="20" y="0"/>
                  </a:moveTo>
                  <a:lnTo>
                    <a:pt x="22" y="0"/>
                  </a:lnTo>
                  <a:lnTo>
                    <a:pt x="22" y="2"/>
                  </a:lnTo>
                  <a:lnTo>
                    <a:pt x="20" y="2"/>
                  </a:lnTo>
                  <a:lnTo>
                    <a:pt x="20" y="0"/>
                  </a:lnTo>
                  <a:close/>
                  <a:moveTo>
                    <a:pt x="30" y="0"/>
                  </a:moveTo>
                  <a:lnTo>
                    <a:pt x="32" y="0"/>
                  </a:lnTo>
                  <a:lnTo>
                    <a:pt x="32" y="2"/>
                  </a:lnTo>
                  <a:lnTo>
                    <a:pt x="30" y="2"/>
                  </a:lnTo>
                  <a:lnTo>
                    <a:pt x="30" y="0"/>
                  </a:lnTo>
                  <a:close/>
                  <a:moveTo>
                    <a:pt x="40" y="0"/>
                  </a:moveTo>
                  <a:lnTo>
                    <a:pt x="42" y="0"/>
                  </a:lnTo>
                  <a:lnTo>
                    <a:pt x="42" y="2"/>
                  </a:lnTo>
                  <a:lnTo>
                    <a:pt x="40" y="2"/>
                  </a:lnTo>
                  <a:lnTo>
                    <a:pt x="40" y="0"/>
                  </a:lnTo>
                  <a:close/>
                  <a:moveTo>
                    <a:pt x="50" y="0"/>
                  </a:moveTo>
                  <a:lnTo>
                    <a:pt x="52" y="0"/>
                  </a:lnTo>
                  <a:lnTo>
                    <a:pt x="52" y="2"/>
                  </a:lnTo>
                  <a:lnTo>
                    <a:pt x="50" y="2"/>
                  </a:lnTo>
                  <a:lnTo>
                    <a:pt x="50" y="0"/>
                  </a:lnTo>
                  <a:close/>
                  <a:moveTo>
                    <a:pt x="60" y="0"/>
                  </a:moveTo>
                  <a:lnTo>
                    <a:pt x="62" y="0"/>
                  </a:lnTo>
                  <a:lnTo>
                    <a:pt x="62" y="2"/>
                  </a:lnTo>
                  <a:lnTo>
                    <a:pt x="60" y="2"/>
                  </a:lnTo>
                  <a:lnTo>
                    <a:pt x="60" y="0"/>
                  </a:lnTo>
                  <a:close/>
                  <a:moveTo>
                    <a:pt x="70" y="0"/>
                  </a:moveTo>
                  <a:lnTo>
                    <a:pt x="72" y="0"/>
                  </a:lnTo>
                  <a:lnTo>
                    <a:pt x="72" y="2"/>
                  </a:lnTo>
                  <a:lnTo>
                    <a:pt x="70" y="2"/>
                  </a:lnTo>
                  <a:lnTo>
                    <a:pt x="70" y="0"/>
                  </a:lnTo>
                  <a:close/>
                  <a:moveTo>
                    <a:pt x="79" y="0"/>
                  </a:moveTo>
                  <a:lnTo>
                    <a:pt x="81" y="0"/>
                  </a:lnTo>
                  <a:lnTo>
                    <a:pt x="81" y="2"/>
                  </a:lnTo>
                  <a:lnTo>
                    <a:pt x="79" y="2"/>
                  </a:lnTo>
                  <a:lnTo>
                    <a:pt x="79" y="0"/>
                  </a:lnTo>
                  <a:close/>
                  <a:moveTo>
                    <a:pt x="89" y="0"/>
                  </a:moveTo>
                  <a:lnTo>
                    <a:pt x="91" y="0"/>
                  </a:lnTo>
                  <a:lnTo>
                    <a:pt x="91" y="2"/>
                  </a:lnTo>
                  <a:lnTo>
                    <a:pt x="89" y="2"/>
                  </a:lnTo>
                  <a:lnTo>
                    <a:pt x="89" y="0"/>
                  </a:lnTo>
                  <a:close/>
                  <a:moveTo>
                    <a:pt x="99" y="0"/>
                  </a:moveTo>
                  <a:lnTo>
                    <a:pt x="101" y="0"/>
                  </a:lnTo>
                  <a:lnTo>
                    <a:pt x="101" y="2"/>
                  </a:lnTo>
                  <a:lnTo>
                    <a:pt x="99" y="2"/>
                  </a:lnTo>
                  <a:lnTo>
                    <a:pt x="99" y="0"/>
                  </a:lnTo>
                  <a:close/>
                  <a:moveTo>
                    <a:pt x="109" y="0"/>
                  </a:moveTo>
                  <a:lnTo>
                    <a:pt x="111" y="0"/>
                  </a:lnTo>
                  <a:lnTo>
                    <a:pt x="111" y="2"/>
                  </a:lnTo>
                  <a:lnTo>
                    <a:pt x="109" y="2"/>
                  </a:lnTo>
                  <a:lnTo>
                    <a:pt x="109" y="0"/>
                  </a:lnTo>
                  <a:close/>
                  <a:moveTo>
                    <a:pt x="119" y="0"/>
                  </a:moveTo>
                  <a:lnTo>
                    <a:pt x="121" y="0"/>
                  </a:lnTo>
                  <a:lnTo>
                    <a:pt x="121" y="2"/>
                  </a:lnTo>
                  <a:lnTo>
                    <a:pt x="119" y="2"/>
                  </a:lnTo>
                  <a:lnTo>
                    <a:pt x="119" y="0"/>
                  </a:lnTo>
                  <a:close/>
                  <a:moveTo>
                    <a:pt x="129" y="0"/>
                  </a:moveTo>
                  <a:lnTo>
                    <a:pt x="131" y="0"/>
                  </a:lnTo>
                  <a:lnTo>
                    <a:pt x="131" y="2"/>
                  </a:lnTo>
                  <a:lnTo>
                    <a:pt x="129" y="2"/>
                  </a:lnTo>
                  <a:lnTo>
                    <a:pt x="129" y="0"/>
                  </a:lnTo>
                  <a:close/>
                  <a:moveTo>
                    <a:pt x="139" y="0"/>
                  </a:moveTo>
                  <a:lnTo>
                    <a:pt x="141" y="0"/>
                  </a:lnTo>
                  <a:lnTo>
                    <a:pt x="141" y="2"/>
                  </a:lnTo>
                  <a:lnTo>
                    <a:pt x="139" y="2"/>
                  </a:lnTo>
                  <a:lnTo>
                    <a:pt x="139" y="0"/>
                  </a:lnTo>
                  <a:close/>
                  <a:moveTo>
                    <a:pt x="149" y="0"/>
                  </a:moveTo>
                  <a:lnTo>
                    <a:pt x="151" y="0"/>
                  </a:lnTo>
                  <a:lnTo>
                    <a:pt x="151" y="2"/>
                  </a:lnTo>
                  <a:lnTo>
                    <a:pt x="149" y="2"/>
                  </a:lnTo>
                  <a:lnTo>
                    <a:pt x="149" y="0"/>
                  </a:lnTo>
                  <a:close/>
                  <a:moveTo>
                    <a:pt x="158" y="0"/>
                  </a:moveTo>
                  <a:lnTo>
                    <a:pt x="160" y="0"/>
                  </a:lnTo>
                  <a:lnTo>
                    <a:pt x="160" y="2"/>
                  </a:lnTo>
                  <a:lnTo>
                    <a:pt x="158" y="2"/>
                  </a:lnTo>
                  <a:lnTo>
                    <a:pt x="158" y="0"/>
                  </a:lnTo>
                  <a:close/>
                  <a:moveTo>
                    <a:pt x="168" y="0"/>
                  </a:moveTo>
                  <a:lnTo>
                    <a:pt x="170" y="0"/>
                  </a:lnTo>
                  <a:lnTo>
                    <a:pt x="170" y="2"/>
                  </a:lnTo>
                  <a:lnTo>
                    <a:pt x="168" y="2"/>
                  </a:lnTo>
                  <a:lnTo>
                    <a:pt x="168" y="0"/>
                  </a:lnTo>
                  <a:close/>
                  <a:moveTo>
                    <a:pt x="178" y="0"/>
                  </a:moveTo>
                  <a:lnTo>
                    <a:pt x="180" y="0"/>
                  </a:lnTo>
                  <a:lnTo>
                    <a:pt x="180" y="2"/>
                  </a:lnTo>
                  <a:lnTo>
                    <a:pt x="178" y="2"/>
                  </a:lnTo>
                  <a:lnTo>
                    <a:pt x="178" y="0"/>
                  </a:lnTo>
                  <a:close/>
                  <a:moveTo>
                    <a:pt x="188" y="0"/>
                  </a:moveTo>
                  <a:lnTo>
                    <a:pt x="190" y="0"/>
                  </a:lnTo>
                  <a:lnTo>
                    <a:pt x="190" y="2"/>
                  </a:lnTo>
                  <a:lnTo>
                    <a:pt x="188" y="2"/>
                  </a:lnTo>
                  <a:lnTo>
                    <a:pt x="188" y="0"/>
                  </a:lnTo>
                  <a:close/>
                  <a:moveTo>
                    <a:pt x="198" y="0"/>
                  </a:moveTo>
                  <a:lnTo>
                    <a:pt x="200" y="0"/>
                  </a:lnTo>
                  <a:lnTo>
                    <a:pt x="200" y="2"/>
                  </a:lnTo>
                  <a:lnTo>
                    <a:pt x="198" y="2"/>
                  </a:lnTo>
                  <a:lnTo>
                    <a:pt x="198" y="0"/>
                  </a:lnTo>
                  <a:close/>
                  <a:moveTo>
                    <a:pt x="208" y="0"/>
                  </a:moveTo>
                  <a:lnTo>
                    <a:pt x="210" y="0"/>
                  </a:lnTo>
                  <a:lnTo>
                    <a:pt x="210" y="2"/>
                  </a:lnTo>
                  <a:lnTo>
                    <a:pt x="208" y="2"/>
                  </a:lnTo>
                  <a:lnTo>
                    <a:pt x="208" y="0"/>
                  </a:lnTo>
                  <a:close/>
                  <a:moveTo>
                    <a:pt x="218" y="0"/>
                  </a:moveTo>
                  <a:lnTo>
                    <a:pt x="220" y="0"/>
                  </a:lnTo>
                  <a:lnTo>
                    <a:pt x="220" y="2"/>
                  </a:lnTo>
                  <a:lnTo>
                    <a:pt x="218" y="2"/>
                  </a:lnTo>
                  <a:lnTo>
                    <a:pt x="218" y="0"/>
                  </a:lnTo>
                  <a:close/>
                  <a:moveTo>
                    <a:pt x="228" y="0"/>
                  </a:moveTo>
                  <a:lnTo>
                    <a:pt x="230" y="0"/>
                  </a:lnTo>
                  <a:lnTo>
                    <a:pt x="230" y="2"/>
                  </a:lnTo>
                  <a:lnTo>
                    <a:pt x="228" y="2"/>
                  </a:lnTo>
                  <a:lnTo>
                    <a:pt x="228" y="0"/>
                  </a:lnTo>
                  <a:close/>
                  <a:moveTo>
                    <a:pt x="237" y="0"/>
                  </a:moveTo>
                  <a:lnTo>
                    <a:pt x="239" y="0"/>
                  </a:lnTo>
                  <a:lnTo>
                    <a:pt x="239" y="2"/>
                  </a:lnTo>
                  <a:lnTo>
                    <a:pt x="237" y="2"/>
                  </a:lnTo>
                  <a:lnTo>
                    <a:pt x="237" y="0"/>
                  </a:lnTo>
                  <a:close/>
                  <a:moveTo>
                    <a:pt x="247" y="0"/>
                  </a:moveTo>
                  <a:lnTo>
                    <a:pt x="249" y="0"/>
                  </a:lnTo>
                  <a:lnTo>
                    <a:pt x="249" y="2"/>
                  </a:lnTo>
                  <a:lnTo>
                    <a:pt x="247" y="2"/>
                  </a:lnTo>
                  <a:lnTo>
                    <a:pt x="247" y="0"/>
                  </a:lnTo>
                  <a:close/>
                  <a:moveTo>
                    <a:pt x="257" y="0"/>
                  </a:moveTo>
                  <a:lnTo>
                    <a:pt x="259" y="0"/>
                  </a:lnTo>
                  <a:lnTo>
                    <a:pt x="259" y="2"/>
                  </a:lnTo>
                  <a:lnTo>
                    <a:pt x="257" y="2"/>
                  </a:lnTo>
                  <a:lnTo>
                    <a:pt x="257" y="0"/>
                  </a:lnTo>
                  <a:close/>
                  <a:moveTo>
                    <a:pt x="267" y="0"/>
                  </a:moveTo>
                  <a:lnTo>
                    <a:pt x="269" y="0"/>
                  </a:lnTo>
                  <a:lnTo>
                    <a:pt x="269" y="2"/>
                  </a:lnTo>
                  <a:lnTo>
                    <a:pt x="267" y="2"/>
                  </a:lnTo>
                  <a:lnTo>
                    <a:pt x="267" y="0"/>
                  </a:lnTo>
                  <a:close/>
                  <a:moveTo>
                    <a:pt x="277" y="0"/>
                  </a:moveTo>
                  <a:lnTo>
                    <a:pt x="279" y="0"/>
                  </a:lnTo>
                  <a:lnTo>
                    <a:pt x="279" y="2"/>
                  </a:lnTo>
                  <a:lnTo>
                    <a:pt x="277" y="2"/>
                  </a:lnTo>
                  <a:lnTo>
                    <a:pt x="277" y="0"/>
                  </a:lnTo>
                  <a:close/>
                  <a:moveTo>
                    <a:pt x="287" y="0"/>
                  </a:moveTo>
                  <a:lnTo>
                    <a:pt x="289" y="0"/>
                  </a:lnTo>
                  <a:lnTo>
                    <a:pt x="289" y="2"/>
                  </a:lnTo>
                  <a:lnTo>
                    <a:pt x="287" y="2"/>
                  </a:lnTo>
                  <a:lnTo>
                    <a:pt x="287" y="0"/>
                  </a:lnTo>
                  <a:close/>
                  <a:moveTo>
                    <a:pt x="297" y="0"/>
                  </a:moveTo>
                  <a:lnTo>
                    <a:pt x="299" y="0"/>
                  </a:lnTo>
                  <a:lnTo>
                    <a:pt x="299" y="2"/>
                  </a:lnTo>
                  <a:lnTo>
                    <a:pt x="297" y="2"/>
                  </a:lnTo>
                  <a:lnTo>
                    <a:pt x="297" y="0"/>
                  </a:lnTo>
                  <a:close/>
                  <a:moveTo>
                    <a:pt x="307" y="0"/>
                  </a:moveTo>
                  <a:lnTo>
                    <a:pt x="309" y="0"/>
                  </a:lnTo>
                  <a:lnTo>
                    <a:pt x="309" y="2"/>
                  </a:lnTo>
                  <a:lnTo>
                    <a:pt x="307" y="2"/>
                  </a:lnTo>
                  <a:lnTo>
                    <a:pt x="307" y="0"/>
                  </a:lnTo>
                  <a:close/>
                  <a:moveTo>
                    <a:pt x="316" y="0"/>
                  </a:moveTo>
                  <a:lnTo>
                    <a:pt x="318" y="0"/>
                  </a:lnTo>
                  <a:lnTo>
                    <a:pt x="318" y="2"/>
                  </a:lnTo>
                  <a:lnTo>
                    <a:pt x="316" y="2"/>
                  </a:lnTo>
                  <a:lnTo>
                    <a:pt x="316" y="0"/>
                  </a:lnTo>
                  <a:close/>
                  <a:moveTo>
                    <a:pt x="326" y="0"/>
                  </a:moveTo>
                  <a:lnTo>
                    <a:pt x="328" y="0"/>
                  </a:lnTo>
                  <a:lnTo>
                    <a:pt x="328" y="2"/>
                  </a:lnTo>
                  <a:lnTo>
                    <a:pt x="326" y="2"/>
                  </a:lnTo>
                  <a:lnTo>
                    <a:pt x="326" y="0"/>
                  </a:lnTo>
                  <a:close/>
                  <a:moveTo>
                    <a:pt x="336" y="0"/>
                  </a:moveTo>
                  <a:lnTo>
                    <a:pt x="338" y="0"/>
                  </a:lnTo>
                  <a:lnTo>
                    <a:pt x="338" y="2"/>
                  </a:lnTo>
                  <a:lnTo>
                    <a:pt x="336" y="2"/>
                  </a:lnTo>
                  <a:lnTo>
                    <a:pt x="336" y="0"/>
                  </a:lnTo>
                  <a:close/>
                  <a:moveTo>
                    <a:pt x="346" y="0"/>
                  </a:moveTo>
                  <a:lnTo>
                    <a:pt x="348" y="0"/>
                  </a:lnTo>
                  <a:lnTo>
                    <a:pt x="348" y="2"/>
                  </a:lnTo>
                  <a:lnTo>
                    <a:pt x="346" y="2"/>
                  </a:lnTo>
                  <a:lnTo>
                    <a:pt x="346" y="0"/>
                  </a:lnTo>
                  <a:close/>
                  <a:moveTo>
                    <a:pt x="356" y="0"/>
                  </a:moveTo>
                  <a:lnTo>
                    <a:pt x="358" y="0"/>
                  </a:lnTo>
                  <a:lnTo>
                    <a:pt x="358" y="2"/>
                  </a:lnTo>
                  <a:lnTo>
                    <a:pt x="356" y="2"/>
                  </a:lnTo>
                  <a:lnTo>
                    <a:pt x="356" y="0"/>
                  </a:lnTo>
                  <a:close/>
                  <a:moveTo>
                    <a:pt x="366" y="0"/>
                  </a:moveTo>
                  <a:lnTo>
                    <a:pt x="368" y="0"/>
                  </a:lnTo>
                  <a:lnTo>
                    <a:pt x="368" y="2"/>
                  </a:lnTo>
                  <a:lnTo>
                    <a:pt x="366" y="2"/>
                  </a:lnTo>
                  <a:lnTo>
                    <a:pt x="366" y="0"/>
                  </a:lnTo>
                  <a:close/>
                  <a:moveTo>
                    <a:pt x="376" y="0"/>
                  </a:moveTo>
                  <a:lnTo>
                    <a:pt x="378" y="0"/>
                  </a:lnTo>
                  <a:lnTo>
                    <a:pt x="378" y="2"/>
                  </a:lnTo>
                  <a:lnTo>
                    <a:pt x="376" y="2"/>
                  </a:lnTo>
                  <a:lnTo>
                    <a:pt x="376" y="0"/>
                  </a:lnTo>
                  <a:close/>
                  <a:moveTo>
                    <a:pt x="386" y="0"/>
                  </a:moveTo>
                  <a:lnTo>
                    <a:pt x="388" y="0"/>
                  </a:lnTo>
                  <a:lnTo>
                    <a:pt x="388" y="2"/>
                  </a:lnTo>
                  <a:lnTo>
                    <a:pt x="386" y="2"/>
                  </a:lnTo>
                  <a:lnTo>
                    <a:pt x="386" y="0"/>
                  </a:lnTo>
                  <a:close/>
                  <a:moveTo>
                    <a:pt x="395" y="0"/>
                  </a:moveTo>
                  <a:lnTo>
                    <a:pt x="397" y="0"/>
                  </a:lnTo>
                  <a:lnTo>
                    <a:pt x="397" y="2"/>
                  </a:lnTo>
                  <a:lnTo>
                    <a:pt x="395" y="2"/>
                  </a:lnTo>
                  <a:lnTo>
                    <a:pt x="395" y="0"/>
                  </a:lnTo>
                  <a:close/>
                  <a:moveTo>
                    <a:pt x="405" y="0"/>
                  </a:moveTo>
                  <a:lnTo>
                    <a:pt x="407" y="0"/>
                  </a:lnTo>
                  <a:lnTo>
                    <a:pt x="407" y="2"/>
                  </a:lnTo>
                  <a:lnTo>
                    <a:pt x="405" y="2"/>
                  </a:lnTo>
                  <a:lnTo>
                    <a:pt x="405" y="0"/>
                  </a:lnTo>
                  <a:close/>
                  <a:moveTo>
                    <a:pt x="415" y="0"/>
                  </a:moveTo>
                  <a:lnTo>
                    <a:pt x="417" y="0"/>
                  </a:lnTo>
                  <a:lnTo>
                    <a:pt x="417" y="2"/>
                  </a:lnTo>
                  <a:lnTo>
                    <a:pt x="415" y="2"/>
                  </a:lnTo>
                  <a:lnTo>
                    <a:pt x="415" y="0"/>
                  </a:lnTo>
                  <a:close/>
                  <a:moveTo>
                    <a:pt x="425" y="0"/>
                  </a:moveTo>
                  <a:lnTo>
                    <a:pt x="427" y="0"/>
                  </a:lnTo>
                  <a:lnTo>
                    <a:pt x="427" y="2"/>
                  </a:lnTo>
                  <a:lnTo>
                    <a:pt x="425" y="2"/>
                  </a:lnTo>
                  <a:lnTo>
                    <a:pt x="425" y="0"/>
                  </a:lnTo>
                  <a:close/>
                  <a:moveTo>
                    <a:pt x="435" y="0"/>
                  </a:moveTo>
                  <a:lnTo>
                    <a:pt x="437" y="0"/>
                  </a:lnTo>
                  <a:lnTo>
                    <a:pt x="437" y="2"/>
                  </a:lnTo>
                  <a:lnTo>
                    <a:pt x="435" y="2"/>
                  </a:lnTo>
                  <a:lnTo>
                    <a:pt x="435" y="0"/>
                  </a:lnTo>
                  <a:close/>
                  <a:moveTo>
                    <a:pt x="445" y="0"/>
                  </a:moveTo>
                  <a:lnTo>
                    <a:pt x="447" y="0"/>
                  </a:lnTo>
                  <a:lnTo>
                    <a:pt x="447" y="2"/>
                  </a:lnTo>
                  <a:lnTo>
                    <a:pt x="445" y="2"/>
                  </a:lnTo>
                  <a:lnTo>
                    <a:pt x="445" y="0"/>
                  </a:lnTo>
                  <a:close/>
                  <a:moveTo>
                    <a:pt x="455" y="0"/>
                  </a:moveTo>
                  <a:lnTo>
                    <a:pt x="457" y="0"/>
                  </a:lnTo>
                  <a:lnTo>
                    <a:pt x="457" y="2"/>
                  </a:lnTo>
                  <a:lnTo>
                    <a:pt x="455" y="2"/>
                  </a:lnTo>
                  <a:lnTo>
                    <a:pt x="455" y="0"/>
                  </a:lnTo>
                  <a:close/>
                  <a:moveTo>
                    <a:pt x="465" y="0"/>
                  </a:moveTo>
                  <a:lnTo>
                    <a:pt x="467" y="0"/>
                  </a:lnTo>
                  <a:lnTo>
                    <a:pt x="467" y="2"/>
                  </a:lnTo>
                  <a:lnTo>
                    <a:pt x="465" y="2"/>
                  </a:lnTo>
                  <a:lnTo>
                    <a:pt x="465" y="0"/>
                  </a:lnTo>
                  <a:close/>
                  <a:moveTo>
                    <a:pt x="474" y="0"/>
                  </a:moveTo>
                  <a:lnTo>
                    <a:pt x="476" y="0"/>
                  </a:lnTo>
                  <a:lnTo>
                    <a:pt x="476" y="2"/>
                  </a:lnTo>
                  <a:lnTo>
                    <a:pt x="474" y="2"/>
                  </a:lnTo>
                  <a:lnTo>
                    <a:pt x="474" y="0"/>
                  </a:lnTo>
                  <a:close/>
                  <a:moveTo>
                    <a:pt x="484" y="0"/>
                  </a:moveTo>
                  <a:lnTo>
                    <a:pt x="486" y="0"/>
                  </a:lnTo>
                  <a:lnTo>
                    <a:pt x="486" y="2"/>
                  </a:lnTo>
                  <a:lnTo>
                    <a:pt x="484" y="2"/>
                  </a:lnTo>
                  <a:lnTo>
                    <a:pt x="484" y="0"/>
                  </a:lnTo>
                  <a:close/>
                  <a:moveTo>
                    <a:pt x="494" y="0"/>
                  </a:moveTo>
                  <a:lnTo>
                    <a:pt x="496" y="0"/>
                  </a:lnTo>
                  <a:lnTo>
                    <a:pt x="496" y="2"/>
                  </a:lnTo>
                  <a:lnTo>
                    <a:pt x="494" y="2"/>
                  </a:lnTo>
                  <a:lnTo>
                    <a:pt x="494" y="0"/>
                  </a:lnTo>
                  <a:close/>
                  <a:moveTo>
                    <a:pt x="504" y="0"/>
                  </a:moveTo>
                  <a:lnTo>
                    <a:pt x="506" y="0"/>
                  </a:lnTo>
                  <a:lnTo>
                    <a:pt x="506" y="2"/>
                  </a:lnTo>
                  <a:lnTo>
                    <a:pt x="504" y="2"/>
                  </a:lnTo>
                  <a:lnTo>
                    <a:pt x="504" y="0"/>
                  </a:lnTo>
                  <a:close/>
                  <a:moveTo>
                    <a:pt x="514" y="0"/>
                  </a:moveTo>
                  <a:lnTo>
                    <a:pt x="516" y="0"/>
                  </a:lnTo>
                  <a:lnTo>
                    <a:pt x="516" y="2"/>
                  </a:lnTo>
                  <a:lnTo>
                    <a:pt x="514" y="2"/>
                  </a:lnTo>
                  <a:lnTo>
                    <a:pt x="514" y="0"/>
                  </a:lnTo>
                  <a:close/>
                  <a:moveTo>
                    <a:pt x="524" y="0"/>
                  </a:moveTo>
                  <a:lnTo>
                    <a:pt x="526" y="0"/>
                  </a:lnTo>
                  <a:lnTo>
                    <a:pt x="526" y="2"/>
                  </a:lnTo>
                  <a:lnTo>
                    <a:pt x="524" y="2"/>
                  </a:lnTo>
                  <a:lnTo>
                    <a:pt x="524" y="0"/>
                  </a:lnTo>
                  <a:close/>
                  <a:moveTo>
                    <a:pt x="534" y="0"/>
                  </a:moveTo>
                  <a:lnTo>
                    <a:pt x="536" y="0"/>
                  </a:lnTo>
                  <a:lnTo>
                    <a:pt x="536" y="2"/>
                  </a:lnTo>
                  <a:lnTo>
                    <a:pt x="534" y="2"/>
                  </a:lnTo>
                  <a:lnTo>
                    <a:pt x="534" y="0"/>
                  </a:lnTo>
                  <a:close/>
                  <a:moveTo>
                    <a:pt x="544" y="0"/>
                  </a:moveTo>
                  <a:lnTo>
                    <a:pt x="546" y="0"/>
                  </a:lnTo>
                  <a:lnTo>
                    <a:pt x="546" y="2"/>
                  </a:lnTo>
                  <a:lnTo>
                    <a:pt x="544" y="2"/>
                  </a:lnTo>
                  <a:lnTo>
                    <a:pt x="544" y="0"/>
                  </a:lnTo>
                  <a:close/>
                  <a:moveTo>
                    <a:pt x="553" y="0"/>
                  </a:moveTo>
                  <a:lnTo>
                    <a:pt x="555" y="0"/>
                  </a:lnTo>
                  <a:lnTo>
                    <a:pt x="555" y="2"/>
                  </a:lnTo>
                  <a:lnTo>
                    <a:pt x="553" y="2"/>
                  </a:lnTo>
                  <a:lnTo>
                    <a:pt x="553" y="0"/>
                  </a:lnTo>
                  <a:close/>
                  <a:moveTo>
                    <a:pt x="563" y="0"/>
                  </a:moveTo>
                  <a:lnTo>
                    <a:pt x="565" y="0"/>
                  </a:lnTo>
                  <a:lnTo>
                    <a:pt x="565" y="2"/>
                  </a:lnTo>
                  <a:lnTo>
                    <a:pt x="563" y="2"/>
                  </a:lnTo>
                  <a:lnTo>
                    <a:pt x="563" y="0"/>
                  </a:lnTo>
                  <a:close/>
                  <a:moveTo>
                    <a:pt x="573" y="0"/>
                  </a:moveTo>
                  <a:lnTo>
                    <a:pt x="575" y="0"/>
                  </a:lnTo>
                  <a:lnTo>
                    <a:pt x="575" y="2"/>
                  </a:lnTo>
                  <a:lnTo>
                    <a:pt x="573" y="2"/>
                  </a:lnTo>
                  <a:lnTo>
                    <a:pt x="573" y="0"/>
                  </a:lnTo>
                  <a:close/>
                  <a:moveTo>
                    <a:pt x="583" y="0"/>
                  </a:moveTo>
                  <a:lnTo>
                    <a:pt x="585" y="0"/>
                  </a:lnTo>
                  <a:lnTo>
                    <a:pt x="585" y="2"/>
                  </a:lnTo>
                  <a:lnTo>
                    <a:pt x="583" y="2"/>
                  </a:lnTo>
                  <a:lnTo>
                    <a:pt x="583" y="0"/>
                  </a:lnTo>
                  <a:close/>
                  <a:moveTo>
                    <a:pt x="593" y="0"/>
                  </a:moveTo>
                  <a:lnTo>
                    <a:pt x="595" y="0"/>
                  </a:lnTo>
                  <a:lnTo>
                    <a:pt x="595" y="2"/>
                  </a:lnTo>
                  <a:lnTo>
                    <a:pt x="593" y="2"/>
                  </a:lnTo>
                  <a:lnTo>
                    <a:pt x="593" y="0"/>
                  </a:lnTo>
                  <a:close/>
                  <a:moveTo>
                    <a:pt x="603" y="0"/>
                  </a:moveTo>
                  <a:lnTo>
                    <a:pt x="605" y="0"/>
                  </a:lnTo>
                  <a:lnTo>
                    <a:pt x="605" y="2"/>
                  </a:lnTo>
                  <a:lnTo>
                    <a:pt x="603" y="2"/>
                  </a:lnTo>
                  <a:lnTo>
                    <a:pt x="603" y="0"/>
                  </a:lnTo>
                  <a:close/>
                  <a:moveTo>
                    <a:pt x="613" y="0"/>
                  </a:moveTo>
                  <a:lnTo>
                    <a:pt x="615" y="0"/>
                  </a:lnTo>
                  <a:lnTo>
                    <a:pt x="615" y="2"/>
                  </a:lnTo>
                  <a:lnTo>
                    <a:pt x="613" y="2"/>
                  </a:lnTo>
                  <a:lnTo>
                    <a:pt x="613" y="0"/>
                  </a:lnTo>
                  <a:close/>
                  <a:moveTo>
                    <a:pt x="623" y="0"/>
                  </a:moveTo>
                  <a:lnTo>
                    <a:pt x="625" y="0"/>
                  </a:lnTo>
                  <a:lnTo>
                    <a:pt x="625" y="2"/>
                  </a:lnTo>
                  <a:lnTo>
                    <a:pt x="623" y="2"/>
                  </a:lnTo>
                  <a:lnTo>
                    <a:pt x="623" y="0"/>
                  </a:lnTo>
                  <a:close/>
                  <a:moveTo>
                    <a:pt x="632" y="0"/>
                  </a:moveTo>
                  <a:lnTo>
                    <a:pt x="634" y="0"/>
                  </a:lnTo>
                  <a:lnTo>
                    <a:pt x="634" y="2"/>
                  </a:lnTo>
                  <a:lnTo>
                    <a:pt x="632" y="2"/>
                  </a:lnTo>
                  <a:lnTo>
                    <a:pt x="632" y="0"/>
                  </a:lnTo>
                  <a:close/>
                  <a:moveTo>
                    <a:pt x="642" y="0"/>
                  </a:moveTo>
                  <a:lnTo>
                    <a:pt x="644" y="0"/>
                  </a:lnTo>
                  <a:lnTo>
                    <a:pt x="644" y="2"/>
                  </a:lnTo>
                  <a:lnTo>
                    <a:pt x="642" y="2"/>
                  </a:lnTo>
                  <a:lnTo>
                    <a:pt x="642" y="0"/>
                  </a:lnTo>
                  <a:close/>
                  <a:moveTo>
                    <a:pt x="652" y="0"/>
                  </a:moveTo>
                  <a:lnTo>
                    <a:pt x="654" y="0"/>
                  </a:lnTo>
                  <a:lnTo>
                    <a:pt x="654" y="2"/>
                  </a:lnTo>
                  <a:lnTo>
                    <a:pt x="652" y="2"/>
                  </a:lnTo>
                  <a:lnTo>
                    <a:pt x="652" y="0"/>
                  </a:lnTo>
                  <a:close/>
                  <a:moveTo>
                    <a:pt x="662" y="0"/>
                  </a:moveTo>
                  <a:lnTo>
                    <a:pt x="664" y="0"/>
                  </a:lnTo>
                  <a:lnTo>
                    <a:pt x="664" y="2"/>
                  </a:lnTo>
                  <a:lnTo>
                    <a:pt x="662" y="2"/>
                  </a:lnTo>
                  <a:lnTo>
                    <a:pt x="662" y="0"/>
                  </a:lnTo>
                  <a:close/>
                  <a:moveTo>
                    <a:pt x="672" y="0"/>
                  </a:moveTo>
                  <a:lnTo>
                    <a:pt x="674" y="0"/>
                  </a:lnTo>
                  <a:lnTo>
                    <a:pt x="674" y="2"/>
                  </a:lnTo>
                  <a:lnTo>
                    <a:pt x="672" y="2"/>
                  </a:lnTo>
                  <a:lnTo>
                    <a:pt x="672" y="0"/>
                  </a:lnTo>
                  <a:close/>
                  <a:moveTo>
                    <a:pt x="682" y="0"/>
                  </a:moveTo>
                  <a:lnTo>
                    <a:pt x="684" y="0"/>
                  </a:lnTo>
                  <a:lnTo>
                    <a:pt x="684" y="2"/>
                  </a:lnTo>
                  <a:lnTo>
                    <a:pt x="682" y="2"/>
                  </a:lnTo>
                  <a:lnTo>
                    <a:pt x="682" y="0"/>
                  </a:lnTo>
                  <a:close/>
                  <a:moveTo>
                    <a:pt x="692" y="0"/>
                  </a:moveTo>
                  <a:lnTo>
                    <a:pt x="694" y="0"/>
                  </a:lnTo>
                  <a:lnTo>
                    <a:pt x="694" y="2"/>
                  </a:lnTo>
                  <a:lnTo>
                    <a:pt x="692" y="2"/>
                  </a:lnTo>
                  <a:lnTo>
                    <a:pt x="692" y="0"/>
                  </a:lnTo>
                  <a:close/>
                  <a:moveTo>
                    <a:pt x="702" y="0"/>
                  </a:moveTo>
                  <a:lnTo>
                    <a:pt x="704" y="0"/>
                  </a:lnTo>
                  <a:lnTo>
                    <a:pt x="704" y="2"/>
                  </a:lnTo>
                  <a:lnTo>
                    <a:pt x="702" y="2"/>
                  </a:lnTo>
                  <a:lnTo>
                    <a:pt x="702" y="0"/>
                  </a:lnTo>
                  <a:close/>
                  <a:moveTo>
                    <a:pt x="711" y="0"/>
                  </a:moveTo>
                  <a:lnTo>
                    <a:pt x="713" y="0"/>
                  </a:lnTo>
                  <a:lnTo>
                    <a:pt x="713" y="2"/>
                  </a:lnTo>
                  <a:lnTo>
                    <a:pt x="711" y="2"/>
                  </a:lnTo>
                  <a:lnTo>
                    <a:pt x="711" y="0"/>
                  </a:lnTo>
                  <a:close/>
                  <a:moveTo>
                    <a:pt x="721" y="0"/>
                  </a:moveTo>
                  <a:lnTo>
                    <a:pt x="723" y="0"/>
                  </a:lnTo>
                  <a:lnTo>
                    <a:pt x="723" y="2"/>
                  </a:lnTo>
                  <a:lnTo>
                    <a:pt x="721" y="2"/>
                  </a:lnTo>
                  <a:lnTo>
                    <a:pt x="721" y="0"/>
                  </a:lnTo>
                  <a:close/>
                  <a:moveTo>
                    <a:pt x="731" y="0"/>
                  </a:moveTo>
                  <a:lnTo>
                    <a:pt x="733" y="0"/>
                  </a:lnTo>
                  <a:lnTo>
                    <a:pt x="733" y="2"/>
                  </a:lnTo>
                  <a:lnTo>
                    <a:pt x="731" y="2"/>
                  </a:lnTo>
                  <a:lnTo>
                    <a:pt x="731" y="0"/>
                  </a:lnTo>
                  <a:close/>
                  <a:moveTo>
                    <a:pt x="741" y="0"/>
                  </a:moveTo>
                  <a:lnTo>
                    <a:pt x="743" y="0"/>
                  </a:lnTo>
                  <a:lnTo>
                    <a:pt x="743" y="2"/>
                  </a:lnTo>
                  <a:lnTo>
                    <a:pt x="741" y="2"/>
                  </a:lnTo>
                  <a:lnTo>
                    <a:pt x="741" y="0"/>
                  </a:lnTo>
                  <a:close/>
                  <a:moveTo>
                    <a:pt x="751" y="0"/>
                  </a:moveTo>
                  <a:lnTo>
                    <a:pt x="753" y="0"/>
                  </a:lnTo>
                  <a:lnTo>
                    <a:pt x="753" y="2"/>
                  </a:lnTo>
                  <a:lnTo>
                    <a:pt x="751" y="2"/>
                  </a:lnTo>
                  <a:lnTo>
                    <a:pt x="751" y="0"/>
                  </a:lnTo>
                  <a:close/>
                  <a:moveTo>
                    <a:pt x="761" y="0"/>
                  </a:moveTo>
                  <a:lnTo>
                    <a:pt x="763" y="0"/>
                  </a:lnTo>
                  <a:lnTo>
                    <a:pt x="763" y="2"/>
                  </a:lnTo>
                  <a:lnTo>
                    <a:pt x="761" y="2"/>
                  </a:lnTo>
                  <a:lnTo>
                    <a:pt x="761" y="0"/>
                  </a:lnTo>
                  <a:close/>
                  <a:moveTo>
                    <a:pt x="771" y="0"/>
                  </a:moveTo>
                  <a:lnTo>
                    <a:pt x="773" y="0"/>
                  </a:lnTo>
                  <a:lnTo>
                    <a:pt x="773" y="2"/>
                  </a:lnTo>
                  <a:lnTo>
                    <a:pt x="771" y="2"/>
                  </a:lnTo>
                  <a:lnTo>
                    <a:pt x="771" y="0"/>
                  </a:lnTo>
                  <a:close/>
                  <a:moveTo>
                    <a:pt x="781" y="0"/>
                  </a:moveTo>
                  <a:lnTo>
                    <a:pt x="783" y="0"/>
                  </a:lnTo>
                  <a:lnTo>
                    <a:pt x="783" y="2"/>
                  </a:lnTo>
                  <a:lnTo>
                    <a:pt x="781" y="2"/>
                  </a:lnTo>
                  <a:lnTo>
                    <a:pt x="781" y="0"/>
                  </a:lnTo>
                  <a:close/>
                  <a:moveTo>
                    <a:pt x="790" y="0"/>
                  </a:moveTo>
                  <a:lnTo>
                    <a:pt x="792" y="0"/>
                  </a:lnTo>
                  <a:lnTo>
                    <a:pt x="792" y="2"/>
                  </a:lnTo>
                  <a:lnTo>
                    <a:pt x="790" y="2"/>
                  </a:lnTo>
                  <a:lnTo>
                    <a:pt x="790" y="0"/>
                  </a:lnTo>
                  <a:close/>
                  <a:moveTo>
                    <a:pt x="800" y="0"/>
                  </a:moveTo>
                  <a:lnTo>
                    <a:pt x="802" y="0"/>
                  </a:lnTo>
                  <a:lnTo>
                    <a:pt x="802" y="2"/>
                  </a:lnTo>
                  <a:lnTo>
                    <a:pt x="800" y="2"/>
                  </a:lnTo>
                  <a:lnTo>
                    <a:pt x="800" y="0"/>
                  </a:lnTo>
                  <a:close/>
                  <a:moveTo>
                    <a:pt x="810" y="0"/>
                  </a:moveTo>
                  <a:lnTo>
                    <a:pt x="812" y="0"/>
                  </a:lnTo>
                  <a:lnTo>
                    <a:pt x="812" y="2"/>
                  </a:lnTo>
                  <a:lnTo>
                    <a:pt x="810" y="2"/>
                  </a:lnTo>
                  <a:lnTo>
                    <a:pt x="810" y="0"/>
                  </a:lnTo>
                  <a:close/>
                  <a:moveTo>
                    <a:pt x="820" y="0"/>
                  </a:moveTo>
                  <a:lnTo>
                    <a:pt x="822" y="0"/>
                  </a:lnTo>
                  <a:lnTo>
                    <a:pt x="822" y="2"/>
                  </a:lnTo>
                  <a:lnTo>
                    <a:pt x="820" y="2"/>
                  </a:lnTo>
                  <a:lnTo>
                    <a:pt x="820" y="0"/>
                  </a:lnTo>
                  <a:close/>
                  <a:moveTo>
                    <a:pt x="830" y="0"/>
                  </a:moveTo>
                  <a:lnTo>
                    <a:pt x="832" y="0"/>
                  </a:lnTo>
                  <a:lnTo>
                    <a:pt x="832" y="2"/>
                  </a:lnTo>
                  <a:lnTo>
                    <a:pt x="830" y="2"/>
                  </a:lnTo>
                  <a:lnTo>
                    <a:pt x="830" y="0"/>
                  </a:lnTo>
                  <a:close/>
                  <a:moveTo>
                    <a:pt x="840" y="0"/>
                  </a:moveTo>
                  <a:lnTo>
                    <a:pt x="842" y="0"/>
                  </a:lnTo>
                  <a:lnTo>
                    <a:pt x="842" y="2"/>
                  </a:lnTo>
                  <a:lnTo>
                    <a:pt x="840" y="2"/>
                  </a:lnTo>
                  <a:lnTo>
                    <a:pt x="840" y="0"/>
                  </a:lnTo>
                  <a:close/>
                  <a:moveTo>
                    <a:pt x="850" y="0"/>
                  </a:moveTo>
                  <a:lnTo>
                    <a:pt x="852" y="0"/>
                  </a:lnTo>
                  <a:lnTo>
                    <a:pt x="852" y="2"/>
                  </a:lnTo>
                  <a:lnTo>
                    <a:pt x="850" y="2"/>
                  </a:lnTo>
                  <a:lnTo>
                    <a:pt x="850" y="0"/>
                  </a:lnTo>
                  <a:close/>
                  <a:moveTo>
                    <a:pt x="860" y="0"/>
                  </a:moveTo>
                  <a:lnTo>
                    <a:pt x="862" y="0"/>
                  </a:lnTo>
                  <a:lnTo>
                    <a:pt x="862" y="2"/>
                  </a:lnTo>
                  <a:lnTo>
                    <a:pt x="860" y="2"/>
                  </a:lnTo>
                  <a:lnTo>
                    <a:pt x="860" y="0"/>
                  </a:lnTo>
                  <a:close/>
                  <a:moveTo>
                    <a:pt x="869" y="0"/>
                  </a:moveTo>
                  <a:lnTo>
                    <a:pt x="871" y="0"/>
                  </a:lnTo>
                  <a:lnTo>
                    <a:pt x="871" y="2"/>
                  </a:lnTo>
                  <a:lnTo>
                    <a:pt x="869" y="2"/>
                  </a:lnTo>
                  <a:lnTo>
                    <a:pt x="869" y="0"/>
                  </a:lnTo>
                  <a:close/>
                  <a:moveTo>
                    <a:pt x="879" y="0"/>
                  </a:moveTo>
                  <a:lnTo>
                    <a:pt x="881" y="0"/>
                  </a:lnTo>
                  <a:lnTo>
                    <a:pt x="881" y="2"/>
                  </a:lnTo>
                  <a:lnTo>
                    <a:pt x="879" y="2"/>
                  </a:lnTo>
                  <a:lnTo>
                    <a:pt x="879" y="0"/>
                  </a:lnTo>
                  <a:close/>
                  <a:moveTo>
                    <a:pt x="889" y="0"/>
                  </a:moveTo>
                  <a:lnTo>
                    <a:pt x="891" y="0"/>
                  </a:lnTo>
                  <a:lnTo>
                    <a:pt x="891" y="2"/>
                  </a:lnTo>
                  <a:lnTo>
                    <a:pt x="889" y="2"/>
                  </a:lnTo>
                  <a:lnTo>
                    <a:pt x="889" y="0"/>
                  </a:lnTo>
                  <a:close/>
                  <a:moveTo>
                    <a:pt x="899" y="0"/>
                  </a:moveTo>
                  <a:lnTo>
                    <a:pt x="901" y="0"/>
                  </a:lnTo>
                  <a:lnTo>
                    <a:pt x="901" y="2"/>
                  </a:lnTo>
                  <a:lnTo>
                    <a:pt x="899" y="2"/>
                  </a:lnTo>
                  <a:lnTo>
                    <a:pt x="899" y="0"/>
                  </a:lnTo>
                  <a:close/>
                  <a:moveTo>
                    <a:pt x="909" y="0"/>
                  </a:moveTo>
                  <a:lnTo>
                    <a:pt x="911" y="0"/>
                  </a:lnTo>
                  <a:lnTo>
                    <a:pt x="911" y="2"/>
                  </a:lnTo>
                  <a:lnTo>
                    <a:pt x="909" y="2"/>
                  </a:lnTo>
                  <a:lnTo>
                    <a:pt x="909" y="0"/>
                  </a:lnTo>
                  <a:close/>
                  <a:moveTo>
                    <a:pt x="919" y="0"/>
                  </a:moveTo>
                  <a:lnTo>
                    <a:pt x="921" y="0"/>
                  </a:lnTo>
                  <a:lnTo>
                    <a:pt x="921" y="2"/>
                  </a:lnTo>
                  <a:lnTo>
                    <a:pt x="919" y="2"/>
                  </a:lnTo>
                  <a:lnTo>
                    <a:pt x="919" y="0"/>
                  </a:lnTo>
                  <a:close/>
                  <a:moveTo>
                    <a:pt x="929" y="0"/>
                  </a:moveTo>
                  <a:lnTo>
                    <a:pt x="931" y="0"/>
                  </a:lnTo>
                  <a:lnTo>
                    <a:pt x="931" y="2"/>
                  </a:lnTo>
                  <a:lnTo>
                    <a:pt x="929" y="2"/>
                  </a:lnTo>
                  <a:lnTo>
                    <a:pt x="929" y="0"/>
                  </a:lnTo>
                  <a:close/>
                  <a:moveTo>
                    <a:pt x="939" y="0"/>
                  </a:moveTo>
                  <a:lnTo>
                    <a:pt x="941" y="0"/>
                  </a:lnTo>
                  <a:lnTo>
                    <a:pt x="941" y="2"/>
                  </a:lnTo>
                  <a:lnTo>
                    <a:pt x="939" y="2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rgbClr val="000000"/>
            </a:solidFill>
            <a:ln w="3175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24"/>
            <p:cNvSpPr>
              <a:spLocks noEditPoints="1"/>
            </p:cNvSpPr>
            <p:nvPr/>
          </p:nvSpPr>
          <p:spPr bwMode="auto">
            <a:xfrm>
              <a:off x="6080125" y="4965700"/>
              <a:ext cx="1493838" cy="3175"/>
            </a:xfrm>
            <a:custGeom>
              <a:avLst/>
              <a:gdLst>
                <a:gd name="T0" fmla="*/ 12 w 941"/>
                <a:gd name="T1" fmla="*/ 2 h 2"/>
                <a:gd name="T2" fmla="*/ 30 w 941"/>
                <a:gd name="T3" fmla="*/ 0 h 2"/>
                <a:gd name="T4" fmla="*/ 40 w 941"/>
                <a:gd name="T5" fmla="*/ 2 h 2"/>
                <a:gd name="T6" fmla="*/ 62 w 941"/>
                <a:gd name="T7" fmla="*/ 0 h 2"/>
                <a:gd name="T8" fmla="*/ 70 w 941"/>
                <a:gd name="T9" fmla="*/ 0 h 2"/>
                <a:gd name="T10" fmla="*/ 91 w 941"/>
                <a:gd name="T11" fmla="*/ 2 h 2"/>
                <a:gd name="T12" fmla="*/ 109 w 941"/>
                <a:gd name="T13" fmla="*/ 0 h 2"/>
                <a:gd name="T14" fmla="*/ 119 w 941"/>
                <a:gd name="T15" fmla="*/ 2 h 2"/>
                <a:gd name="T16" fmla="*/ 141 w 941"/>
                <a:gd name="T17" fmla="*/ 0 h 2"/>
                <a:gd name="T18" fmla="*/ 149 w 941"/>
                <a:gd name="T19" fmla="*/ 0 h 2"/>
                <a:gd name="T20" fmla="*/ 170 w 941"/>
                <a:gd name="T21" fmla="*/ 2 h 2"/>
                <a:gd name="T22" fmla="*/ 188 w 941"/>
                <a:gd name="T23" fmla="*/ 0 h 2"/>
                <a:gd name="T24" fmla="*/ 198 w 941"/>
                <a:gd name="T25" fmla="*/ 2 h 2"/>
                <a:gd name="T26" fmla="*/ 220 w 941"/>
                <a:gd name="T27" fmla="*/ 0 h 2"/>
                <a:gd name="T28" fmla="*/ 228 w 941"/>
                <a:gd name="T29" fmla="*/ 0 h 2"/>
                <a:gd name="T30" fmla="*/ 249 w 941"/>
                <a:gd name="T31" fmla="*/ 2 h 2"/>
                <a:gd name="T32" fmla="*/ 267 w 941"/>
                <a:gd name="T33" fmla="*/ 0 h 2"/>
                <a:gd name="T34" fmla="*/ 277 w 941"/>
                <a:gd name="T35" fmla="*/ 2 h 2"/>
                <a:gd name="T36" fmla="*/ 299 w 941"/>
                <a:gd name="T37" fmla="*/ 0 h 2"/>
                <a:gd name="T38" fmla="*/ 307 w 941"/>
                <a:gd name="T39" fmla="*/ 0 h 2"/>
                <a:gd name="T40" fmla="*/ 328 w 941"/>
                <a:gd name="T41" fmla="*/ 2 h 2"/>
                <a:gd name="T42" fmla="*/ 346 w 941"/>
                <a:gd name="T43" fmla="*/ 0 h 2"/>
                <a:gd name="T44" fmla="*/ 356 w 941"/>
                <a:gd name="T45" fmla="*/ 2 h 2"/>
                <a:gd name="T46" fmla="*/ 378 w 941"/>
                <a:gd name="T47" fmla="*/ 0 h 2"/>
                <a:gd name="T48" fmla="*/ 386 w 941"/>
                <a:gd name="T49" fmla="*/ 0 h 2"/>
                <a:gd name="T50" fmla="*/ 407 w 941"/>
                <a:gd name="T51" fmla="*/ 2 h 2"/>
                <a:gd name="T52" fmla="*/ 425 w 941"/>
                <a:gd name="T53" fmla="*/ 0 h 2"/>
                <a:gd name="T54" fmla="*/ 435 w 941"/>
                <a:gd name="T55" fmla="*/ 2 h 2"/>
                <a:gd name="T56" fmla="*/ 457 w 941"/>
                <a:gd name="T57" fmla="*/ 0 h 2"/>
                <a:gd name="T58" fmla="*/ 465 w 941"/>
                <a:gd name="T59" fmla="*/ 0 h 2"/>
                <a:gd name="T60" fmla="*/ 486 w 941"/>
                <a:gd name="T61" fmla="*/ 2 h 2"/>
                <a:gd name="T62" fmla="*/ 504 w 941"/>
                <a:gd name="T63" fmla="*/ 0 h 2"/>
                <a:gd name="T64" fmla="*/ 514 w 941"/>
                <a:gd name="T65" fmla="*/ 2 h 2"/>
                <a:gd name="T66" fmla="*/ 536 w 941"/>
                <a:gd name="T67" fmla="*/ 0 h 2"/>
                <a:gd name="T68" fmla="*/ 544 w 941"/>
                <a:gd name="T69" fmla="*/ 0 h 2"/>
                <a:gd name="T70" fmla="*/ 565 w 941"/>
                <a:gd name="T71" fmla="*/ 2 h 2"/>
                <a:gd name="T72" fmla="*/ 583 w 941"/>
                <a:gd name="T73" fmla="*/ 0 h 2"/>
                <a:gd name="T74" fmla="*/ 593 w 941"/>
                <a:gd name="T75" fmla="*/ 2 h 2"/>
                <a:gd name="T76" fmla="*/ 615 w 941"/>
                <a:gd name="T77" fmla="*/ 0 h 2"/>
                <a:gd name="T78" fmla="*/ 623 w 941"/>
                <a:gd name="T79" fmla="*/ 0 h 2"/>
                <a:gd name="T80" fmla="*/ 644 w 941"/>
                <a:gd name="T81" fmla="*/ 2 h 2"/>
                <a:gd name="T82" fmla="*/ 662 w 941"/>
                <a:gd name="T83" fmla="*/ 0 h 2"/>
                <a:gd name="T84" fmla="*/ 672 w 941"/>
                <a:gd name="T85" fmla="*/ 2 h 2"/>
                <a:gd name="T86" fmla="*/ 694 w 941"/>
                <a:gd name="T87" fmla="*/ 0 h 2"/>
                <a:gd name="T88" fmla="*/ 702 w 941"/>
                <a:gd name="T89" fmla="*/ 0 h 2"/>
                <a:gd name="T90" fmla="*/ 723 w 941"/>
                <a:gd name="T91" fmla="*/ 2 h 2"/>
                <a:gd name="T92" fmla="*/ 741 w 941"/>
                <a:gd name="T93" fmla="*/ 0 h 2"/>
                <a:gd name="T94" fmla="*/ 751 w 941"/>
                <a:gd name="T95" fmla="*/ 2 h 2"/>
                <a:gd name="T96" fmla="*/ 773 w 941"/>
                <a:gd name="T97" fmla="*/ 0 h 2"/>
                <a:gd name="T98" fmla="*/ 781 w 941"/>
                <a:gd name="T99" fmla="*/ 0 h 2"/>
                <a:gd name="T100" fmla="*/ 802 w 941"/>
                <a:gd name="T101" fmla="*/ 2 h 2"/>
                <a:gd name="T102" fmla="*/ 820 w 941"/>
                <a:gd name="T103" fmla="*/ 0 h 2"/>
                <a:gd name="T104" fmla="*/ 830 w 941"/>
                <a:gd name="T105" fmla="*/ 2 h 2"/>
                <a:gd name="T106" fmla="*/ 852 w 941"/>
                <a:gd name="T107" fmla="*/ 0 h 2"/>
                <a:gd name="T108" fmla="*/ 860 w 941"/>
                <a:gd name="T109" fmla="*/ 0 h 2"/>
                <a:gd name="T110" fmla="*/ 881 w 941"/>
                <a:gd name="T111" fmla="*/ 2 h 2"/>
                <a:gd name="T112" fmla="*/ 899 w 941"/>
                <a:gd name="T113" fmla="*/ 0 h 2"/>
                <a:gd name="T114" fmla="*/ 909 w 941"/>
                <a:gd name="T115" fmla="*/ 2 h 2"/>
                <a:gd name="T116" fmla="*/ 931 w 941"/>
                <a:gd name="T117" fmla="*/ 0 h 2"/>
                <a:gd name="T118" fmla="*/ 939 w 941"/>
                <a:gd name="T11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941" h="2">
                  <a:moveTo>
                    <a:pt x="0" y="0"/>
                  </a:moveTo>
                  <a:lnTo>
                    <a:pt x="2" y="0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0"/>
                  </a:lnTo>
                  <a:close/>
                  <a:moveTo>
                    <a:pt x="10" y="0"/>
                  </a:moveTo>
                  <a:lnTo>
                    <a:pt x="12" y="0"/>
                  </a:lnTo>
                  <a:lnTo>
                    <a:pt x="12" y="2"/>
                  </a:lnTo>
                  <a:lnTo>
                    <a:pt x="10" y="2"/>
                  </a:lnTo>
                  <a:lnTo>
                    <a:pt x="10" y="0"/>
                  </a:lnTo>
                  <a:close/>
                  <a:moveTo>
                    <a:pt x="20" y="0"/>
                  </a:moveTo>
                  <a:lnTo>
                    <a:pt x="22" y="0"/>
                  </a:lnTo>
                  <a:lnTo>
                    <a:pt x="22" y="2"/>
                  </a:lnTo>
                  <a:lnTo>
                    <a:pt x="20" y="2"/>
                  </a:lnTo>
                  <a:lnTo>
                    <a:pt x="20" y="0"/>
                  </a:lnTo>
                  <a:close/>
                  <a:moveTo>
                    <a:pt x="30" y="0"/>
                  </a:moveTo>
                  <a:lnTo>
                    <a:pt x="32" y="0"/>
                  </a:lnTo>
                  <a:lnTo>
                    <a:pt x="32" y="2"/>
                  </a:lnTo>
                  <a:lnTo>
                    <a:pt x="30" y="2"/>
                  </a:lnTo>
                  <a:lnTo>
                    <a:pt x="30" y="0"/>
                  </a:lnTo>
                  <a:close/>
                  <a:moveTo>
                    <a:pt x="40" y="0"/>
                  </a:moveTo>
                  <a:lnTo>
                    <a:pt x="42" y="0"/>
                  </a:lnTo>
                  <a:lnTo>
                    <a:pt x="42" y="2"/>
                  </a:lnTo>
                  <a:lnTo>
                    <a:pt x="40" y="2"/>
                  </a:lnTo>
                  <a:lnTo>
                    <a:pt x="40" y="0"/>
                  </a:lnTo>
                  <a:close/>
                  <a:moveTo>
                    <a:pt x="50" y="0"/>
                  </a:moveTo>
                  <a:lnTo>
                    <a:pt x="52" y="0"/>
                  </a:lnTo>
                  <a:lnTo>
                    <a:pt x="52" y="2"/>
                  </a:lnTo>
                  <a:lnTo>
                    <a:pt x="50" y="2"/>
                  </a:lnTo>
                  <a:lnTo>
                    <a:pt x="50" y="0"/>
                  </a:lnTo>
                  <a:close/>
                  <a:moveTo>
                    <a:pt x="60" y="0"/>
                  </a:moveTo>
                  <a:lnTo>
                    <a:pt x="62" y="0"/>
                  </a:lnTo>
                  <a:lnTo>
                    <a:pt x="62" y="2"/>
                  </a:lnTo>
                  <a:lnTo>
                    <a:pt x="60" y="2"/>
                  </a:lnTo>
                  <a:lnTo>
                    <a:pt x="60" y="0"/>
                  </a:lnTo>
                  <a:close/>
                  <a:moveTo>
                    <a:pt x="70" y="0"/>
                  </a:moveTo>
                  <a:lnTo>
                    <a:pt x="72" y="0"/>
                  </a:lnTo>
                  <a:lnTo>
                    <a:pt x="72" y="2"/>
                  </a:lnTo>
                  <a:lnTo>
                    <a:pt x="70" y="2"/>
                  </a:lnTo>
                  <a:lnTo>
                    <a:pt x="70" y="0"/>
                  </a:lnTo>
                  <a:close/>
                  <a:moveTo>
                    <a:pt x="79" y="0"/>
                  </a:moveTo>
                  <a:lnTo>
                    <a:pt x="81" y="0"/>
                  </a:lnTo>
                  <a:lnTo>
                    <a:pt x="81" y="2"/>
                  </a:lnTo>
                  <a:lnTo>
                    <a:pt x="79" y="2"/>
                  </a:lnTo>
                  <a:lnTo>
                    <a:pt x="79" y="0"/>
                  </a:lnTo>
                  <a:close/>
                  <a:moveTo>
                    <a:pt x="89" y="0"/>
                  </a:moveTo>
                  <a:lnTo>
                    <a:pt x="91" y="0"/>
                  </a:lnTo>
                  <a:lnTo>
                    <a:pt x="91" y="2"/>
                  </a:lnTo>
                  <a:lnTo>
                    <a:pt x="89" y="2"/>
                  </a:lnTo>
                  <a:lnTo>
                    <a:pt x="89" y="0"/>
                  </a:lnTo>
                  <a:close/>
                  <a:moveTo>
                    <a:pt x="99" y="0"/>
                  </a:moveTo>
                  <a:lnTo>
                    <a:pt x="101" y="0"/>
                  </a:lnTo>
                  <a:lnTo>
                    <a:pt x="101" y="2"/>
                  </a:lnTo>
                  <a:lnTo>
                    <a:pt x="99" y="2"/>
                  </a:lnTo>
                  <a:lnTo>
                    <a:pt x="99" y="0"/>
                  </a:lnTo>
                  <a:close/>
                  <a:moveTo>
                    <a:pt x="109" y="0"/>
                  </a:moveTo>
                  <a:lnTo>
                    <a:pt x="111" y="0"/>
                  </a:lnTo>
                  <a:lnTo>
                    <a:pt x="111" y="2"/>
                  </a:lnTo>
                  <a:lnTo>
                    <a:pt x="109" y="2"/>
                  </a:lnTo>
                  <a:lnTo>
                    <a:pt x="109" y="0"/>
                  </a:lnTo>
                  <a:close/>
                  <a:moveTo>
                    <a:pt x="119" y="0"/>
                  </a:moveTo>
                  <a:lnTo>
                    <a:pt x="121" y="0"/>
                  </a:lnTo>
                  <a:lnTo>
                    <a:pt x="121" y="2"/>
                  </a:lnTo>
                  <a:lnTo>
                    <a:pt x="119" y="2"/>
                  </a:lnTo>
                  <a:lnTo>
                    <a:pt x="119" y="0"/>
                  </a:lnTo>
                  <a:close/>
                  <a:moveTo>
                    <a:pt x="129" y="0"/>
                  </a:moveTo>
                  <a:lnTo>
                    <a:pt x="131" y="0"/>
                  </a:lnTo>
                  <a:lnTo>
                    <a:pt x="131" y="2"/>
                  </a:lnTo>
                  <a:lnTo>
                    <a:pt x="129" y="2"/>
                  </a:lnTo>
                  <a:lnTo>
                    <a:pt x="129" y="0"/>
                  </a:lnTo>
                  <a:close/>
                  <a:moveTo>
                    <a:pt x="139" y="0"/>
                  </a:moveTo>
                  <a:lnTo>
                    <a:pt x="141" y="0"/>
                  </a:lnTo>
                  <a:lnTo>
                    <a:pt x="141" y="2"/>
                  </a:lnTo>
                  <a:lnTo>
                    <a:pt x="139" y="2"/>
                  </a:lnTo>
                  <a:lnTo>
                    <a:pt x="139" y="0"/>
                  </a:lnTo>
                  <a:close/>
                  <a:moveTo>
                    <a:pt x="149" y="0"/>
                  </a:moveTo>
                  <a:lnTo>
                    <a:pt x="151" y="0"/>
                  </a:lnTo>
                  <a:lnTo>
                    <a:pt x="151" y="2"/>
                  </a:lnTo>
                  <a:lnTo>
                    <a:pt x="149" y="2"/>
                  </a:lnTo>
                  <a:lnTo>
                    <a:pt x="149" y="0"/>
                  </a:lnTo>
                  <a:close/>
                  <a:moveTo>
                    <a:pt x="158" y="0"/>
                  </a:moveTo>
                  <a:lnTo>
                    <a:pt x="160" y="0"/>
                  </a:lnTo>
                  <a:lnTo>
                    <a:pt x="160" y="2"/>
                  </a:lnTo>
                  <a:lnTo>
                    <a:pt x="158" y="2"/>
                  </a:lnTo>
                  <a:lnTo>
                    <a:pt x="158" y="0"/>
                  </a:lnTo>
                  <a:close/>
                  <a:moveTo>
                    <a:pt x="168" y="0"/>
                  </a:moveTo>
                  <a:lnTo>
                    <a:pt x="170" y="0"/>
                  </a:lnTo>
                  <a:lnTo>
                    <a:pt x="170" y="2"/>
                  </a:lnTo>
                  <a:lnTo>
                    <a:pt x="168" y="2"/>
                  </a:lnTo>
                  <a:lnTo>
                    <a:pt x="168" y="0"/>
                  </a:lnTo>
                  <a:close/>
                  <a:moveTo>
                    <a:pt x="178" y="0"/>
                  </a:moveTo>
                  <a:lnTo>
                    <a:pt x="180" y="0"/>
                  </a:lnTo>
                  <a:lnTo>
                    <a:pt x="180" y="2"/>
                  </a:lnTo>
                  <a:lnTo>
                    <a:pt x="178" y="2"/>
                  </a:lnTo>
                  <a:lnTo>
                    <a:pt x="178" y="0"/>
                  </a:lnTo>
                  <a:close/>
                  <a:moveTo>
                    <a:pt x="188" y="0"/>
                  </a:moveTo>
                  <a:lnTo>
                    <a:pt x="190" y="0"/>
                  </a:lnTo>
                  <a:lnTo>
                    <a:pt x="190" y="2"/>
                  </a:lnTo>
                  <a:lnTo>
                    <a:pt x="188" y="2"/>
                  </a:lnTo>
                  <a:lnTo>
                    <a:pt x="188" y="0"/>
                  </a:lnTo>
                  <a:close/>
                  <a:moveTo>
                    <a:pt x="198" y="0"/>
                  </a:moveTo>
                  <a:lnTo>
                    <a:pt x="200" y="0"/>
                  </a:lnTo>
                  <a:lnTo>
                    <a:pt x="200" y="2"/>
                  </a:lnTo>
                  <a:lnTo>
                    <a:pt x="198" y="2"/>
                  </a:lnTo>
                  <a:lnTo>
                    <a:pt x="198" y="0"/>
                  </a:lnTo>
                  <a:close/>
                  <a:moveTo>
                    <a:pt x="208" y="0"/>
                  </a:moveTo>
                  <a:lnTo>
                    <a:pt x="210" y="0"/>
                  </a:lnTo>
                  <a:lnTo>
                    <a:pt x="210" y="2"/>
                  </a:lnTo>
                  <a:lnTo>
                    <a:pt x="208" y="2"/>
                  </a:lnTo>
                  <a:lnTo>
                    <a:pt x="208" y="0"/>
                  </a:lnTo>
                  <a:close/>
                  <a:moveTo>
                    <a:pt x="218" y="0"/>
                  </a:moveTo>
                  <a:lnTo>
                    <a:pt x="220" y="0"/>
                  </a:lnTo>
                  <a:lnTo>
                    <a:pt x="220" y="2"/>
                  </a:lnTo>
                  <a:lnTo>
                    <a:pt x="218" y="2"/>
                  </a:lnTo>
                  <a:lnTo>
                    <a:pt x="218" y="0"/>
                  </a:lnTo>
                  <a:close/>
                  <a:moveTo>
                    <a:pt x="228" y="0"/>
                  </a:moveTo>
                  <a:lnTo>
                    <a:pt x="230" y="0"/>
                  </a:lnTo>
                  <a:lnTo>
                    <a:pt x="230" y="2"/>
                  </a:lnTo>
                  <a:lnTo>
                    <a:pt x="228" y="2"/>
                  </a:lnTo>
                  <a:lnTo>
                    <a:pt x="228" y="0"/>
                  </a:lnTo>
                  <a:close/>
                  <a:moveTo>
                    <a:pt x="237" y="0"/>
                  </a:moveTo>
                  <a:lnTo>
                    <a:pt x="239" y="0"/>
                  </a:lnTo>
                  <a:lnTo>
                    <a:pt x="239" y="2"/>
                  </a:lnTo>
                  <a:lnTo>
                    <a:pt x="237" y="2"/>
                  </a:lnTo>
                  <a:lnTo>
                    <a:pt x="237" y="0"/>
                  </a:lnTo>
                  <a:close/>
                  <a:moveTo>
                    <a:pt x="247" y="0"/>
                  </a:moveTo>
                  <a:lnTo>
                    <a:pt x="249" y="0"/>
                  </a:lnTo>
                  <a:lnTo>
                    <a:pt x="249" y="2"/>
                  </a:lnTo>
                  <a:lnTo>
                    <a:pt x="247" y="2"/>
                  </a:lnTo>
                  <a:lnTo>
                    <a:pt x="247" y="0"/>
                  </a:lnTo>
                  <a:close/>
                  <a:moveTo>
                    <a:pt x="257" y="0"/>
                  </a:moveTo>
                  <a:lnTo>
                    <a:pt x="259" y="0"/>
                  </a:lnTo>
                  <a:lnTo>
                    <a:pt x="259" y="2"/>
                  </a:lnTo>
                  <a:lnTo>
                    <a:pt x="257" y="2"/>
                  </a:lnTo>
                  <a:lnTo>
                    <a:pt x="257" y="0"/>
                  </a:lnTo>
                  <a:close/>
                  <a:moveTo>
                    <a:pt x="267" y="0"/>
                  </a:moveTo>
                  <a:lnTo>
                    <a:pt x="269" y="0"/>
                  </a:lnTo>
                  <a:lnTo>
                    <a:pt x="269" y="2"/>
                  </a:lnTo>
                  <a:lnTo>
                    <a:pt x="267" y="2"/>
                  </a:lnTo>
                  <a:lnTo>
                    <a:pt x="267" y="0"/>
                  </a:lnTo>
                  <a:close/>
                  <a:moveTo>
                    <a:pt x="277" y="0"/>
                  </a:moveTo>
                  <a:lnTo>
                    <a:pt x="279" y="0"/>
                  </a:lnTo>
                  <a:lnTo>
                    <a:pt x="279" y="2"/>
                  </a:lnTo>
                  <a:lnTo>
                    <a:pt x="277" y="2"/>
                  </a:lnTo>
                  <a:lnTo>
                    <a:pt x="277" y="0"/>
                  </a:lnTo>
                  <a:close/>
                  <a:moveTo>
                    <a:pt x="287" y="0"/>
                  </a:moveTo>
                  <a:lnTo>
                    <a:pt x="289" y="0"/>
                  </a:lnTo>
                  <a:lnTo>
                    <a:pt x="289" y="2"/>
                  </a:lnTo>
                  <a:lnTo>
                    <a:pt x="287" y="2"/>
                  </a:lnTo>
                  <a:lnTo>
                    <a:pt x="287" y="0"/>
                  </a:lnTo>
                  <a:close/>
                  <a:moveTo>
                    <a:pt x="297" y="0"/>
                  </a:moveTo>
                  <a:lnTo>
                    <a:pt x="299" y="0"/>
                  </a:lnTo>
                  <a:lnTo>
                    <a:pt x="299" y="2"/>
                  </a:lnTo>
                  <a:lnTo>
                    <a:pt x="297" y="2"/>
                  </a:lnTo>
                  <a:lnTo>
                    <a:pt x="297" y="0"/>
                  </a:lnTo>
                  <a:close/>
                  <a:moveTo>
                    <a:pt x="307" y="0"/>
                  </a:moveTo>
                  <a:lnTo>
                    <a:pt x="309" y="0"/>
                  </a:lnTo>
                  <a:lnTo>
                    <a:pt x="309" y="2"/>
                  </a:lnTo>
                  <a:lnTo>
                    <a:pt x="307" y="2"/>
                  </a:lnTo>
                  <a:lnTo>
                    <a:pt x="307" y="0"/>
                  </a:lnTo>
                  <a:close/>
                  <a:moveTo>
                    <a:pt x="316" y="0"/>
                  </a:moveTo>
                  <a:lnTo>
                    <a:pt x="318" y="0"/>
                  </a:lnTo>
                  <a:lnTo>
                    <a:pt x="318" y="2"/>
                  </a:lnTo>
                  <a:lnTo>
                    <a:pt x="316" y="2"/>
                  </a:lnTo>
                  <a:lnTo>
                    <a:pt x="316" y="0"/>
                  </a:lnTo>
                  <a:close/>
                  <a:moveTo>
                    <a:pt x="326" y="0"/>
                  </a:moveTo>
                  <a:lnTo>
                    <a:pt x="328" y="0"/>
                  </a:lnTo>
                  <a:lnTo>
                    <a:pt x="328" y="2"/>
                  </a:lnTo>
                  <a:lnTo>
                    <a:pt x="326" y="2"/>
                  </a:lnTo>
                  <a:lnTo>
                    <a:pt x="326" y="0"/>
                  </a:lnTo>
                  <a:close/>
                  <a:moveTo>
                    <a:pt x="336" y="0"/>
                  </a:moveTo>
                  <a:lnTo>
                    <a:pt x="338" y="0"/>
                  </a:lnTo>
                  <a:lnTo>
                    <a:pt x="338" y="2"/>
                  </a:lnTo>
                  <a:lnTo>
                    <a:pt x="336" y="2"/>
                  </a:lnTo>
                  <a:lnTo>
                    <a:pt x="336" y="0"/>
                  </a:lnTo>
                  <a:close/>
                  <a:moveTo>
                    <a:pt x="346" y="0"/>
                  </a:moveTo>
                  <a:lnTo>
                    <a:pt x="348" y="0"/>
                  </a:lnTo>
                  <a:lnTo>
                    <a:pt x="348" y="2"/>
                  </a:lnTo>
                  <a:lnTo>
                    <a:pt x="346" y="2"/>
                  </a:lnTo>
                  <a:lnTo>
                    <a:pt x="346" y="0"/>
                  </a:lnTo>
                  <a:close/>
                  <a:moveTo>
                    <a:pt x="356" y="0"/>
                  </a:moveTo>
                  <a:lnTo>
                    <a:pt x="358" y="0"/>
                  </a:lnTo>
                  <a:lnTo>
                    <a:pt x="358" y="2"/>
                  </a:lnTo>
                  <a:lnTo>
                    <a:pt x="356" y="2"/>
                  </a:lnTo>
                  <a:lnTo>
                    <a:pt x="356" y="0"/>
                  </a:lnTo>
                  <a:close/>
                  <a:moveTo>
                    <a:pt x="366" y="0"/>
                  </a:moveTo>
                  <a:lnTo>
                    <a:pt x="368" y="0"/>
                  </a:lnTo>
                  <a:lnTo>
                    <a:pt x="368" y="2"/>
                  </a:lnTo>
                  <a:lnTo>
                    <a:pt x="366" y="2"/>
                  </a:lnTo>
                  <a:lnTo>
                    <a:pt x="366" y="0"/>
                  </a:lnTo>
                  <a:close/>
                  <a:moveTo>
                    <a:pt x="376" y="0"/>
                  </a:moveTo>
                  <a:lnTo>
                    <a:pt x="378" y="0"/>
                  </a:lnTo>
                  <a:lnTo>
                    <a:pt x="378" y="2"/>
                  </a:lnTo>
                  <a:lnTo>
                    <a:pt x="376" y="2"/>
                  </a:lnTo>
                  <a:lnTo>
                    <a:pt x="376" y="0"/>
                  </a:lnTo>
                  <a:close/>
                  <a:moveTo>
                    <a:pt x="386" y="0"/>
                  </a:moveTo>
                  <a:lnTo>
                    <a:pt x="388" y="0"/>
                  </a:lnTo>
                  <a:lnTo>
                    <a:pt x="388" y="2"/>
                  </a:lnTo>
                  <a:lnTo>
                    <a:pt x="386" y="2"/>
                  </a:lnTo>
                  <a:lnTo>
                    <a:pt x="386" y="0"/>
                  </a:lnTo>
                  <a:close/>
                  <a:moveTo>
                    <a:pt x="395" y="0"/>
                  </a:moveTo>
                  <a:lnTo>
                    <a:pt x="397" y="0"/>
                  </a:lnTo>
                  <a:lnTo>
                    <a:pt x="397" y="2"/>
                  </a:lnTo>
                  <a:lnTo>
                    <a:pt x="395" y="2"/>
                  </a:lnTo>
                  <a:lnTo>
                    <a:pt x="395" y="0"/>
                  </a:lnTo>
                  <a:close/>
                  <a:moveTo>
                    <a:pt x="405" y="0"/>
                  </a:moveTo>
                  <a:lnTo>
                    <a:pt x="407" y="0"/>
                  </a:lnTo>
                  <a:lnTo>
                    <a:pt x="407" y="2"/>
                  </a:lnTo>
                  <a:lnTo>
                    <a:pt x="405" y="2"/>
                  </a:lnTo>
                  <a:lnTo>
                    <a:pt x="405" y="0"/>
                  </a:lnTo>
                  <a:close/>
                  <a:moveTo>
                    <a:pt x="415" y="0"/>
                  </a:moveTo>
                  <a:lnTo>
                    <a:pt x="417" y="0"/>
                  </a:lnTo>
                  <a:lnTo>
                    <a:pt x="417" y="2"/>
                  </a:lnTo>
                  <a:lnTo>
                    <a:pt x="415" y="2"/>
                  </a:lnTo>
                  <a:lnTo>
                    <a:pt x="415" y="0"/>
                  </a:lnTo>
                  <a:close/>
                  <a:moveTo>
                    <a:pt x="425" y="0"/>
                  </a:moveTo>
                  <a:lnTo>
                    <a:pt x="427" y="0"/>
                  </a:lnTo>
                  <a:lnTo>
                    <a:pt x="427" y="2"/>
                  </a:lnTo>
                  <a:lnTo>
                    <a:pt x="425" y="2"/>
                  </a:lnTo>
                  <a:lnTo>
                    <a:pt x="425" y="0"/>
                  </a:lnTo>
                  <a:close/>
                  <a:moveTo>
                    <a:pt x="435" y="0"/>
                  </a:moveTo>
                  <a:lnTo>
                    <a:pt x="437" y="0"/>
                  </a:lnTo>
                  <a:lnTo>
                    <a:pt x="437" y="2"/>
                  </a:lnTo>
                  <a:lnTo>
                    <a:pt x="435" y="2"/>
                  </a:lnTo>
                  <a:lnTo>
                    <a:pt x="435" y="0"/>
                  </a:lnTo>
                  <a:close/>
                  <a:moveTo>
                    <a:pt x="445" y="0"/>
                  </a:moveTo>
                  <a:lnTo>
                    <a:pt x="447" y="0"/>
                  </a:lnTo>
                  <a:lnTo>
                    <a:pt x="447" y="2"/>
                  </a:lnTo>
                  <a:lnTo>
                    <a:pt x="445" y="2"/>
                  </a:lnTo>
                  <a:lnTo>
                    <a:pt x="445" y="0"/>
                  </a:lnTo>
                  <a:close/>
                  <a:moveTo>
                    <a:pt x="455" y="0"/>
                  </a:moveTo>
                  <a:lnTo>
                    <a:pt x="457" y="0"/>
                  </a:lnTo>
                  <a:lnTo>
                    <a:pt x="457" y="2"/>
                  </a:lnTo>
                  <a:lnTo>
                    <a:pt x="455" y="2"/>
                  </a:lnTo>
                  <a:lnTo>
                    <a:pt x="455" y="0"/>
                  </a:lnTo>
                  <a:close/>
                  <a:moveTo>
                    <a:pt x="465" y="0"/>
                  </a:moveTo>
                  <a:lnTo>
                    <a:pt x="467" y="0"/>
                  </a:lnTo>
                  <a:lnTo>
                    <a:pt x="467" y="2"/>
                  </a:lnTo>
                  <a:lnTo>
                    <a:pt x="465" y="2"/>
                  </a:lnTo>
                  <a:lnTo>
                    <a:pt x="465" y="0"/>
                  </a:lnTo>
                  <a:close/>
                  <a:moveTo>
                    <a:pt x="474" y="0"/>
                  </a:moveTo>
                  <a:lnTo>
                    <a:pt x="476" y="0"/>
                  </a:lnTo>
                  <a:lnTo>
                    <a:pt x="476" y="2"/>
                  </a:lnTo>
                  <a:lnTo>
                    <a:pt x="474" y="2"/>
                  </a:lnTo>
                  <a:lnTo>
                    <a:pt x="474" y="0"/>
                  </a:lnTo>
                  <a:close/>
                  <a:moveTo>
                    <a:pt x="484" y="0"/>
                  </a:moveTo>
                  <a:lnTo>
                    <a:pt x="486" y="0"/>
                  </a:lnTo>
                  <a:lnTo>
                    <a:pt x="486" y="2"/>
                  </a:lnTo>
                  <a:lnTo>
                    <a:pt x="484" y="2"/>
                  </a:lnTo>
                  <a:lnTo>
                    <a:pt x="484" y="0"/>
                  </a:lnTo>
                  <a:close/>
                  <a:moveTo>
                    <a:pt x="494" y="0"/>
                  </a:moveTo>
                  <a:lnTo>
                    <a:pt x="496" y="0"/>
                  </a:lnTo>
                  <a:lnTo>
                    <a:pt x="496" y="2"/>
                  </a:lnTo>
                  <a:lnTo>
                    <a:pt x="494" y="2"/>
                  </a:lnTo>
                  <a:lnTo>
                    <a:pt x="494" y="0"/>
                  </a:lnTo>
                  <a:close/>
                  <a:moveTo>
                    <a:pt x="504" y="0"/>
                  </a:moveTo>
                  <a:lnTo>
                    <a:pt x="506" y="0"/>
                  </a:lnTo>
                  <a:lnTo>
                    <a:pt x="506" y="2"/>
                  </a:lnTo>
                  <a:lnTo>
                    <a:pt x="504" y="2"/>
                  </a:lnTo>
                  <a:lnTo>
                    <a:pt x="504" y="0"/>
                  </a:lnTo>
                  <a:close/>
                  <a:moveTo>
                    <a:pt x="514" y="0"/>
                  </a:moveTo>
                  <a:lnTo>
                    <a:pt x="516" y="0"/>
                  </a:lnTo>
                  <a:lnTo>
                    <a:pt x="516" y="2"/>
                  </a:lnTo>
                  <a:lnTo>
                    <a:pt x="514" y="2"/>
                  </a:lnTo>
                  <a:lnTo>
                    <a:pt x="514" y="0"/>
                  </a:lnTo>
                  <a:close/>
                  <a:moveTo>
                    <a:pt x="524" y="0"/>
                  </a:moveTo>
                  <a:lnTo>
                    <a:pt x="526" y="0"/>
                  </a:lnTo>
                  <a:lnTo>
                    <a:pt x="526" y="2"/>
                  </a:lnTo>
                  <a:lnTo>
                    <a:pt x="524" y="2"/>
                  </a:lnTo>
                  <a:lnTo>
                    <a:pt x="524" y="0"/>
                  </a:lnTo>
                  <a:close/>
                  <a:moveTo>
                    <a:pt x="534" y="0"/>
                  </a:moveTo>
                  <a:lnTo>
                    <a:pt x="536" y="0"/>
                  </a:lnTo>
                  <a:lnTo>
                    <a:pt x="536" y="2"/>
                  </a:lnTo>
                  <a:lnTo>
                    <a:pt x="534" y="2"/>
                  </a:lnTo>
                  <a:lnTo>
                    <a:pt x="534" y="0"/>
                  </a:lnTo>
                  <a:close/>
                  <a:moveTo>
                    <a:pt x="544" y="0"/>
                  </a:moveTo>
                  <a:lnTo>
                    <a:pt x="546" y="0"/>
                  </a:lnTo>
                  <a:lnTo>
                    <a:pt x="546" y="2"/>
                  </a:lnTo>
                  <a:lnTo>
                    <a:pt x="544" y="2"/>
                  </a:lnTo>
                  <a:lnTo>
                    <a:pt x="544" y="0"/>
                  </a:lnTo>
                  <a:close/>
                  <a:moveTo>
                    <a:pt x="553" y="0"/>
                  </a:moveTo>
                  <a:lnTo>
                    <a:pt x="555" y="0"/>
                  </a:lnTo>
                  <a:lnTo>
                    <a:pt x="555" y="2"/>
                  </a:lnTo>
                  <a:lnTo>
                    <a:pt x="553" y="2"/>
                  </a:lnTo>
                  <a:lnTo>
                    <a:pt x="553" y="0"/>
                  </a:lnTo>
                  <a:close/>
                  <a:moveTo>
                    <a:pt x="563" y="0"/>
                  </a:moveTo>
                  <a:lnTo>
                    <a:pt x="565" y="0"/>
                  </a:lnTo>
                  <a:lnTo>
                    <a:pt x="565" y="2"/>
                  </a:lnTo>
                  <a:lnTo>
                    <a:pt x="563" y="2"/>
                  </a:lnTo>
                  <a:lnTo>
                    <a:pt x="563" y="0"/>
                  </a:lnTo>
                  <a:close/>
                  <a:moveTo>
                    <a:pt x="573" y="0"/>
                  </a:moveTo>
                  <a:lnTo>
                    <a:pt x="575" y="0"/>
                  </a:lnTo>
                  <a:lnTo>
                    <a:pt x="575" y="2"/>
                  </a:lnTo>
                  <a:lnTo>
                    <a:pt x="573" y="2"/>
                  </a:lnTo>
                  <a:lnTo>
                    <a:pt x="573" y="0"/>
                  </a:lnTo>
                  <a:close/>
                  <a:moveTo>
                    <a:pt x="583" y="0"/>
                  </a:moveTo>
                  <a:lnTo>
                    <a:pt x="585" y="0"/>
                  </a:lnTo>
                  <a:lnTo>
                    <a:pt x="585" y="2"/>
                  </a:lnTo>
                  <a:lnTo>
                    <a:pt x="583" y="2"/>
                  </a:lnTo>
                  <a:lnTo>
                    <a:pt x="583" y="0"/>
                  </a:lnTo>
                  <a:close/>
                  <a:moveTo>
                    <a:pt x="593" y="0"/>
                  </a:moveTo>
                  <a:lnTo>
                    <a:pt x="595" y="0"/>
                  </a:lnTo>
                  <a:lnTo>
                    <a:pt x="595" y="2"/>
                  </a:lnTo>
                  <a:lnTo>
                    <a:pt x="593" y="2"/>
                  </a:lnTo>
                  <a:lnTo>
                    <a:pt x="593" y="0"/>
                  </a:lnTo>
                  <a:close/>
                  <a:moveTo>
                    <a:pt x="603" y="0"/>
                  </a:moveTo>
                  <a:lnTo>
                    <a:pt x="605" y="0"/>
                  </a:lnTo>
                  <a:lnTo>
                    <a:pt x="605" y="2"/>
                  </a:lnTo>
                  <a:lnTo>
                    <a:pt x="603" y="2"/>
                  </a:lnTo>
                  <a:lnTo>
                    <a:pt x="603" y="0"/>
                  </a:lnTo>
                  <a:close/>
                  <a:moveTo>
                    <a:pt x="613" y="0"/>
                  </a:moveTo>
                  <a:lnTo>
                    <a:pt x="615" y="0"/>
                  </a:lnTo>
                  <a:lnTo>
                    <a:pt x="615" y="2"/>
                  </a:lnTo>
                  <a:lnTo>
                    <a:pt x="613" y="2"/>
                  </a:lnTo>
                  <a:lnTo>
                    <a:pt x="613" y="0"/>
                  </a:lnTo>
                  <a:close/>
                  <a:moveTo>
                    <a:pt x="623" y="0"/>
                  </a:moveTo>
                  <a:lnTo>
                    <a:pt x="625" y="0"/>
                  </a:lnTo>
                  <a:lnTo>
                    <a:pt x="625" y="2"/>
                  </a:lnTo>
                  <a:lnTo>
                    <a:pt x="623" y="2"/>
                  </a:lnTo>
                  <a:lnTo>
                    <a:pt x="623" y="0"/>
                  </a:lnTo>
                  <a:close/>
                  <a:moveTo>
                    <a:pt x="632" y="0"/>
                  </a:moveTo>
                  <a:lnTo>
                    <a:pt x="634" y="0"/>
                  </a:lnTo>
                  <a:lnTo>
                    <a:pt x="634" y="2"/>
                  </a:lnTo>
                  <a:lnTo>
                    <a:pt x="632" y="2"/>
                  </a:lnTo>
                  <a:lnTo>
                    <a:pt x="632" y="0"/>
                  </a:lnTo>
                  <a:close/>
                  <a:moveTo>
                    <a:pt x="642" y="0"/>
                  </a:moveTo>
                  <a:lnTo>
                    <a:pt x="644" y="0"/>
                  </a:lnTo>
                  <a:lnTo>
                    <a:pt x="644" y="2"/>
                  </a:lnTo>
                  <a:lnTo>
                    <a:pt x="642" y="2"/>
                  </a:lnTo>
                  <a:lnTo>
                    <a:pt x="642" y="0"/>
                  </a:lnTo>
                  <a:close/>
                  <a:moveTo>
                    <a:pt x="652" y="0"/>
                  </a:moveTo>
                  <a:lnTo>
                    <a:pt x="654" y="0"/>
                  </a:lnTo>
                  <a:lnTo>
                    <a:pt x="654" y="2"/>
                  </a:lnTo>
                  <a:lnTo>
                    <a:pt x="652" y="2"/>
                  </a:lnTo>
                  <a:lnTo>
                    <a:pt x="652" y="0"/>
                  </a:lnTo>
                  <a:close/>
                  <a:moveTo>
                    <a:pt x="662" y="0"/>
                  </a:moveTo>
                  <a:lnTo>
                    <a:pt x="664" y="0"/>
                  </a:lnTo>
                  <a:lnTo>
                    <a:pt x="664" y="2"/>
                  </a:lnTo>
                  <a:lnTo>
                    <a:pt x="662" y="2"/>
                  </a:lnTo>
                  <a:lnTo>
                    <a:pt x="662" y="0"/>
                  </a:lnTo>
                  <a:close/>
                  <a:moveTo>
                    <a:pt x="672" y="0"/>
                  </a:moveTo>
                  <a:lnTo>
                    <a:pt x="674" y="0"/>
                  </a:lnTo>
                  <a:lnTo>
                    <a:pt x="674" y="2"/>
                  </a:lnTo>
                  <a:lnTo>
                    <a:pt x="672" y="2"/>
                  </a:lnTo>
                  <a:lnTo>
                    <a:pt x="672" y="0"/>
                  </a:lnTo>
                  <a:close/>
                  <a:moveTo>
                    <a:pt x="682" y="0"/>
                  </a:moveTo>
                  <a:lnTo>
                    <a:pt x="684" y="0"/>
                  </a:lnTo>
                  <a:lnTo>
                    <a:pt x="684" y="2"/>
                  </a:lnTo>
                  <a:lnTo>
                    <a:pt x="682" y="2"/>
                  </a:lnTo>
                  <a:lnTo>
                    <a:pt x="682" y="0"/>
                  </a:lnTo>
                  <a:close/>
                  <a:moveTo>
                    <a:pt x="692" y="0"/>
                  </a:moveTo>
                  <a:lnTo>
                    <a:pt x="694" y="0"/>
                  </a:lnTo>
                  <a:lnTo>
                    <a:pt x="694" y="2"/>
                  </a:lnTo>
                  <a:lnTo>
                    <a:pt x="692" y="2"/>
                  </a:lnTo>
                  <a:lnTo>
                    <a:pt x="692" y="0"/>
                  </a:lnTo>
                  <a:close/>
                  <a:moveTo>
                    <a:pt x="702" y="0"/>
                  </a:moveTo>
                  <a:lnTo>
                    <a:pt x="704" y="0"/>
                  </a:lnTo>
                  <a:lnTo>
                    <a:pt x="704" y="2"/>
                  </a:lnTo>
                  <a:lnTo>
                    <a:pt x="702" y="2"/>
                  </a:lnTo>
                  <a:lnTo>
                    <a:pt x="702" y="0"/>
                  </a:lnTo>
                  <a:close/>
                  <a:moveTo>
                    <a:pt x="711" y="0"/>
                  </a:moveTo>
                  <a:lnTo>
                    <a:pt x="713" y="0"/>
                  </a:lnTo>
                  <a:lnTo>
                    <a:pt x="713" y="2"/>
                  </a:lnTo>
                  <a:lnTo>
                    <a:pt x="711" y="2"/>
                  </a:lnTo>
                  <a:lnTo>
                    <a:pt x="711" y="0"/>
                  </a:lnTo>
                  <a:close/>
                  <a:moveTo>
                    <a:pt x="721" y="0"/>
                  </a:moveTo>
                  <a:lnTo>
                    <a:pt x="723" y="0"/>
                  </a:lnTo>
                  <a:lnTo>
                    <a:pt x="723" y="2"/>
                  </a:lnTo>
                  <a:lnTo>
                    <a:pt x="721" y="2"/>
                  </a:lnTo>
                  <a:lnTo>
                    <a:pt x="721" y="0"/>
                  </a:lnTo>
                  <a:close/>
                  <a:moveTo>
                    <a:pt x="731" y="0"/>
                  </a:moveTo>
                  <a:lnTo>
                    <a:pt x="733" y="0"/>
                  </a:lnTo>
                  <a:lnTo>
                    <a:pt x="733" y="2"/>
                  </a:lnTo>
                  <a:lnTo>
                    <a:pt x="731" y="2"/>
                  </a:lnTo>
                  <a:lnTo>
                    <a:pt x="731" y="0"/>
                  </a:lnTo>
                  <a:close/>
                  <a:moveTo>
                    <a:pt x="741" y="0"/>
                  </a:moveTo>
                  <a:lnTo>
                    <a:pt x="743" y="0"/>
                  </a:lnTo>
                  <a:lnTo>
                    <a:pt x="743" y="2"/>
                  </a:lnTo>
                  <a:lnTo>
                    <a:pt x="741" y="2"/>
                  </a:lnTo>
                  <a:lnTo>
                    <a:pt x="741" y="0"/>
                  </a:lnTo>
                  <a:close/>
                  <a:moveTo>
                    <a:pt x="751" y="0"/>
                  </a:moveTo>
                  <a:lnTo>
                    <a:pt x="753" y="0"/>
                  </a:lnTo>
                  <a:lnTo>
                    <a:pt x="753" y="2"/>
                  </a:lnTo>
                  <a:lnTo>
                    <a:pt x="751" y="2"/>
                  </a:lnTo>
                  <a:lnTo>
                    <a:pt x="751" y="0"/>
                  </a:lnTo>
                  <a:close/>
                  <a:moveTo>
                    <a:pt x="761" y="0"/>
                  </a:moveTo>
                  <a:lnTo>
                    <a:pt x="763" y="0"/>
                  </a:lnTo>
                  <a:lnTo>
                    <a:pt x="763" y="2"/>
                  </a:lnTo>
                  <a:lnTo>
                    <a:pt x="761" y="2"/>
                  </a:lnTo>
                  <a:lnTo>
                    <a:pt x="761" y="0"/>
                  </a:lnTo>
                  <a:close/>
                  <a:moveTo>
                    <a:pt x="771" y="0"/>
                  </a:moveTo>
                  <a:lnTo>
                    <a:pt x="773" y="0"/>
                  </a:lnTo>
                  <a:lnTo>
                    <a:pt x="773" y="2"/>
                  </a:lnTo>
                  <a:lnTo>
                    <a:pt x="771" y="2"/>
                  </a:lnTo>
                  <a:lnTo>
                    <a:pt x="771" y="0"/>
                  </a:lnTo>
                  <a:close/>
                  <a:moveTo>
                    <a:pt x="781" y="0"/>
                  </a:moveTo>
                  <a:lnTo>
                    <a:pt x="783" y="0"/>
                  </a:lnTo>
                  <a:lnTo>
                    <a:pt x="783" y="2"/>
                  </a:lnTo>
                  <a:lnTo>
                    <a:pt x="781" y="2"/>
                  </a:lnTo>
                  <a:lnTo>
                    <a:pt x="781" y="0"/>
                  </a:lnTo>
                  <a:close/>
                  <a:moveTo>
                    <a:pt x="790" y="0"/>
                  </a:moveTo>
                  <a:lnTo>
                    <a:pt x="792" y="0"/>
                  </a:lnTo>
                  <a:lnTo>
                    <a:pt x="792" y="2"/>
                  </a:lnTo>
                  <a:lnTo>
                    <a:pt x="790" y="2"/>
                  </a:lnTo>
                  <a:lnTo>
                    <a:pt x="790" y="0"/>
                  </a:lnTo>
                  <a:close/>
                  <a:moveTo>
                    <a:pt x="800" y="0"/>
                  </a:moveTo>
                  <a:lnTo>
                    <a:pt x="802" y="0"/>
                  </a:lnTo>
                  <a:lnTo>
                    <a:pt x="802" y="2"/>
                  </a:lnTo>
                  <a:lnTo>
                    <a:pt x="800" y="2"/>
                  </a:lnTo>
                  <a:lnTo>
                    <a:pt x="800" y="0"/>
                  </a:lnTo>
                  <a:close/>
                  <a:moveTo>
                    <a:pt x="810" y="0"/>
                  </a:moveTo>
                  <a:lnTo>
                    <a:pt x="812" y="0"/>
                  </a:lnTo>
                  <a:lnTo>
                    <a:pt x="812" y="2"/>
                  </a:lnTo>
                  <a:lnTo>
                    <a:pt x="810" y="2"/>
                  </a:lnTo>
                  <a:lnTo>
                    <a:pt x="810" y="0"/>
                  </a:lnTo>
                  <a:close/>
                  <a:moveTo>
                    <a:pt x="820" y="0"/>
                  </a:moveTo>
                  <a:lnTo>
                    <a:pt x="822" y="0"/>
                  </a:lnTo>
                  <a:lnTo>
                    <a:pt x="822" y="2"/>
                  </a:lnTo>
                  <a:lnTo>
                    <a:pt x="820" y="2"/>
                  </a:lnTo>
                  <a:lnTo>
                    <a:pt x="820" y="0"/>
                  </a:lnTo>
                  <a:close/>
                  <a:moveTo>
                    <a:pt x="830" y="0"/>
                  </a:moveTo>
                  <a:lnTo>
                    <a:pt x="832" y="0"/>
                  </a:lnTo>
                  <a:lnTo>
                    <a:pt x="832" y="2"/>
                  </a:lnTo>
                  <a:lnTo>
                    <a:pt x="830" y="2"/>
                  </a:lnTo>
                  <a:lnTo>
                    <a:pt x="830" y="0"/>
                  </a:lnTo>
                  <a:close/>
                  <a:moveTo>
                    <a:pt x="840" y="0"/>
                  </a:moveTo>
                  <a:lnTo>
                    <a:pt x="842" y="0"/>
                  </a:lnTo>
                  <a:lnTo>
                    <a:pt x="842" y="2"/>
                  </a:lnTo>
                  <a:lnTo>
                    <a:pt x="840" y="2"/>
                  </a:lnTo>
                  <a:lnTo>
                    <a:pt x="840" y="0"/>
                  </a:lnTo>
                  <a:close/>
                  <a:moveTo>
                    <a:pt x="850" y="0"/>
                  </a:moveTo>
                  <a:lnTo>
                    <a:pt x="852" y="0"/>
                  </a:lnTo>
                  <a:lnTo>
                    <a:pt x="852" y="2"/>
                  </a:lnTo>
                  <a:lnTo>
                    <a:pt x="850" y="2"/>
                  </a:lnTo>
                  <a:lnTo>
                    <a:pt x="850" y="0"/>
                  </a:lnTo>
                  <a:close/>
                  <a:moveTo>
                    <a:pt x="860" y="0"/>
                  </a:moveTo>
                  <a:lnTo>
                    <a:pt x="862" y="0"/>
                  </a:lnTo>
                  <a:lnTo>
                    <a:pt x="862" y="2"/>
                  </a:lnTo>
                  <a:lnTo>
                    <a:pt x="860" y="2"/>
                  </a:lnTo>
                  <a:lnTo>
                    <a:pt x="860" y="0"/>
                  </a:lnTo>
                  <a:close/>
                  <a:moveTo>
                    <a:pt x="869" y="0"/>
                  </a:moveTo>
                  <a:lnTo>
                    <a:pt x="871" y="0"/>
                  </a:lnTo>
                  <a:lnTo>
                    <a:pt x="871" y="2"/>
                  </a:lnTo>
                  <a:lnTo>
                    <a:pt x="869" y="2"/>
                  </a:lnTo>
                  <a:lnTo>
                    <a:pt x="869" y="0"/>
                  </a:lnTo>
                  <a:close/>
                  <a:moveTo>
                    <a:pt x="879" y="0"/>
                  </a:moveTo>
                  <a:lnTo>
                    <a:pt x="881" y="0"/>
                  </a:lnTo>
                  <a:lnTo>
                    <a:pt x="881" y="2"/>
                  </a:lnTo>
                  <a:lnTo>
                    <a:pt x="879" y="2"/>
                  </a:lnTo>
                  <a:lnTo>
                    <a:pt x="879" y="0"/>
                  </a:lnTo>
                  <a:close/>
                  <a:moveTo>
                    <a:pt x="889" y="0"/>
                  </a:moveTo>
                  <a:lnTo>
                    <a:pt x="891" y="0"/>
                  </a:lnTo>
                  <a:lnTo>
                    <a:pt x="891" y="2"/>
                  </a:lnTo>
                  <a:lnTo>
                    <a:pt x="889" y="2"/>
                  </a:lnTo>
                  <a:lnTo>
                    <a:pt x="889" y="0"/>
                  </a:lnTo>
                  <a:close/>
                  <a:moveTo>
                    <a:pt x="899" y="0"/>
                  </a:moveTo>
                  <a:lnTo>
                    <a:pt x="901" y="0"/>
                  </a:lnTo>
                  <a:lnTo>
                    <a:pt x="901" y="2"/>
                  </a:lnTo>
                  <a:lnTo>
                    <a:pt x="899" y="2"/>
                  </a:lnTo>
                  <a:lnTo>
                    <a:pt x="899" y="0"/>
                  </a:lnTo>
                  <a:close/>
                  <a:moveTo>
                    <a:pt x="909" y="0"/>
                  </a:moveTo>
                  <a:lnTo>
                    <a:pt x="911" y="0"/>
                  </a:lnTo>
                  <a:lnTo>
                    <a:pt x="911" y="2"/>
                  </a:lnTo>
                  <a:lnTo>
                    <a:pt x="909" y="2"/>
                  </a:lnTo>
                  <a:lnTo>
                    <a:pt x="909" y="0"/>
                  </a:lnTo>
                  <a:close/>
                  <a:moveTo>
                    <a:pt x="919" y="0"/>
                  </a:moveTo>
                  <a:lnTo>
                    <a:pt x="921" y="0"/>
                  </a:lnTo>
                  <a:lnTo>
                    <a:pt x="921" y="2"/>
                  </a:lnTo>
                  <a:lnTo>
                    <a:pt x="919" y="2"/>
                  </a:lnTo>
                  <a:lnTo>
                    <a:pt x="919" y="0"/>
                  </a:lnTo>
                  <a:close/>
                  <a:moveTo>
                    <a:pt x="929" y="0"/>
                  </a:moveTo>
                  <a:lnTo>
                    <a:pt x="931" y="0"/>
                  </a:lnTo>
                  <a:lnTo>
                    <a:pt x="931" y="2"/>
                  </a:lnTo>
                  <a:lnTo>
                    <a:pt x="929" y="2"/>
                  </a:lnTo>
                  <a:lnTo>
                    <a:pt x="929" y="0"/>
                  </a:lnTo>
                  <a:close/>
                  <a:moveTo>
                    <a:pt x="939" y="0"/>
                  </a:moveTo>
                  <a:lnTo>
                    <a:pt x="941" y="0"/>
                  </a:lnTo>
                  <a:lnTo>
                    <a:pt x="941" y="2"/>
                  </a:lnTo>
                  <a:lnTo>
                    <a:pt x="939" y="2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rgbClr val="000000"/>
            </a:solidFill>
            <a:ln w="3175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26"/>
            <p:cNvSpPr>
              <a:spLocks noEditPoints="1"/>
            </p:cNvSpPr>
            <p:nvPr/>
          </p:nvSpPr>
          <p:spPr bwMode="auto">
            <a:xfrm>
              <a:off x="6092032" y="4386262"/>
              <a:ext cx="1493838" cy="3175"/>
            </a:xfrm>
            <a:custGeom>
              <a:avLst/>
              <a:gdLst>
                <a:gd name="T0" fmla="*/ 12 w 941"/>
                <a:gd name="T1" fmla="*/ 2 h 2"/>
                <a:gd name="T2" fmla="*/ 30 w 941"/>
                <a:gd name="T3" fmla="*/ 0 h 2"/>
                <a:gd name="T4" fmla="*/ 40 w 941"/>
                <a:gd name="T5" fmla="*/ 2 h 2"/>
                <a:gd name="T6" fmla="*/ 62 w 941"/>
                <a:gd name="T7" fmla="*/ 0 h 2"/>
                <a:gd name="T8" fmla="*/ 70 w 941"/>
                <a:gd name="T9" fmla="*/ 0 h 2"/>
                <a:gd name="T10" fmla="*/ 91 w 941"/>
                <a:gd name="T11" fmla="*/ 2 h 2"/>
                <a:gd name="T12" fmla="*/ 109 w 941"/>
                <a:gd name="T13" fmla="*/ 0 h 2"/>
                <a:gd name="T14" fmla="*/ 119 w 941"/>
                <a:gd name="T15" fmla="*/ 2 h 2"/>
                <a:gd name="T16" fmla="*/ 141 w 941"/>
                <a:gd name="T17" fmla="*/ 0 h 2"/>
                <a:gd name="T18" fmla="*/ 149 w 941"/>
                <a:gd name="T19" fmla="*/ 0 h 2"/>
                <a:gd name="T20" fmla="*/ 170 w 941"/>
                <a:gd name="T21" fmla="*/ 2 h 2"/>
                <a:gd name="T22" fmla="*/ 188 w 941"/>
                <a:gd name="T23" fmla="*/ 0 h 2"/>
                <a:gd name="T24" fmla="*/ 198 w 941"/>
                <a:gd name="T25" fmla="*/ 2 h 2"/>
                <a:gd name="T26" fmla="*/ 220 w 941"/>
                <a:gd name="T27" fmla="*/ 0 h 2"/>
                <a:gd name="T28" fmla="*/ 228 w 941"/>
                <a:gd name="T29" fmla="*/ 0 h 2"/>
                <a:gd name="T30" fmla="*/ 249 w 941"/>
                <a:gd name="T31" fmla="*/ 2 h 2"/>
                <a:gd name="T32" fmla="*/ 267 w 941"/>
                <a:gd name="T33" fmla="*/ 0 h 2"/>
                <a:gd name="T34" fmla="*/ 277 w 941"/>
                <a:gd name="T35" fmla="*/ 2 h 2"/>
                <a:gd name="T36" fmla="*/ 299 w 941"/>
                <a:gd name="T37" fmla="*/ 0 h 2"/>
                <a:gd name="T38" fmla="*/ 307 w 941"/>
                <a:gd name="T39" fmla="*/ 0 h 2"/>
                <a:gd name="T40" fmla="*/ 328 w 941"/>
                <a:gd name="T41" fmla="*/ 2 h 2"/>
                <a:gd name="T42" fmla="*/ 346 w 941"/>
                <a:gd name="T43" fmla="*/ 0 h 2"/>
                <a:gd name="T44" fmla="*/ 356 w 941"/>
                <a:gd name="T45" fmla="*/ 2 h 2"/>
                <a:gd name="T46" fmla="*/ 378 w 941"/>
                <a:gd name="T47" fmla="*/ 0 h 2"/>
                <a:gd name="T48" fmla="*/ 386 w 941"/>
                <a:gd name="T49" fmla="*/ 0 h 2"/>
                <a:gd name="T50" fmla="*/ 407 w 941"/>
                <a:gd name="T51" fmla="*/ 2 h 2"/>
                <a:gd name="T52" fmla="*/ 425 w 941"/>
                <a:gd name="T53" fmla="*/ 0 h 2"/>
                <a:gd name="T54" fmla="*/ 435 w 941"/>
                <a:gd name="T55" fmla="*/ 2 h 2"/>
                <a:gd name="T56" fmla="*/ 457 w 941"/>
                <a:gd name="T57" fmla="*/ 0 h 2"/>
                <a:gd name="T58" fmla="*/ 465 w 941"/>
                <a:gd name="T59" fmla="*/ 0 h 2"/>
                <a:gd name="T60" fmla="*/ 486 w 941"/>
                <a:gd name="T61" fmla="*/ 2 h 2"/>
                <a:gd name="T62" fmla="*/ 504 w 941"/>
                <a:gd name="T63" fmla="*/ 0 h 2"/>
                <a:gd name="T64" fmla="*/ 514 w 941"/>
                <a:gd name="T65" fmla="*/ 2 h 2"/>
                <a:gd name="T66" fmla="*/ 536 w 941"/>
                <a:gd name="T67" fmla="*/ 0 h 2"/>
                <a:gd name="T68" fmla="*/ 544 w 941"/>
                <a:gd name="T69" fmla="*/ 0 h 2"/>
                <a:gd name="T70" fmla="*/ 565 w 941"/>
                <a:gd name="T71" fmla="*/ 2 h 2"/>
                <a:gd name="T72" fmla="*/ 583 w 941"/>
                <a:gd name="T73" fmla="*/ 0 h 2"/>
                <a:gd name="T74" fmla="*/ 593 w 941"/>
                <a:gd name="T75" fmla="*/ 2 h 2"/>
                <a:gd name="T76" fmla="*/ 615 w 941"/>
                <a:gd name="T77" fmla="*/ 0 h 2"/>
                <a:gd name="T78" fmla="*/ 623 w 941"/>
                <a:gd name="T79" fmla="*/ 0 h 2"/>
                <a:gd name="T80" fmla="*/ 644 w 941"/>
                <a:gd name="T81" fmla="*/ 2 h 2"/>
                <a:gd name="T82" fmla="*/ 662 w 941"/>
                <a:gd name="T83" fmla="*/ 0 h 2"/>
                <a:gd name="T84" fmla="*/ 672 w 941"/>
                <a:gd name="T85" fmla="*/ 2 h 2"/>
                <a:gd name="T86" fmla="*/ 694 w 941"/>
                <a:gd name="T87" fmla="*/ 0 h 2"/>
                <a:gd name="T88" fmla="*/ 702 w 941"/>
                <a:gd name="T89" fmla="*/ 0 h 2"/>
                <a:gd name="T90" fmla="*/ 723 w 941"/>
                <a:gd name="T91" fmla="*/ 2 h 2"/>
                <a:gd name="T92" fmla="*/ 741 w 941"/>
                <a:gd name="T93" fmla="*/ 0 h 2"/>
                <a:gd name="T94" fmla="*/ 751 w 941"/>
                <a:gd name="T95" fmla="*/ 2 h 2"/>
                <a:gd name="T96" fmla="*/ 773 w 941"/>
                <a:gd name="T97" fmla="*/ 0 h 2"/>
                <a:gd name="T98" fmla="*/ 781 w 941"/>
                <a:gd name="T99" fmla="*/ 0 h 2"/>
                <a:gd name="T100" fmla="*/ 802 w 941"/>
                <a:gd name="T101" fmla="*/ 2 h 2"/>
                <a:gd name="T102" fmla="*/ 820 w 941"/>
                <a:gd name="T103" fmla="*/ 0 h 2"/>
                <a:gd name="T104" fmla="*/ 830 w 941"/>
                <a:gd name="T105" fmla="*/ 2 h 2"/>
                <a:gd name="T106" fmla="*/ 852 w 941"/>
                <a:gd name="T107" fmla="*/ 0 h 2"/>
                <a:gd name="T108" fmla="*/ 860 w 941"/>
                <a:gd name="T109" fmla="*/ 0 h 2"/>
                <a:gd name="T110" fmla="*/ 881 w 941"/>
                <a:gd name="T111" fmla="*/ 2 h 2"/>
                <a:gd name="T112" fmla="*/ 899 w 941"/>
                <a:gd name="T113" fmla="*/ 0 h 2"/>
                <a:gd name="T114" fmla="*/ 909 w 941"/>
                <a:gd name="T115" fmla="*/ 2 h 2"/>
                <a:gd name="T116" fmla="*/ 931 w 941"/>
                <a:gd name="T117" fmla="*/ 0 h 2"/>
                <a:gd name="T118" fmla="*/ 939 w 941"/>
                <a:gd name="T11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941" h="2">
                  <a:moveTo>
                    <a:pt x="0" y="0"/>
                  </a:moveTo>
                  <a:lnTo>
                    <a:pt x="2" y="0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0"/>
                  </a:lnTo>
                  <a:close/>
                  <a:moveTo>
                    <a:pt x="10" y="0"/>
                  </a:moveTo>
                  <a:lnTo>
                    <a:pt x="12" y="0"/>
                  </a:lnTo>
                  <a:lnTo>
                    <a:pt x="12" y="2"/>
                  </a:lnTo>
                  <a:lnTo>
                    <a:pt x="10" y="2"/>
                  </a:lnTo>
                  <a:lnTo>
                    <a:pt x="10" y="0"/>
                  </a:lnTo>
                  <a:close/>
                  <a:moveTo>
                    <a:pt x="20" y="0"/>
                  </a:moveTo>
                  <a:lnTo>
                    <a:pt x="22" y="0"/>
                  </a:lnTo>
                  <a:lnTo>
                    <a:pt x="22" y="2"/>
                  </a:lnTo>
                  <a:lnTo>
                    <a:pt x="20" y="2"/>
                  </a:lnTo>
                  <a:lnTo>
                    <a:pt x="20" y="0"/>
                  </a:lnTo>
                  <a:close/>
                  <a:moveTo>
                    <a:pt x="30" y="0"/>
                  </a:moveTo>
                  <a:lnTo>
                    <a:pt x="32" y="0"/>
                  </a:lnTo>
                  <a:lnTo>
                    <a:pt x="32" y="2"/>
                  </a:lnTo>
                  <a:lnTo>
                    <a:pt x="30" y="2"/>
                  </a:lnTo>
                  <a:lnTo>
                    <a:pt x="30" y="0"/>
                  </a:lnTo>
                  <a:close/>
                  <a:moveTo>
                    <a:pt x="40" y="0"/>
                  </a:moveTo>
                  <a:lnTo>
                    <a:pt x="42" y="0"/>
                  </a:lnTo>
                  <a:lnTo>
                    <a:pt x="42" y="2"/>
                  </a:lnTo>
                  <a:lnTo>
                    <a:pt x="40" y="2"/>
                  </a:lnTo>
                  <a:lnTo>
                    <a:pt x="40" y="0"/>
                  </a:lnTo>
                  <a:close/>
                  <a:moveTo>
                    <a:pt x="50" y="0"/>
                  </a:moveTo>
                  <a:lnTo>
                    <a:pt x="52" y="0"/>
                  </a:lnTo>
                  <a:lnTo>
                    <a:pt x="52" y="2"/>
                  </a:lnTo>
                  <a:lnTo>
                    <a:pt x="50" y="2"/>
                  </a:lnTo>
                  <a:lnTo>
                    <a:pt x="50" y="0"/>
                  </a:lnTo>
                  <a:close/>
                  <a:moveTo>
                    <a:pt x="60" y="0"/>
                  </a:moveTo>
                  <a:lnTo>
                    <a:pt x="62" y="0"/>
                  </a:lnTo>
                  <a:lnTo>
                    <a:pt x="62" y="2"/>
                  </a:lnTo>
                  <a:lnTo>
                    <a:pt x="60" y="2"/>
                  </a:lnTo>
                  <a:lnTo>
                    <a:pt x="60" y="0"/>
                  </a:lnTo>
                  <a:close/>
                  <a:moveTo>
                    <a:pt x="70" y="0"/>
                  </a:moveTo>
                  <a:lnTo>
                    <a:pt x="72" y="0"/>
                  </a:lnTo>
                  <a:lnTo>
                    <a:pt x="72" y="2"/>
                  </a:lnTo>
                  <a:lnTo>
                    <a:pt x="70" y="2"/>
                  </a:lnTo>
                  <a:lnTo>
                    <a:pt x="70" y="0"/>
                  </a:lnTo>
                  <a:close/>
                  <a:moveTo>
                    <a:pt x="79" y="0"/>
                  </a:moveTo>
                  <a:lnTo>
                    <a:pt x="81" y="0"/>
                  </a:lnTo>
                  <a:lnTo>
                    <a:pt x="81" y="2"/>
                  </a:lnTo>
                  <a:lnTo>
                    <a:pt x="79" y="2"/>
                  </a:lnTo>
                  <a:lnTo>
                    <a:pt x="79" y="0"/>
                  </a:lnTo>
                  <a:close/>
                  <a:moveTo>
                    <a:pt x="89" y="0"/>
                  </a:moveTo>
                  <a:lnTo>
                    <a:pt x="91" y="0"/>
                  </a:lnTo>
                  <a:lnTo>
                    <a:pt x="91" y="2"/>
                  </a:lnTo>
                  <a:lnTo>
                    <a:pt x="89" y="2"/>
                  </a:lnTo>
                  <a:lnTo>
                    <a:pt x="89" y="0"/>
                  </a:lnTo>
                  <a:close/>
                  <a:moveTo>
                    <a:pt x="99" y="0"/>
                  </a:moveTo>
                  <a:lnTo>
                    <a:pt x="101" y="0"/>
                  </a:lnTo>
                  <a:lnTo>
                    <a:pt x="101" y="2"/>
                  </a:lnTo>
                  <a:lnTo>
                    <a:pt x="99" y="2"/>
                  </a:lnTo>
                  <a:lnTo>
                    <a:pt x="99" y="0"/>
                  </a:lnTo>
                  <a:close/>
                  <a:moveTo>
                    <a:pt x="109" y="0"/>
                  </a:moveTo>
                  <a:lnTo>
                    <a:pt x="111" y="0"/>
                  </a:lnTo>
                  <a:lnTo>
                    <a:pt x="111" y="2"/>
                  </a:lnTo>
                  <a:lnTo>
                    <a:pt x="109" y="2"/>
                  </a:lnTo>
                  <a:lnTo>
                    <a:pt x="109" y="0"/>
                  </a:lnTo>
                  <a:close/>
                  <a:moveTo>
                    <a:pt x="119" y="0"/>
                  </a:moveTo>
                  <a:lnTo>
                    <a:pt x="121" y="0"/>
                  </a:lnTo>
                  <a:lnTo>
                    <a:pt x="121" y="2"/>
                  </a:lnTo>
                  <a:lnTo>
                    <a:pt x="119" y="2"/>
                  </a:lnTo>
                  <a:lnTo>
                    <a:pt x="119" y="0"/>
                  </a:lnTo>
                  <a:close/>
                  <a:moveTo>
                    <a:pt x="129" y="0"/>
                  </a:moveTo>
                  <a:lnTo>
                    <a:pt x="131" y="0"/>
                  </a:lnTo>
                  <a:lnTo>
                    <a:pt x="131" y="2"/>
                  </a:lnTo>
                  <a:lnTo>
                    <a:pt x="129" y="2"/>
                  </a:lnTo>
                  <a:lnTo>
                    <a:pt x="129" y="0"/>
                  </a:lnTo>
                  <a:close/>
                  <a:moveTo>
                    <a:pt x="139" y="0"/>
                  </a:moveTo>
                  <a:lnTo>
                    <a:pt x="141" y="0"/>
                  </a:lnTo>
                  <a:lnTo>
                    <a:pt x="141" y="2"/>
                  </a:lnTo>
                  <a:lnTo>
                    <a:pt x="139" y="2"/>
                  </a:lnTo>
                  <a:lnTo>
                    <a:pt x="139" y="0"/>
                  </a:lnTo>
                  <a:close/>
                  <a:moveTo>
                    <a:pt x="149" y="0"/>
                  </a:moveTo>
                  <a:lnTo>
                    <a:pt x="151" y="0"/>
                  </a:lnTo>
                  <a:lnTo>
                    <a:pt x="151" y="2"/>
                  </a:lnTo>
                  <a:lnTo>
                    <a:pt x="149" y="2"/>
                  </a:lnTo>
                  <a:lnTo>
                    <a:pt x="149" y="0"/>
                  </a:lnTo>
                  <a:close/>
                  <a:moveTo>
                    <a:pt x="158" y="0"/>
                  </a:moveTo>
                  <a:lnTo>
                    <a:pt x="160" y="0"/>
                  </a:lnTo>
                  <a:lnTo>
                    <a:pt x="160" y="2"/>
                  </a:lnTo>
                  <a:lnTo>
                    <a:pt x="158" y="2"/>
                  </a:lnTo>
                  <a:lnTo>
                    <a:pt x="158" y="0"/>
                  </a:lnTo>
                  <a:close/>
                  <a:moveTo>
                    <a:pt x="168" y="0"/>
                  </a:moveTo>
                  <a:lnTo>
                    <a:pt x="170" y="0"/>
                  </a:lnTo>
                  <a:lnTo>
                    <a:pt x="170" y="2"/>
                  </a:lnTo>
                  <a:lnTo>
                    <a:pt x="168" y="2"/>
                  </a:lnTo>
                  <a:lnTo>
                    <a:pt x="168" y="0"/>
                  </a:lnTo>
                  <a:close/>
                  <a:moveTo>
                    <a:pt x="178" y="0"/>
                  </a:moveTo>
                  <a:lnTo>
                    <a:pt x="180" y="0"/>
                  </a:lnTo>
                  <a:lnTo>
                    <a:pt x="180" y="2"/>
                  </a:lnTo>
                  <a:lnTo>
                    <a:pt x="178" y="2"/>
                  </a:lnTo>
                  <a:lnTo>
                    <a:pt x="178" y="0"/>
                  </a:lnTo>
                  <a:close/>
                  <a:moveTo>
                    <a:pt x="188" y="0"/>
                  </a:moveTo>
                  <a:lnTo>
                    <a:pt x="190" y="0"/>
                  </a:lnTo>
                  <a:lnTo>
                    <a:pt x="190" y="2"/>
                  </a:lnTo>
                  <a:lnTo>
                    <a:pt x="188" y="2"/>
                  </a:lnTo>
                  <a:lnTo>
                    <a:pt x="188" y="0"/>
                  </a:lnTo>
                  <a:close/>
                  <a:moveTo>
                    <a:pt x="198" y="0"/>
                  </a:moveTo>
                  <a:lnTo>
                    <a:pt x="200" y="0"/>
                  </a:lnTo>
                  <a:lnTo>
                    <a:pt x="200" y="2"/>
                  </a:lnTo>
                  <a:lnTo>
                    <a:pt x="198" y="2"/>
                  </a:lnTo>
                  <a:lnTo>
                    <a:pt x="198" y="0"/>
                  </a:lnTo>
                  <a:close/>
                  <a:moveTo>
                    <a:pt x="208" y="0"/>
                  </a:moveTo>
                  <a:lnTo>
                    <a:pt x="210" y="0"/>
                  </a:lnTo>
                  <a:lnTo>
                    <a:pt x="210" y="2"/>
                  </a:lnTo>
                  <a:lnTo>
                    <a:pt x="208" y="2"/>
                  </a:lnTo>
                  <a:lnTo>
                    <a:pt x="208" y="0"/>
                  </a:lnTo>
                  <a:close/>
                  <a:moveTo>
                    <a:pt x="218" y="0"/>
                  </a:moveTo>
                  <a:lnTo>
                    <a:pt x="220" y="0"/>
                  </a:lnTo>
                  <a:lnTo>
                    <a:pt x="220" y="2"/>
                  </a:lnTo>
                  <a:lnTo>
                    <a:pt x="218" y="2"/>
                  </a:lnTo>
                  <a:lnTo>
                    <a:pt x="218" y="0"/>
                  </a:lnTo>
                  <a:close/>
                  <a:moveTo>
                    <a:pt x="228" y="0"/>
                  </a:moveTo>
                  <a:lnTo>
                    <a:pt x="230" y="0"/>
                  </a:lnTo>
                  <a:lnTo>
                    <a:pt x="230" y="2"/>
                  </a:lnTo>
                  <a:lnTo>
                    <a:pt x="228" y="2"/>
                  </a:lnTo>
                  <a:lnTo>
                    <a:pt x="228" y="0"/>
                  </a:lnTo>
                  <a:close/>
                  <a:moveTo>
                    <a:pt x="237" y="0"/>
                  </a:moveTo>
                  <a:lnTo>
                    <a:pt x="239" y="0"/>
                  </a:lnTo>
                  <a:lnTo>
                    <a:pt x="239" y="2"/>
                  </a:lnTo>
                  <a:lnTo>
                    <a:pt x="237" y="2"/>
                  </a:lnTo>
                  <a:lnTo>
                    <a:pt x="237" y="0"/>
                  </a:lnTo>
                  <a:close/>
                  <a:moveTo>
                    <a:pt x="247" y="0"/>
                  </a:moveTo>
                  <a:lnTo>
                    <a:pt x="249" y="0"/>
                  </a:lnTo>
                  <a:lnTo>
                    <a:pt x="249" y="2"/>
                  </a:lnTo>
                  <a:lnTo>
                    <a:pt x="247" y="2"/>
                  </a:lnTo>
                  <a:lnTo>
                    <a:pt x="247" y="0"/>
                  </a:lnTo>
                  <a:close/>
                  <a:moveTo>
                    <a:pt x="257" y="0"/>
                  </a:moveTo>
                  <a:lnTo>
                    <a:pt x="259" y="0"/>
                  </a:lnTo>
                  <a:lnTo>
                    <a:pt x="259" y="2"/>
                  </a:lnTo>
                  <a:lnTo>
                    <a:pt x="257" y="2"/>
                  </a:lnTo>
                  <a:lnTo>
                    <a:pt x="257" y="0"/>
                  </a:lnTo>
                  <a:close/>
                  <a:moveTo>
                    <a:pt x="267" y="0"/>
                  </a:moveTo>
                  <a:lnTo>
                    <a:pt x="269" y="0"/>
                  </a:lnTo>
                  <a:lnTo>
                    <a:pt x="269" y="2"/>
                  </a:lnTo>
                  <a:lnTo>
                    <a:pt x="267" y="2"/>
                  </a:lnTo>
                  <a:lnTo>
                    <a:pt x="267" y="0"/>
                  </a:lnTo>
                  <a:close/>
                  <a:moveTo>
                    <a:pt x="277" y="0"/>
                  </a:moveTo>
                  <a:lnTo>
                    <a:pt x="279" y="0"/>
                  </a:lnTo>
                  <a:lnTo>
                    <a:pt x="279" y="2"/>
                  </a:lnTo>
                  <a:lnTo>
                    <a:pt x="277" y="2"/>
                  </a:lnTo>
                  <a:lnTo>
                    <a:pt x="277" y="0"/>
                  </a:lnTo>
                  <a:close/>
                  <a:moveTo>
                    <a:pt x="287" y="0"/>
                  </a:moveTo>
                  <a:lnTo>
                    <a:pt x="289" y="0"/>
                  </a:lnTo>
                  <a:lnTo>
                    <a:pt x="289" y="2"/>
                  </a:lnTo>
                  <a:lnTo>
                    <a:pt x="287" y="2"/>
                  </a:lnTo>
                  <a:lnTo>
                    <a:pt x="287" y="0"/>
                  </a:lnTo>
                  <a:close/>
                  <a:moveTo>
                    <a:pt x="297" y="0"/>
                  </a:moveTo>
                  <a:lnTo>
                    <a:pt x="299" y="0"/>
                  </a:lnTo>
                  <a:lnTo>
                    <a:pt x="299" y="2"/>
                  </a:lnTo>
                  <a:lnTo>
                    <a:pt x="297" y="2"/>
                  </a:lnTo>
                  <a:lnTo>
                    <a:pt x="297" y="0"/>
                  </a:lnTo>
                  <a:close/>
                  <a:moveTo>
                    <a:pt x="307" y="0"/>
                  </a:moveTo>
                  <a:lnTo>
                    <a:pt x="309" y="0"/>
                  </a:lnTo>
                  <a:lnTo>
                    <a:pt x="309" y="2"/>
                  </a:lnTo>
                  <a:lnTo>
                    <a:pt x="307" y="2"/>
                  </a:lnTo>
                  <a:lnTo>
                    <a:pt x="307" y="0"/>
                  </a:lnTo>
                  <a:close/>
                  <a:moveTo>
                    <a:pt x="316" y="0"/>
                  </a:moveTo>
                  <a:lnTo>
                    <a:pt x="318" y="0"/>
                  </a:lnTo>
                  <a:lnTo>
                    <a:pt x="318" y="2"/>
                  </a:lnTo>
                  <a:lnTo>
                    <a:pt x="316" y="2"/>
                  </a:lnTo>
                  <a:lnTo>
                    <a:pt x="316" y="0"/>
                  </a:lnTo>
                  <a:close/>
                  <a:moveTo>
                    <a:pt x="326" y="0"/>
                  </a:moveTo>
                  <a:lnTo>
                    <a:pt x="328" y="0"/>
                  </a:lnTo>
                  <a:lnTo>
                    <a:pt x="328" y="2"/>
                  </a:lnTo>
                  <a:lnTo>
                    <a:pt x="326" y="2"/>
                  </a:lnTo>
                  <a:lnTo>
                    <a:pt x="326" y="0"/>
                  </a:lnTo>
                  <a:close/>
                  <a:moveTo>
                    <a:pt x="336" y="0"/>
                  </a:moveTo>
                  <a:lnTo>
                    <a:pt x="338" y="0"/>
                  </a:lnTo>
                  <a:lnTo>
                    <a:pt x="338" y="2"/>
                  </a:lnTo>
                  <a:lnTo>
                    <a:pt x="336" y="2"/>
                  </a:lnTo>
                  <a:lnTo>
                    <a:pt x="336" y="0"/>
                  </a:lnTo>
                  <a:close/>
                  <a:moveTo>
                    <a:pt x="346" y="0"/>
                  </a:moveTo>
                  <a:lnTo>
                    <a:pt x="348" y="0"/>
                  </a:lnTo>
                  <a:lnTo>
                    <a:pt x="348" y="2"/>
                  </a:lnTo>
                  <a:lnTo>
                    <a:pt x="346" y="2"/>
                  </a:lnTo>
                  <a:lnTo>
                    <a:pt x="346" y="0"/>
                  </a:lnTo>
                  <a:close/>
                  <a:moveTo>
                    <a:pt x="356" y="0"/>
                  </a:moveTo>
                  <a:lnTo>
                    <a:pt x="358" y="0"/>
                  </a:lnTo>
                  <a:lnTo>
                    <a:pt x="358" y="2"/>
                  </a:lnTo>
                  <a:lnTo>
                    <a:pt x="356" y="2"/>
                  </a:lnTo>
                  <a:lnTo>
                    <a:pt x="356" y="0"/>
                  </a:lnTo>
                  <a:close/>
                  <a:moveTo>
                    <a:pt x="366" y="0"/>
                  </a:moveTo>
                  <a:lnTo>
                    <a:pt x="368" y="0"/>
                  </a:lnTo>
                  <a:lnTo>
                    <a:pt x="368" y="2"/>
                  </a:lnTo>
                  <a:lnTo>
                    <a:pt x="366" y="2"/>
                  </a:lnTo>
                  <a:lnTo>
                    <a:pt x="366" y="0"/>
                  </a:lnTo>
                  <a:close/>
                  <a:moveTo>
                    <a:pt x="376" y="0"/>
                  </a:moveTo>
                  <a:lnTo>
                    <a:pt x="378" y="0"/>
                  </a:lnTo>
                  <a:lnTo>
                    <a:pt x="378" y="2"/>
                  </a:lnTo>
                  <a:lnTo>
                    <a:pt x="376" y="2"/>
                  </a:lnTo>
                  <a:lnTo>
                    <a:pt x="376" y="0"/>
                  </a:lnTo>
                  <a:close/>
                  <a:moveTo>
                    <a:pt x="386" y="0"/>
                  </a:moveTo>
                  <a:lnTo>
                    <a:pt x="388" y="0"/>
                  </a:lnTo>
                  <a:lnTo>
                    <a:pt x="388" y="2"/>
                  </a:lnTo>
                  <a:lnTo>
                    <a:pt x="386" y="2"/>
                  </a:lnTo>
                  <a:lnTo>
                    <a:pt x="386" y="0"/>
                  </a:lnTo>
                  <a:close/>
                  <a:moveTo>
                    <a:pt x="395" y="0"/>
                  </a:moveTo>
                  <a:lnTo>
                    <a:pt x="397" y="0"/>
                  </a:lnTo>
                  <a:lnTo>
                    <a:pt x="397" y="2"/>
                  </a:lnTo>
                  <a:lnTo>
                    <a:pt x="395" y="2"/>
                  </a:lnTo>
                  <a:lnTo>
                    <a:pt x="395" y="0"/>
                  </a:lnTo>
                  <a:close/>
                  <a:moveTo>
                    <a:pt x="405" y="0"/>
                  </a:moveTo>
                  <a:lnTo>
                    <a:pt x="407" y="0"/>
                  </a:lnTo>
                  <a:lnTo>
                    <a:pt x="407" y="2"/>
                  </a:lnTo>
                  <a:lnTo>
                    <a:pt x="405" y="2"/>
                  </a:lnTo>
                  <a:lnTo>
                    <a:pt x="405" y="0"/>
                  </a:lnTo>
                  <a:close/>
                  <a:moveTo>
                    <a:pt x="415" y="0"/>
                  </a:moveTo>
                  <a:lnTo>
                    <a:pt x="417" y="0"/>
                  </a:lnTo>
                  <a:lnTo>
                    <a:pt x="417" y="2"/>
                  </a:lnTo>
                  <a:lnTo>
                    <a:pt x="415" y="2"/>
                  </a:lnTo>
                  <a:lnTo>
                    <a:pt x="415" y="0"/>
                  </a:lnTo>
                  <a:close/>
                  <a:moveTo>
                    <a:pt x="425" y="0"/>
                  </a:moveTo>
                  <a:lnTo>
                    <a:pt x="427" y="0"/>
                  </a:lnTo>
                  <a:lnTo>
                    <a:pt x="427" y="2"/>
                  </a:lnTo>
                  <a:lnTo>
                    <a:pt x="425" y="2"/>
                  </a:lnTo>
                  <a:lnTo>
                    <a:pt x="425" y="0"/>
                  </a:lnTo>
                  <a:close/>
                  <a:moveTo>
                    <a:pt x="435" y="0"/>
                  </a:moveTo>
                  <a:lnTo>
                    <a:pt x="437" y="0"/>
                  </a:lnTo>
                  <a:lnTo>
                    <a:pt x="437" y="2"/>
                  </a:lnTo>
                  <a:lnTo>
                    <a:pt x="435" y="2"/>
                  </a:lnTo>
                  <a:lnTo>
                    <a:pt x="435" y="0"/>
                  </a:lnTo>
                  <a:close/>
                  <a:moveTo>
                    <a:pt x="445" y="0"/>
                  </a:moveTo>
                  <a:lnTo>
                    <a:pt x="447" y="0"/>
                  </a:lnTo>
                  <a:lnTo>
                    <a:pt x="447" y="2"/>
                  </a:lnTo>
                  <a:lnTo>
                    <a:pt x="445" y="2"/>
                  </a:lnTo>
                  <a:lnTo>
                    <a:pt x="445" y="0"/>
                  </a:lnTo>
                  <a:close/>
                  <a:moveTo>
                    <a:pt x="455" y="0"/>
                  </a:moveTo>
                  <a:lnTo>
                    <a:pt x="457" y="0"/>
                  </a:lnTo>
                  <a:lnTo>
                    <a:pt x="457" y="2"/>
                  </a:lnTo>
                  <a:lnTo>
                    <a:pt x="455" y="2"/>
                  </a:lnTo>
                  <a:lnTo>
                    <a:pt x="455" y="0"/>
                  </a:lnTo>
                  <a:close/>
                  <a:moveTo>
                    <a:pt x="465" y="0"/>
                  </a:moveTo>
                  <a:lnTo>
                    <a:pt x="467" y="0"/>
                  </a:lnTo>
                  <a:lnTo>
                    <a:pt x="467" y="2"/>
                  </a:lnTo>
                  <a:lnTo>
                    <a:pt x="465" y="2"/>
                  </a:lnTo>
                  <a:lnTo>
                    <a:pt x="465" y="0"/>
                  </a:lnTo>
                  <a:close/>
                  <a:moveTo>
                    <a:pt x="474" y="0"/>
                  </a:moveTo>
                  <a:lnTo>
                    <a:pt x="476" y="0"/>
                  </a:lnTo>
                  <a:lnTo>
                    <a:pt x="476" y="2"/>
                  </a:lnTo>
                  <a:lnTo>
                    <a:pt x="474" y="2"/>
                  </a:lnTo>
                  <a:lnTo>
                    <a:pt x="474" y="0"/>
                  </a:lnTo>
                  <a:close/>
                  <a:moveTo>
                    <a:pt x="484" y="0"/>
                  </a:moveTo>
                  <a:lnTo>
                    <a:pt x="486" y="0"/>
                  </a:lnTo>
                  <a:lnTo>
                    <a:pt x="486" y="2"/>
                  </a:lnTo>
                  <a:lnTo>
                    <a:pt x="484" y="2"/>
                  </a:lnTo>
                  <a:lnTo>
                    <a:pt x="484" y="0"/>
                  </a:lnTo>
                  <a:close/>
                  <a:moveTo>
                    <a:pt x="494" y="0"/>
                  </a:moveTo>
                  <a:lnTo>
                    <a:pt x="496" y="0"/>
                  </a:lnTo>
                  <a:lnTo>
                    <a:pt x="496" y="2"/>
                  </a:lnTo>
                  <a:lnTo>
                    <a:pt x="494" y="2"/>
                  </a:lnTo>
                  <a:lnTo>
                    <a:pt x="494" y="0"/>
                  </a:lnTo>
                  <a:close/>
                  <a:moveTo>
                    <a:pt x="504" y="0"/>
                  </a:moveTo>
                  <a:lnTo>
                    <a:pt x="506" y="0"/>
                  </a:lnTo>
                  <a:lnTo>
                    <a:pt x="506" y="2"/>
                  </a:lnTo>
                  <a:lnTo>
                    <a:pt x="504" y="2"/>
                  </a:lnTo>
                  <a:lnTo>
                    <a:pt x="504" y="0"/>
                  </a:lnTo>
                  <a:close/>
                  <a:moveTo>
                    <a:pt x="514" y="0"/>
                  </a:moveTo>
                  <a:lnTo>
                    <a:pt x="516" y="0"/>
                  </a:lnTo>
                  <a:lnTo>
                    <a:pt x="516" y="2"/>
                  </a:lnTo>
                  <a:lnTo>
                    <a:pt x="514" y="2"/>
                  </a:lnTo>
                  <a:lnTo>
                    <a:pt x="514" y="0"/>
                  </a:lnTo>
                  <a:close/>
                  <a:moveTo>
                    <a:pt x="524" y="0"/>
                  </a:moveTo>
                  <a:lnTo>
                    <a:pt x="526" y="0"/>
                  </a:lnTo>
                  <a:lnTo>
                    <a:pt x="526" y="2"/>
                  </a:lnTo>
                  <a:lnTo>
                    <a:pt x="524" y="2"/>
                  </a:lnTo>
                  <a:lnTo>
                    <a:pt x="524" y="0"/>
                  </a:lnTo>
                  <a:close/>
                  <a:moveTo>
                    <a:pt x="534" y="0"/>
                  </a:moveTo>
                  <a:lnTo>
                    <a:pt x="536" y="0"/>
                  </a:lnTo>
                  <a:lnTo>
                    <a:pt x="536" y="2"/>
                  </a:lnTo>
                  <a:lnTo>
                    <a:pt x="534" y="2"/>
                  </a:lnTo>
                  <a:lnTo>
                    <a:pt x="534" y="0"/>
                  </a:lnTo>
                  <a:close/>
                  <a:moveTo>
                    <a:pt x="544" y="0"/>
                  </a:moveTo>
                  <a:lnTo>
                    <a:pt x="546" y="0"/>
                  </a:lnTo>
                  <a:lnTo>
                    <a:pt x="546" y="2"/>
                  </a:lnTo>
                  <a:lnTo>
                    <a:pt x="544" y="2"/>
                  </a:lnTo>
                  <a:lnTo>
                    <a:pt x="544" y="0"/>
                  </a:lnTo>
                  <a:close/>
                  <a:moveTo>
                    <a:pt x="553" y="0"/>
                  </a:moveTo>
                  <a:lnTo>
                    <a:pt x="555" y="0"/>
                  </a:lnTo>
                  <a:lnTo>
                    <a:pt x="555" y="2"/>
                  </a:lnTo>
                  <a:lnTo>
                    <a:pt x="553" y="2"/>
                  </a:lnTo>
                  <a:lnTo>
                    <a:pt x="553" y="0"/>
                  </a:lnTo>
                  <a:close/>
                  <a:moveTo>
                    <a:pt x="563" y="0"/>
                  </a:moveTo>
                  <a:lnTo>
                    <a:pt x="565" y="0"/>
                  </a:lnTo>
                  <a:lnTo>
                    <a:pt x="565" y="2"/>
                  </a:lnTo>
                  <a:lnTo>
                    <a:pt x="563" y="2"/>
                  </a:lnTo>
                  <a:lnTo>
                    <a:pt x="563" y="0"/>
                  </a:lnTo>
                  <a:close/>
                  <a:moveTo>
                    <a:pt x="573" y="0"/>
                  </a:moveTo>
                  <a:lnTo>
                    <a:pt x="575" y="0"/>
                  </a:lnTo>
                  <a:lnTo>
                    <a:pt x="575" y="2"/>
                  </a:lnTo>
                  <a:lnTo>
                    <a:pt x="573" y="2"/>
                  </a:lnTo>
                  <a:lnTo>
                    <a:pt x="573" y="0"/>
                  </a:lnTo>
                  <a:close/>
                  <a:moveTo>
                    <a:pt x="583" y="0"/>
                  </a:moveTo>
                  <a:lnTo>
                    <a:pt x="585" y="0"/>
                  </a:lnTo>
                  <a:lnTo>
                    <a:pt x="585" y="2"/>
                  </a:lnTo>
                  <a:lnTo>
                    <a:pt x="583" y="2"/>
                  </a:lnTo>
                  <a:lnTo>
                    <a:pt x="583" y="0"/>
                  </a:lnTo>
                  <a:close/>
                  <a:moveTo>
                    <a:pt x="593" y="0"/>
                  </a:moveTo>
                  <a:lnTo>
                    <a:pt x="595" y="0"/>
                  </a:lnTo>
                  <a:lnTo>
                    <a:pt x="595" y="2"/>
                  </a:lnTo>
                  <a:lnTo>
                    <a:pt x="593" y="2"/>
                  </a:lnTo>
                  <a:lnTo>
                    <a:pt x="593" y="0"/>
                  </a:lnTo>
                  <a:close/>
                  <a:moveTo>
                    <a:pt x="603" y="0"/>
                  </a:moveTo>
                  <a:lnTo>
                    <a:pt x="605" y="0"/>
                  </a:lnTo>
                  <a:lnTo>
                    <a:pt x="605" y="2"/>
                  </a:lnTo>
                  <a:lnTo>
                    <a:pt x="603" y="2"/>
                  </a:lnTo>
                  <a:lnTo>
                    <a:pt x="603" y="0"/>
                  </a:lnTo>
                  <a:close/>
                  <a:moveTo>
                    <a:pt x="613" y="0"/>
                  </a:moveTo>
                  <a:lnTo>
                    <a:pt x="615" y="0"/>
                  </a:lnTo>
                  <a:lnTo>
                    <a:pt x="615" y="2"/>
                  </a:lnTo>
                  <a:lnTo>
                    <a:pt x="613" y="2"/>
                  </a:lnTo>
                  <a:lnTo>
                    <a:pt x="613" y="0"/>
                  </a:lnTo>
                  <a:close/>
                  <a:moveTo>
                    <a:pt x="623" y="0"/>
                  </a:moveTo>
                  <a:lnTo>
                    <a:pt x="625" y="0"/>
                  </a:lnTo>
                  <a:lnTo>
                    <a:pt x="625" y="2"/>
                  </a:lnTo>
                  <a:lnTo>
                    <a:pt x="623" y="2"/>
                  </a:lnTo>
                  <a:lnTo>
                    <a:pt x="623" y="0"/>
                  </a:lnTo>
                  <a:close/>
                  <a:moveTo>
                    <a:pt x="632" y="0"/>
                  </a:moveTo>
                  <a:lnTo>
                    <a:pt x="634" y="0"/>
                  </a:lnTo>
                  <a:lnTo>
                    <a:pt x="634" y="2"/>
                  </a:lnTo>
                  <a:lnTo>
                    <a:pt x="632" y="2"/>
                  </a:lnTo>
                  <a:lnTo>
                    <a:pt x="632" y="0"/>
                  </a:lnTo>
                  <a:close/>
                  <a:moveTo>
                    <a:pt x="642" y="0"/>
                  </a:moveTo>
                  <a:lnTo>
                    <a:pt x="644" y="0"/>
                  </a:lnTo>
                  <a:lnTo>
                    <a:pt x="644" y="2"/>
                  </a:lnTo>
                  <a:lnTo>
                    <a:pt x="642" y="2"/>
                  </a:lnTo>
                  <a:lnTo>
                    <a:pt x="642" y="0"/>
                  </a:lnTo>
                  <a:close/>
                  <a:moveTo>
                    <a:pt x="652" y="0"/>
                  </a:moveTo>
                  <a:lnTo>
                    <a:pt x="654" y="0"/>
                  </a:lnTo>
                  <a:lnTo>
                    <a:pt x="654" y="2"/>
                  </a:lnTo>
                  <a:lnTo>
                    <a:pt x="652" y="2"/>
                  </a:lnTo>
                  <a:lnTo>
                    <a:pt x="652" y="0"/>
                  </a:lnTo>
                  <a:close/>
                  <a:moveTo>
                    <a:pt x="662" y="0"/>
                  </a:moveTo>
                  <a:lnTo>
                    <a:pt x="664" y="0"/>
                  </a:lnTo>
                  <a:lnTo>
                    <a:pt x="664" y="2"/>
                  </a:lnTo>
                  <a:lnTo>
                    <a:pt x="662" y="2"/>
                  </a:lnTo>
                  <a:lnTo>
                    <a:pt x="662" y="0"/>
                  </a:lnTo>
                  <a:close/>
                  <a:moveTo>
                    <a:pt x="672" y="0"/>
                  </a:moveTo>
                  <a:lnTo>
                    <a:pt x="674" y="0"/>
                  </a:lnTo>
                  <a:lnTo>
                    <a:pt x="674" y="2"/>
                  </a:lnTo>
                  <a:lnTo>
                    <a:pt x="672" y="2"/>
                  </a:lnTo>
                  <a:lnTo>
                    <a:pt x="672" y="0"/>
                  </a:lnTo>
                  <a:close/>
                  <a:moveTo>
                    <a:pt x="682" y="0"/>
                  </a:moveTo>
                  <a:lnTo>
                    <a:pt x="684" y="0"/>
                  </a:lnTo>
                  <a:lnTo>
                    <a:pt x="684" y="2"/>
                  </a:lnTo>
                  <a:lnTo>
                    <a:pt x="682" y="2"/>
                  </a:lnTo>
                  <a:lnTo>
                    <a:pt x="682" y="0"/>
                  </a:lnTo>
                  <a:close/>
                  <a:moveTo>
                    <a:pt x="692" y="0"/>
                  </a:moveTo>
                  <a:lnTo>
                    <a:pt x="694" y="0"/>
                  </a:lnTo>
                  <a:lnTo>
                    <a:pt x="694" y="2"/>
                  </a:lnTo>
                  <a:lnTo>
                    <a:pt x="692" y="2"/>
                  </a:lnTo>
                  <a:lnTo>
                    <a:pt x="692" y="0"/>
                  </a:lnTo>
                  <a:close/>
                  <a:moveTo>
                    <a:pt x="702" y="0"/>
                  </a:moveTo>
                  <a:lnTo>
                    <a:pt x="704" y="0"/>
                  </a:lnTo>
                  <a:lnTo>
                    <a:pt x="704" y="2"/>
                  </a:lnTo>
                  <a:lnTo>
                    <a:pt x="702" y="2"/>
                  </a:lnTo>
                  <a:lnTo>
                    <a:pt x="702" y="0"/>
                  </a:lnTo>
                  <a:close/>
                  <a:moveTo>
                    <a:pt x="711" y="0"/>
                  </a:moveTo>
                  <a:lnTo>
                    <a:pt x="713" y="0"/>
                  </a:lnTo>
                  <a:lnTo>
                    <a:pt x="713" y="2"/>
                  </a:lnTo>
                  <a:lnTo>
                    <a:pt x="711" y="2"/>
                  </a:lnTo>
                  <a:lnTo>
                    <a:pt x="711" y="0"/>
                  </a:lnTo>
                  <a:close/>
                  <a:moveTo>
                    <a:pt x="721" y="0"/>
                  </a:moveTo>
                  <a:lnTo>
                    <a:pt x="723" y="0"/>
                  </a:lnTo>
                  <a:lnTo>
                    <a:pt x="723" y="2"/>
                  </a:lnTo>
                  <a:lnTo>
                    <a:pt x="721" y="2"/>
                  </a:lnTo>
                  <a:lnTo>
                    <a:pt x="721" y="0"/>
                  </a:lnTo>
                  <a:close/>
                  <a:moveTo>
                    <a:pt x="731" y="0"/>
                  </a:moveTo>
                  <a:lnTo>
                    <a:pt x="733" y="0"/>
                  </a:lnTo>
                  <a:lnTo>
                    <a:pt x="733" y="2"/>
                  </a:lnTo>
                  <a:lnTo>
                    <a:pt x="731" y="2"/>
                  </a:lnTo>
                  <a:lnTo>
                    <a:pt x="731" y="0"/>
                  </a:lnTo>
                  <a:close/>
                  <a:moveTo>
                    <a:pt x="741" y="0"/>
                  </a:moveTo>
                  <a:lnTo>
                    <a:pt x="743" y="0"/>
                  </a:lnTo>
                  <a:lnTo>
                    <a:pt x="743" y="2"/>
                  </a:lnTo>
                  <a:lnTo>
                    <a:pt x="741" y="2"/>
                  </a:lnTo>
                  <a:lnTo>
                    <a:pt x="741" y="0"/>
                  </a:lnTo>
                  <a:close/>
                  <a:moveTo>
                    <a:pt x="751" y="0"/>
                  </a:moveTo>
                  <a:lnTo>
                    <a:pt x="753" y="0"/>
                  </a:lnTo>
                  <a:lnTo>
                    <a:pt x="753" y="2"/>
                  </a:lnTo>
                  <a:lnTo>
                    <a:pt x="751" y="2"/>
                  </a:lnTo>
                  <a:lnTo>
                    <a:pt x="751" y="0"/>
                  </a:lnTo>
                  <a:close/>
                  <a:moveTo>
                    <a:pt x="761" y="0"/>
                  </a:moveTo>
                  <a:lnTo>
                    <a:pt x="763" y="0"/>
                  </a:lnTo>
                  <a:lnTo>
                    <a:pt x="763" y="2"/>
                  </a:lnTo>
                  <a:lnTo>
                    <a:pt x="761" y="2"/>
                  </a:lnTo>
                  <a:lnTo>
                    <a:pt x="761" y="0"/>
                  </a:lnTo>
                  <a:close/>
                  <a:moveTo>
                    <a:pt x="771" y="0"/>
                  </a:moveTo>
                  <a:lnTo>
                    <a:pt x="773" y="0"/>
                  </a:lnTo>
                  <a:lnTo>
                    <a:pt x="773" y="2"/>
                  </a:lnTo>
                  <a:lnTo>
                    <a:pt x="771" y="2"/>
                  </a:lnTo>
                  <a:lnTo>
                    <a:pt x="771" y="0"/>
                  </a:lnTo>
                  <a:close/>
                  <a:moveTo>
                    <a:pt x="781" y="0"/>
                  </a:moveTo>
                  <a:lnTo>
                    <a:pt x="783" y="0"/>
                  </a:lnTo>
                  <a:lnTo>
                    <a:pt x="783" y="2"/>
                  </a:lnTo>
                  <a:lnTo>
                    <a:pt x="781" y="2"/>
                  </a:lnTo>
                  <a:lnTo>
                    <a:pt x="781" y="0"/>
                  </a:lnTo>
                  <a:close/>
                  <a:moveTo>
                    <a:pt x="790" y="0"/>
                  </a:moveTo>
                  <a:lnTo>
                    <a:pt x="792" y="0"/>
                  </a:lnTo>
                  <a:lnTo>
                    <a:pt x="792" y="2"/>
                  </a:lnTo>
                  <a:lnTo>
                    <a:pt x="790" y="2"/>
                  </a:lnTo>
                  <a:lnTo>
                    <a:pt x="790" y="0"/>
                  </a:lnTo>
                  <a:close/>
                  <a:moveTo>
                    <a:pt x="800" y="0"/>
                  </a:moveTo>
                  <a:lnTo>
                    <a:pt x="802" y="0"/>
                  </a:lnTo>
                  <a:lnTo>
                    <a:pt x="802" y="2"/>
                  </a:lnTo>
                  <a:lnTo>
                    <a:pt x="800" y="2"/>
                  </a:lnTo>
                  <a:lnTo>
                    <a:pt x="800" y="0"/>
                  </a:lnTo>
                  <a:close/>
                  <a:moveTo>
                    <a:pt x="810" y="0"/>
                  </a:moveTo>
                  <a:lnTo>
                    <a:pt x="812" y="0"/>
                  </a:lnTo>
                  <a:lnTo>
                    <a:pt x="812" y="2"/>
                  </a:lnTo>
                  <a:lnTo>
                    <a:pt x="810" y="2"/>
                  </a:lnTo>
                  <a:lnTo>
                    <a:pt x="810" y="0"/>
                  </a:lnTo>
                  <a:close/>
                  <a:moveTo>
                    <a:pt x="820" y="0"/>
                  </a:moveTo>
                  <a:lnTo>
                    <a:pt x="822" y="0"/>
                  </a:lnTo>
                  <a:lnTo>
                    <a:pt x="822" y="2"/>
                  </a:lnTo>
                  <a:lnTo>
                    <a:pt x="820" y="2"/>
                  </a:lnTo>
                  <a:lnTo>
                    <a:pt x="820" y="0"/>
                  </a:lnTo>
                  <a:close/>
                  <a:moveTo>
                    <a:pt x="830" y="0"/>
                  </a:moveTo>
                  <a:lnTo>
                    <a:pt x="832" y="0"/>
                  </a:lnTo>
                  <a:lnTo>
                    <a:pt x="832" y="2"/>
                  </a:lnTo>
                  <a:lnTo>
                    <a:pt x="830" y="2"/>
                  </a:lnTo>
                  <a:lnTo>
                    <a:pt x="830" y="0"/>
                  </a:lnTo>
                  <a:close/>
                  <a:moveTo>
                    <a:pt x="840" y="0"/>
                  </a:moveTo>
                  <a:lnTo>
                    <a:pt x="842" y="0"/>
                  </a:lnTo>
                  <a:lnTo>
                    <a:pt x="842" y="2"/>
                  </a:lnTo>
                  <a:lnTo>
                    <a:pt x="840" y="2"/>
                  </a:lnTo>
                  <a:lnTo>
                    <a:pt x="840" y="0"/>
                  </a:lnTo>
                  <a:close/>
                  <a:moveTo>
                    <a:pt x="850" y="0"/>
                  </a:moveTo>
                  <a:lnTo>
                    <a:pt x="852" y="0"/>
                  </a:lnTo>
                  <a:lnTo>
                    <a:pt x="852" y="2"/>
                  </a:lnTo>
                  <a:lnTo>
                    <a:pt x="850" y="2"/>
                  </a:lnTo>
                  <a:lnTo>
                    <a:pt x="850" y="0"/>
                  </a:lnTo>
                  <a:close/>
                  <a:moveTo>
                    <a:pt x="860" y="0"/>
                  </a:moveTo>
                  <a:lnTo>
                    <a:pt x="862" y="0"/>
                  </a:lnTo>
                  <a:lnTo>
                    <a:pt x="862" y="2"/>
                  </a:lnTo>
                  <a:lnTo>
                    <a:pt x="860" y="2"/>
                  </a:lnTo>
                  <a:lnTo>
                    <a:pt x="860" y="0"/>
                  </a:lnTo>
                  <a:close/>
                  <a:moveTo>
                    <a:pt x="869" y="0"/>
                  </a:moveTo>
                  <a:lnTo>
                    <a:pt x="871" y="0"/>
                  </a:lnTo>
                  <a:lnTo>
                    <a:pt x="871" y="2"/>
                  </a:lnTo>
                  <a:lnTo>
                    <a:pt x="869" y="2"/>
                  </a:lnTo>
                  <a:lnTo>
                    <a:pt x="869" y="0"/>
                  </a:lnTo>
                  <a:close/>
                  <a:moveTo>
                    <a:pt x="879" y="0"/>
                  </a:moveTo>
                  <a:lnTo>
                    <a:pt x="881" y="0"/>
                  </a:lnTo>
                  <a:lnTo>
                    <a:pt x="881" y="2"/>
                  </a:lnTo>
                  <a:lnTo>
                    <a:pt x="879" y="2"/>
                  </a:lnTo>
                  <a:lnTo>
                    <a:pt x="879" y="0"/>
                  </a:lnTo>
                  <a:close/>
                  <a:moveTo>
                    <a:pt x="889" y="0"/>
                  </a:moveTo>
                  <a:lnTo>
                    <a:pt x="891" y="0"/>
                  </a:lnTo>
                  <a:lnTo>
                    <a:pt x="891" y="2"/>
                  </a:lnTo>
                  <a:lnTo>
                    <a:pt x="889" y="2"/>
                  </a:lnTo>
                  <a:lnTo>
                    <a:pt x="889" y="0"/>
                  </a:lnTo>
                  <a:close/>
                  <a:moveTo>
                    <a:pt x="899" y="0"/>
                  </a:moveTo>
                  <a:lnTo>
                    <a:pt x="901" y="0"/>
                  </a:lnTo>
                  <a:lnTo>
                    <a:pt x="901" y="2"/>
                  </a:lnTo>
                  <a:lnTo>
                    <a:pt x="899" y="2"/>
                  </a:lnTo>
                  <a:lnTo>
                    <a:pt x="899" y="0"/>
                  </a:lnTo>
                  <a:close/>
                  <a:moveTo>
                    <a:pt x="909" y="0"/>
                  </a:moveTo>
                  <a:lnTo>
                    <a:pt x="911" y="0"/>
                  </a:lnTo>
                  <a:lnTo>
                    <a:pt x="911" y="2"/>
                  </a:lnTo>
                  <a:lnTo>
                    <a:pt x="909" y="2"/>
                  </a:lnTo>
                  <a:lnTo>
                    <a:pt x="909" y="0"/>
                  </a:lnTo>
                  <a:close/>
                  <a:moveTo>
                    <a:pt x="919" y="0"/>
                  </a:moveTo>
                  <a:lnTo>
                    <a:pt x="921" y="0"/>
                  </a:lnTo>
                  <a:lnTo>
                    <a:pt x="921" y="2"/>
                  </a:lnTo>
                  <a:lnTo>
                    <a:pt x="919" y="2"/>
                  </a:lnTo>
                  <a:lnTo>
                    <a:pt x="919" y="0"/>
                  </a:lnTo>
                  <a:close/>
                  <a:moveTo>
                    <a:pt x="929" y="0"/>
                  </a:moveTo>
                  <a:lnTo>
                    <a:pt x="931" y="0"/>
                  </a:lnTo>
                  <a:lnTo>
                    <a:pt x="931" y="2"/>
                  </a:lnTo>
                  <a:lnTo>
                    <a:pt x="929" y="2"/>
                  </a:lnTo>
                  <a:lnTo>
                    <a:pt x="929" y="0"/>
                  </a:lnTo>
                  <a:close/>
                  <a:moveTo>
                    <a:pt x="939" y="0"/>
                  </a:moveTo>
                  <a:lnTo>
                    <a:pt x="941" y="0"/>
                  </a:lnTo>
                  <a:lnTo>
                    <a:pt x="941" y="2"/>
                  </a:lnTo>
                  <a:lnTo>
                    <a:pt x="939" y="2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rgbClr val="000000"/>
            </a:solidFill>
            <a:ln w="3175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28"/>
            <p:cNvSpPr>
              <a:spLocks noEditPoints="1"/>
            </p:cNvSpPr>
            <p:nvPr/>
          </p:nvSpPr>
          <p:spPr bwMode="auto">
            <a:xfrm>
              <a:off x="6083301" y="4095750"/>
              <a:ext cx="1493838" cy="3175"/>
            </a:xfrm>
            <a:custGeom>
              <a:avLst/>
              <a:gdLst>
                <a:gd name="T0" fmla="*/ 12 w 941"/>
                <a:gd name="T1" fmla="*/ 2 h 2"/>
                <a:gd name="T2" fmla="*/ 30 w 941"/>
                <a:gd name="T3" fmla="*/ 0 h 2"/>
                <a:gd name="T4" fmla="*/ 40 w 941"/>
                <a:gd name="T5" fmla="*/ 2 h 2"/>
                <a:gd name="T6" fmla="*/ 62 w 941"/>
                <a:gd name="T7" fmla="*/ 0 h 2"/>
                <a:gd name="T8" fmla="*/ 70 w 941"/>
                <a:gd name="T9" fmla="*/ 0 h 2"/>
                <a:gd name="T10" fmla="*/ 91 w 941"/>
                <a:gd name="T11" fmla="*/ 2 h 2"/>
                <a:gd name="T12" fmla="*/ 109 w 941"/>
                <a:gd name="T13" fmla="*/ 0 h 2"/>
                <a:gd name="T14" fmla="*/ 119 w 941"/>
                <a:gd name="T15" fmla="*/ 2 h 2"/>
                <a:gd name="T16" fmla="*/ 141 w 941"/>
                <a:gd name="T17" fmla="*/ 0 h 2"/>
                <a:gd name="T18" fmla="*/ 149 w 941"/>
                <a:gd name="T19" fmla="*/ 0 h 2"/>
                <a:gd name="T20" fmla="*/ 170 w 941"/>
                <a:gd name="T21" fmla="*/ 2 h 2"/>
                <a:gd name="T22" fmla="*/ 188 w 941"/>
                <a:gd name="T23" fmla="*/ 0 h 2"/>
                <a:gd name="T24" fmla="*/ 198 w 941"/>
                <a:gd name="T25" fmla="*/ 2 h 2"/>
                <a:gd name="T26" fmla="*/ 220 w 941"/>
                <a:gd name="T27" fmla="*/ 0 h 2"/>
                <a:gd name="T28" fmla="*/ 228 w 941"/>
                <a:gd name="T29" fmla="*/ 0 h 2"/>
                <a:gd name="T30" fmla="*/ 249 w 941"/>
                <a:gd name="T31" fmla="*/ 2 h 2"/>
                <a:gd name="T32" fmla="*/ 267 w 941"/>
                <a:gd name="T33" fmla="*/ 0 h 2"/>
                <a:gd name="T34" fmla="*/ 277 w 941"/>
                <a:gd name="T35" fmla="*/ 2 h 2"/>
                <a:gd name="T36" fmla="*/ 299 w 941"/>
                <a:gd name="T37" fmla="*/ 0 h 2"/>
                <a:gd name="T38" fmla="*/ 307 w 941"/>
                <a:gd name="T39" fmla="*/ 0 h 2"/>
                <a:gd name="T40" fmla="*/ 328 w 941"/>
                <a:gd name="T41" fmla="*/ 2 h 2"/>
                <a:gd name="T42" fmla="*/ 346 w 941"/>
                <a:gd name="T43" fmla="*/ 0 h 2"/>
                <a:gd name="T44" fmla="*/ 356 w 941"/>
                <a:gd name="T45" fmla="*/ 2 h 2"/>
                <a:gd name="T46" fmla="*/ 378 w 941"/>
                <a:gd name="T47" fmla="*/ 0 h 2"/>
                <a:gd name="T48" fmla="*/ 386 w 941"/>
                <a:gd name="T49" fmla="*/ 0 h 2"/>
                <a:gd name="T50" fmla="*/ 407 w 941"/>
                <a:gd name="T51" fmla="*/ 2 h 2"/>
                <a:gd name="T52" fmla="*/ 425 w 941"/>
                <a:gd name="T53" fmla="*/ 0 h 2"/>
                <a:gd name="T54" fmla="*/ 435 w 941"/>
                <a:gd name="T55" fmla="*/ 2 h 2"/>
                <a:gd name="T56" fmla="*/ 457 w 941"/>
                <a:gd name="T57" fmla="*/ 0 h 2"/>
                <a:gd name="T58" fmla="*/ 465 w 941"/>
                <a:gd name="T59" fmla="*/ 0 h 2"/>
                <a:gd name="T60" fmla="*/ 486 w 941"/>
                <a:gd name="T61" fmla="*/ 2 h 2"/>
                <a:gd name="T62" fmla="*/ 504 w 941"/>
                <a:gd name="T63" fmla="*/ 0 h 2"/>
                <a:gd name="T64" fmla="*/ 514 w 941"/>
                <a:gd name="T65" fmla="*/ 2 h 2"/>
                <a:gd name="T66" fmla="*/ 536 w 941"/>
                <a:gd name="T67" fmla="*/ 0 h 2"/>
                <a:gd name="T68" fmla="*/ 544 w 941"/>
                <a:gd name="T69" fmla="*/ 0 h 2"/>
                <a:gd name="T70" fmla="*/ 565 w 941"/>
                <a:gd name="T71" fmla="*/ 2 h 2"/>
                <a:gd name="T72" fmla="*/ 583 w 941"/>
                <a:gd name="T73" fmla="*/ 0 h 2"/>
                <a:gd name="T74" fmla="*/ 593 w 941"/>
                <a:gd name="T75" fmla="*/ 2 h 2"/>
                <a:gd name="T76" fmla="*/ 615 w 941"/>
                <a:gd name="T77" fmla="*/ 0 h 2"/>
                <a:gd name="T78" fmla="*/ 623 w 941"/>
                <a:gd name="T79" fmla="*/ 0 h 2"/>
                <a:gd name="T80" fmla="*/ 644 w 941"/>
                <a:gd name="T81" fmla="*/ 2 h 2"/>
                <a:gd name="T82" fmla="*/ 662 w 941"/>
                <a:gd name="T83" fmla="*/ 0 h 2"/>
                <a:gd name="T84" fmla="*/ 672 w 941"/>
                <a:gd name="T85" fmla="*/ 2 h 2"/>
                <a:gd name="T86" fmla="*/ 694 w 941"/>
                <a:gd name="T87" fmla="*/ 0 h 2"/>
                <a:gd name="T88" fmla="*/ 702 w 941"/>
                <a:gd name="T89" fmla="*/ 0 h 2"/>
                <a:gd name="T90" fmla="*/ 723 w 941"/>
                <a:gd name="T91" fmla="*/ 2 h 2"/>
                <a:gd name="T92" fmla="*/ 741 w 941"/>
                <a:gd name="T93" fmla="*/ 0 h 2"/>
                <a:gd name="T94" fmla="*/ 751 w 941"/>
                <a:gd name="T95" fmla="*/ 2 h 2"/>
                <a:gd name="T96" fmla="*/ 773 w 941"/>
                <a:gd name="T97" fmla="*/ 0 h 2"/>
                <a:gd name="T98" fmla="*/ 781 w 941"/>
                <a:gd name="T99" fmla="*/ 0 h 2"/>
                <a:gd name="T100" fmla="*/ 802 w 941"/>
                <a:gd name="T101" fmla="*/ 2 h 2"/>
                <a:gd name="T102" fmla="*/ 820 w 941"/>
                <a:gd name="T103" fmla="*/ 0 h 2"/>
                <a:gd name="T104" fmla="*/ 830 w 941"/>
                <a:gd name="T105" fmla="*/ 2 h 2"/>
                <a:gd name="T106" fmla="*/ 852 w 941"/>
                <a:gd name="T107" fmla="*/ 0 h 2"/>
                <a:gd name="T108" fmla="*/ 860 w 941"/>
                <a:gd name="T109" fmla="*/ 0 h 2"/>
                <a:gd name="T110" fmla="*/ 881 w 941"/>
                <a:gd name="T111" fmla="*/ 2 h 2"/>
                <a:gd name="T112" fmla="*/ 899 w 941"/>
                <a:gd name="T113" fmla="*/ 0 h 2"/>
                <a:gd name="T114" fmla="*/ 909 w 941"/>
                <a:gd name="T115" fmla="*/ 2 h 2"/>
                <a:gd name="T116" fmla="*/ 931 w 941"/>
                <a:gd name="T117" fmla="*/ 0 h 2"/>
                <a:gd name="T118" fmla="*/ 939 w 941"/>
                <a:gd name="T11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941" h="2">
                  <a:moveTo>
                    <a:pt x="0" y="0"/>
                  </a:moveTo>
                  <a:lnTo>
                    <a:pt x="2" y="0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0"/>
                  </a:lnTo>
                  <a:close/>
                  <a:moveTo>
                    <a:pt x="10" y="0"/>
                  </a:moveTo>
                  <a:lnTo>
                    <a:pt x="12" y="0"/>
                  </a:lnTo>
                  <a:lnTo>
                    <a:pt x="12" y="2"/>
                  </a:lnTo>
                  <a:lnTo>
                    <a:pt x="10" y="2"/>
                  </a:lnTo>
                  <a:lnTo>
                    <a:pt x="10" y="0"/>
                  </a:lnTo>
                  <a:close/>
                  <a:moveTo>
                    <a:pt x="20" y="0"/>
                  </a:moveTo>
                  <a:lnTo>
                    <a:pt x="22" y="0"/>
                  </a:lnTo>
                  <a:lnTo>
                    <a:pt x="22" y="2"/>
                  </a:lnTo>
                  <a:lnTo>
                    <a:pt x="20" y="2"/>
                  </a:lnTo>
                  <a:lnTo>
                    <a:pt x="20" y="0"/>
                  </a:lnTo>
                  <a:close/>
                  <a:moveTo>
                    <a:pt x="30" y="0"/>
                  </a:moveTo>
                  <a:lnTo>
                    <a:pt x="32" y="0"/>
                  </a:lnTo>
                  <a:lnTo>
                    <a:pt x="32" y="2"/>
                  </a:lnTo>
                  <a:lnTo>
                    <a:pt x="30" y="2"/>
                  </a:lnTo>
                  <a:lnTo>
                    <a:pt x="30" y="0"/>
                  </a:lnTo>
                  <a:close/>
                  <a:moveTo>
                    <a:pt x="40" y="0"/>
                  </a:moveTo>
                  <a:lnTo>
                    <a:pt x="42" y="0"/>
                  </a:lnTo>
                  <a:lnTo>
                    <a:pt x="42" y="2"/>
                  </a:lnTo>
                  <a:lnTo>
                    <a:pt x="40" y="2"/>
                  </a:lnTo>
                  <a:lnTo>
                    <a:pt x="40" y="0"/>
                  </a:lnTo>
                  <a:close/>
                  <a:moveTo>
                    <a:pt x="50" y="0"/>
                  </a:moveTo>
                  <a:lnTo>
                    <a:pt x="52" y="0"/>
                  </a:lnTo>
                  <a:lnTo>
                    <a:pt x="52" y="2"/>
                  </a:lnTo>
                  <a:lnTo>
                    <a:pt x="50" y="2"/>
                  </a:lnTo>
                  <a:lnTo>
                    <a:pt x="50" y="0"/>
                  </a:lnTo>
                  <a:close/>
                  <a:moveTo>
                    <a:pt x="60" y="0"/>
                  </a:moveTo>
                  <a:lnTo>
                    <a:pt x="62" y="0"/>
                  </a:lnTo>
                  <a:lnTo>
                    <a:pt x="62" y="2"/>
                  </a:lnTo>
                  <a:lnTo>
                    <a:pt x="60" y="2"/>
                  </a:lnTo>
                  <a:lnTo>
                    <a:pt x="60" y="0"/>
                  </a:lnTo>
                  <a:close/>
                  <a:moveTo>
                    <a:pt x="70" y="0"/>
                  </a:moveTo>
                  <a:lnTo>
                    <a:pt x="72" y="0"/>
                  </a:lnTo>
                  <a:lnTo>
                    <a:pt x="72" y="2"/>
                  </a:lnTo>
                  <a:lnTo>
                    <a:pt x="70" y="2"/>
                  </a:lnTo>
                  <a:lnTo>
                    <a:pt x="70" y="0"/>
                  </a:lnTo>
                  <a:close/>
                  <a:moveTo>
                    <a:pt x="79" y="0"/>
                  </a:moveTo>
                  <a:lnTo>
                    <a:pt x="81" y="0"/>
                  </a:lnTo>
                  <a:lnTo>
                    <a:pt x="81" y="2"/>
                  </a:lnTo>
                  <a:lnTo>
                    <a:pt x="79" y="2"/>
                  </a:lnTo>
                  <a:lnTo>
                    <a:pt x="79" y="0"/>
                  </a:lnTo>
                  <a:close/>
                  <a:moveTo>
                    <a:pt x="89" y="0"/>
                  </a:moveTo>
                  <a:lnTo>
                    <a:pt x="91" y="0"/>
                  </a:lnTo>
                  <a:lnTo>
                    <a:pt x="91" y="2"/>
                  </a:lnTo>
                  <a:lnTo>
                    <a:pt x="89" y="2"/>
                  </a:lnTo>
                  <a:lnTo>
                    <a:pt x="89" y="0"/>
                  </a:lnTo>
                  <a:close/>
                  <a:moveTo>
                    <a:pt x="99" y="0"/>
                  </a:moveTo>
                  <a:lnTo>
                    <a:pt x="101" y="0"/>
                  </a:lnTo>
                  <a:lnTo>
                    <a:pt x="101" y="2"/>
                  </a:lnTo>
                  <a:lnTo>
                    <a:pt x="99" y="2"/>
                  </a:lnTo>
                  <a:lnTo>
                    <a:pt x="99" y="0"/>
                  </a:lnTo>
                  <a:close/>
                  <a:moveTo>
                    <a:pt x="109" y="0"/>
                  </a:moveTo>
                  <a:lnTo>
                    <a:pt x="111" y="0"/>
                  </a:lnTo>
                  <a:lnTo>
                    <a:pt x="111" y="2"/>
                  </a:lnTo>
                  <a:lnTo>
                    <a:pt x="109" y="2"/>
                  </a:lnTo>
                  <a:lnTo>
                    <a:pt x="109" y="0"/>
                  </a:lnTo>
                  <a:close/>
                  <a:moveTo>
                    <a:pt x="119" y="0"/>
                  </a:moveTo>
                  <a:lnTo>
                    <a:pt x="121" y="0"/>
                  </a:lnTo>
                  <a:lnTo>
                    <a:pt x="121" y="2"/>
                  </a:lnTo>
                  <a:lnTo>
                    <a:pt x="119" y="2"/>
                  </a:lnTo>
                  <a:lnTo>
                    <a:pt x="119" y="0"/>
                  </a:lnTo>
                  <a:close/>
                  <a:moveTo>
                    <a:pt x="129" y="0"/>
                  </a:moveTo>
                  <a:lnTo>
                    <a:pt x="131" y="0"/>
                  </a:lnTo>
                  <a:lnTo>
                    <a:pt x="131" y="2"/>
                  </a:lnTo>
                  <a:lnTo>
                    <a:pt x="129" y="2"/>
                  </a:lnTo>
                  <a:lnTo>
                    <a:pt x="129" y="0"/>
                  </a:lnTo>
                  <a:close/>
                  <a:moveTo>
                    <a:pt x="139" y="0"/>
                  </a:moveTo>
                  <a:lnTo>
                    <a:pt x="141" y="0"/>
                  </a:lnTo>
                  <a:lnTo>
                    <a:pt x="141" y="2"/>
                  </a:lnTo>
                  <a:lnTo>
                    <a:pt x="139" y="2"/>
                  </a:lnTo>
                  <a:lnTo>
                    <a:pt x="139" y="0"/>
                  </a:lnTo>
                  <a:close/>
                  <a:moveTo>
                    <a:pt x="149" y="0"/>
                  </a:moveTo>
                  <a:lnTo>
                    <a:pt x="151" y="0"/>
                  </a:lnTo>
                  <a:lnTo>
                    <a:pt x="151" y="2"/>
                  </a:lnTo>
                  <a:lnTo>
                    <a:pt x="149" y="2"/>
                  </a:lnTo>
                  <a:lnTo>
                    <a:pt x="149" y="0"/>
                  </a:lnTo>
                  <a:close/>
                  <a:moveTo>
                    <a:pt x="158" y="0"/>
                  </a:moveTo>
                  <a:lnTo>
                    <a:pt x="160" y="0"/>
                  </a:lnTo>
                  <a:lnTo>
                    <a:pt x="160" y="2"/>
                  </a:lnTo>
                  <a:lnTo>
                    <a:pt x="158" y="2"/>
                  </a:lnTo>
                  <a:lnTo>
                    <a:pt x="158" y="0"/>
                  </a:lnTo>
                  <a:close/>
                  <a:moveTo>
                    <a:pt x="168" y="0"/>
                  </a:moveTo>
                  <a:lnTo>
                    <a:pt x="170" y="0"/>
                  </a:lnTo>
                  <a:lnTo>
                    <a:pt x="170" y="2"/>
                  </a:lnTo>
                  <a:lnTo>
                    <a:pt x="168" y="2"/>
                  </a:lnTo>
                  <a:lnTo>
                    <a:pt x="168" y="0"/>
                  </a:lnTo>
                  <a:close/>
                  <a:moveTo>
                    <a:pt x="178" y="0"/>
                  </a:moveTo>
                  <a:lnTo>
                    <a:pt x="180" y="0"/>
                  </a:lnTo>
                  <a:lnTo>
                    <a:pt x="180" y="2"/>
                  </a:lnTo>
                  <a:lnTo>
                    <a:pt x="178" y="2"/>
                  </a:lnTo>
                  <a:lnTo>
                    <a:pt x="178" y="0"/>
                  </a:lnTo>
                  <a:close/>
                  <a:moveTo>
                    <a:pt x="188" y="0"/>
                  </a:moveTo>
                  <a:lnTo>
                    <a:pt x="190" y="0"/>
                  </a:lnTo>
                  <a:lnTo>
                    <a:pt x="190" y="2"/>
                  </a:lnTo>
                  <a:lnTo>
                    <a:pt x="188" y="2"/>
                  </a:lnTo>
                  <a:lnTo>
                    <a:pt x="188" y="0"/>
                  </a:lnTo>
                  <a:close/>
                  <a:moveTo>
                    <a:pt x="198" y="0"/>
                  </a:moveTo>
                  <a:lnTo>
                    <a:pt x="200" y="0"/>
                  </a:lnTo>
                  <a:lnTo>
                    <a:pt x="200" y="2"/>
                  </a:lnTo>
                  <a:lnTo>
                    <a:pt x="198" y="2"/>
                  </a:lnTo>
                  <a:lnTo>
                    <a:pt x="198" y="0"/>
                  </a:lnTo>
                  <a:close/>
                  <a:moveTo>
                    <a:pt x="208" y="0"/>
                  </a:moveTo>
                  <a:lnTo>
                    <a:pt x="210" y="0"/>
                  </a:lnTo>
                  <a:lnTo>
                    <a:pt x="210" y="2"/>
                  </a:lnTo>
                  <a:lnTo>
                    <a:pt x="208" y="2"/>
                  </a:lnTo>
                  <a:lnTo>
                    <a:pt x="208" y="0"/>
                  </a:lnTo>
                  <a:close/>
                  <a:moveTo>
                    <a:pt x="218" y="0"/>
                  </a:moveTo>
                  <a:lnTo>
                    <a:pt x="220" y="0"/>
                  </a:lnTo>
                  <a:lnTo>
                    <a:pt x="220" y="2"/>
                  </a:lnTo>
                  <a:lnTo>
                    <a:pt x="218" y="2"/>
                  </a:lnTo>
                  <a:lnTo>
                    <a:pt x="218" y="0"/>
                  </a:lnTo>
                  <a:close/>
                  <a:moveTo>
                    <a:pt x="228" y="0"/>
                  </a:moveTo>
                  <a:lnTo>
                    <a:pt x="230" y="0"/>
                  </a:lnTo>
                  <a:lnTo>
                    <a:pt x="230" y="2"/>
                  </a:lnTo>
                  <a:lnTo>
                    <a:pt x="228" y="2"/>
                  </a:lnTo>
                  <a:lnTo>
                    <a:pt x="228" y="0"/>
                  </a:lnTo>
                  <a:close/>
                  <a:moveTo>
                    <a:pt x="237" y="0"/>
                  </a:moveTo>
                  <a:lnTo>
                    <a:pt x="239" y="0"/>
                  </a:lnTo>
                  <a:lnTo>
                    <a:pt x="239" y="2"/>
                  </a:lnTo>
                  <a:lnTo>
                    <a:pt x="237" y="2"/>
                  </a:lnTo>
                  <a:lnTo>
                    <a:pt x="237" y="0"/>
                  </a:lnTo>
                  <a:close/>
                  <a:moveTo>
                    <a:pt x="247" y="0"/>
                  </a:moveTo>
                  <a:lnTo>
                    <a:pt x="249" y="0"/>
                  </a:lnTo>
                  <a:lnTo>
                    <a:pt x="249" y="2"/>
                  </a:lnTo>
                  <a:lnTo>
                    <a:pt x="247" y="2"/>
                  </a:lnTo>
                  <a:lnTo>
                    <a:pt x="247" y="0"/>
                  </a:lnTo>
                  <a:close/>
                  <a:moveTo>
                    <a:pt x="257" y="0"/>
                  </a:moveTo>
                  <a:lnTo>
                    <a:pt x="259" y="0"/>
                  </a:lnTo>
                  <a:lnTo>
                    <a:pt x="259" y="2"/>
                  </a:lnTo>
                  <a:lnTo>
                    <a:pt x="257" y="2"/>
                  </a:lnTo>
                  <a:lnTo>
                    <a:pt x="257" y="0"/>
                  </a:lnTo>
                  <a:close/>
                  <a:moveTo>
                    <a:pt x="267" y="0"/>
                  </a:moveTo>
                  <a:lnTo>
                    <a:pt x="269" y="0"/>
                  </a:lnTo>
                  <a:lnTo>
                    <a:pt x="269" y="2"/>
                  </a:lnTo>
                  <a:lnTo>
                    <a:pt x="267" y="2"/>
                  </a:lnTo>
                  <a:lnTo>
                    <a:pt x="267" y="0"/>
                  </a:lnTo>
                  <a:close/>
                  <a:moveTo>
                    <a:pt x="277" y="0"/>
                  </a:moveTo>
                  <a:lnTo>
                    <a:pt x="279" y="0"/>
                  </a:lnTo>
                  <a:lnTo>
                    <a:pt x="279" y="2"/>
                  </a:lnTo>
                  <a:lnTo>
                    <a:pt x="277" y="2"/>
                  </a:lnTo>
                  <a:lnTo>
                    <a:pt x="277" y="0"/>
                  </a:lnTo>
                  <a:close/>
                  <a:moveTo>
                    <a:pt x="287" y="0"/>
                  </a:moveTo>
                  <a:lnTo>
                    <a:pt x="289" y="0"/>
                  </a:lnTo>
                  <a:lnTo>
                    <a:pt x="289" y="2"/>
                  </a:lnTo>
                  <a:lnTo>
                    <a:pt x="287" y="2"/>
                  </a:lnTo>
                  <a:lnTo>
                    <a:pt x="287" y="0"/>
                  </a:lnTo>
                  <a:close/>
                  <a:moveTo>
                    <a:pt x="297" y="0"/>
                  </a:moveTo>
                  <a:lnTo>
                    <a:pt x="299" y="0"/>
                  </a:lnTo>
                  <a:lnTo>
                    <a:pt x="299" y="2"/>
                  </a:lnTo>
                  <a:lnTo>
                    <a:pt x="297" y="2"/>
                  </a:lnTo>
                  <a:lnTo>
                    <a:pt x="297" y="0"/>
                  </a:lnTo>
                  <a:close/>
                  <a:moveTo>
                    <a:pt x="307" y="0"/>
                  </a:moveTo>
                  <a:lnTo>
                    <a:pt x="309" y="0"/>
                  </a:lnTo>
                  <a:lnTo>
                    <a:pt x="309" y="2"/>
                  </a:lnTo>
                  <a:lnTo>
                    <a:pt x="307" y="2"/>
                  </a:lnTo>
                  <a:lnTo>
                    <a:pt x="307" y="0"/>
                  </a:lnTo>
                  <a:close/>
                  <a:moveTo>
                    <a:pt x="316" y="0"/>
                  </a:moveTo>
                  <a:lnTo>
                    <a:pt x="318" y="0"/>
                  </a:lnTo>
                  <a:lnTo>
                    <a:pt x="318" y="2"/>
                  </a:lnTo>
                  <a:lnTo>
                    <a:pt x="316" y="2"/>
                  </a:lnTo>
                  <a:lnTo>
                    <a:pt x="316" y="0"/>
                  </a:lnTo>
                  <a:close/>
                  <a:moveTo>
                    <a:pt x="326" y="0"/>
                  </a:moveTo>
                  <a:lnTo>
                    <a:pt x="328" y="0"/>
                  </a:lnTo>
                  <a:lnTo>
                    <a:pt x="328" y="2"/>
                  </a:lnTo>
                  <a:lnTo>
                    <a:pt x="326" y="2"/>
                  </a:lnTo>
                  <a:lnTo>
                    <a:pt x="326" y="0"/>
                  </a:lnTo>
                  <a:close/>
                  <a:moveTo>
                    <a:pt x="336" y="0"/>
                  </a:moveTo>
                  <a:lnTo>
                    <a:pt x="338" y="0"/>
                  </a:lnTo>
                  <a:lnTo>
                    <a:pt x="338" y="2"/>
                  </a:lnTo>
                  <a:lnTo>
                    <a:pt x="336" y="2"/>
                  </a:lnTo>
                  <a:lnTo>
                    <a:pt x="336" y="0"/>
                  </a:lnTo>
                  <a:close/>
                  <a:moveTo>
                    <a:pt x="346" y="0"/>
                  </a:moveTo>
                  <a:lnTo>
                    <a:pt x="348" y="0"/>
                  </a:lnTo>
                  <a:lnTo>
                    <a:pt x="348" y="2"/>
                  </a:lnTo>
                  <a:lnTo>
                    <a:pt x="346" y="2"/>
                  </a:lnTo>
                  <a:lnTo>
                    <a:pt x="346" y="0"/>
                  </a:lnTo>
                  <a:close/>
                  <a:moveTo>
                    <a:pt x="356" y="0"/>
                  </a:moveTo>
                  <a:lnTo>
                    <a:pt x="358" y="0"/>
                  </a:lnTo>
                  <a:lnTo>
                    <a:pt x="358" y="2"/>
                  </a:lnTo>
                  <a:lnTo>
                    <a:pt x="356" y="2"/>
                  </a:lnTo>
                  <a:lnTo>
                    <a:pt x="356" y="0"/>
                  </a:lnTo>
                  <a:close/>
                  <a:moveTo>
                    <a:pt x="366" y="0"/>
                  </a:moveTo>
                  <a:lnTo>
                    <a:pt x="368" y="0"/>
                  </a:lnTo>
                  <a:lnTo>
                    <a:pt x="368" y="2"/>
                  </a:lnTo>
                  <a:lnTo>
                    <a:pt x="366" y="2"/>
                  </a:lnTo>
                  <a:lnTo>
                    <a:pt x="366" y="0"/>
                  </a:lnTo>
                  <a:close/>
                  <a:moveTo>
                    <a:pt x="376" y="0"/>
                  </a:moveTo>
                  <a:lnTo>
                    <a:pt x="378" y="0"/>
                  </a:lnTo>
                  <a:lnTo>
                    <a:pt x="378" y="2"/>
                  </a:lnTo>
                  <a:lnTo>
                    <a:pt x="376" y="2"/>
                  </a:lnTo>
                  <a:lnTo>
                    <a:pt x="376" y="0"/>
                  </a:lnTo>
                  <a:close/>
                  <a:moveTo>
                    <a:pt x="386" y="0"/>
                  </a:moveTo>
                  <a:lnTo>
                    <a:pt x="388" y="0"/>
                  </a:lnTo>
                  <a:lnTo>
                    <a:pt x="388" y="2"/>
                  </a:lnTo>
                  <a:lnTo>
                    <a:pt x="386" y="2"/>
                  </a:lnTo>
                  <a:lnTo>
                    <a:pt x="386" y="0"/>
                  </a:lnTo>
                  <a:close/>
                  <a:moveTo>
                    <a:pt x="395" y="0"/>
                  </a:moveTo>
                  <a:lnTo>
                    <a:pt x="397" y="0"/>
                  </a:lnTo>
                  <a:lnTo>
                    <a:pt x="397" y="2"/>
                  </a:lnTo>
                  <a:lnTo>
                    <a:pt x="395" y="2"/>
                  </a:lnTo>
                  <a:lnTo>
                    <a:pt x="395" y="0"/>
                  </a:lnTo>
                  <a:close/>
                  <a:moveTo>
                    <a:pt x="405" y="0"/>
                  </a:moveTo>
                  <a:lnTo>
                    <a:pt x="407" y="0"/>
                  </a:lnTo>
                  <a:lnTo>
                    <a:pt x="407" y="2"/>
                  </a:lnTo>
                  <a:lnTo>
                    <a:pt x="405" y="2"/>
                  </a:lnTo>
                  <a:lnTo>
                    <a:pt x="405" y="0"/>
                  </a:lnTo>
                  <a:close/>
                  <a:moveTo>
                    <a:pt x="415" y="0"/>
                  </a:moveTo>
                  <a:lnTo>
                    <a:pt x="417" y="0"/>
                  </a:lnTo>
                  <a:lnTo>
                    <a:pt x="417" y="2"/>
                  </a:lnTo>
                  <a:lnTo>
                    <a:pt x="415" y="2"/>
                  </a:lnTo>
                  <a:lnTo>
                    <a:pt x="415" y="0"/>
                  </a:lnTo>
                  <a:close/>
                  <a:moveTo>
                    <a:pt x="425" y="0"/>
                  </a:moveTo>
                  <a:lnTo>
                    <a:pt x="427" y="0"/>
                  </a:lnTo>
                  <a:lnTo>
                    <a:pt x="427" y="2"/>
                  </a:lnTo>
                  <a:lnTo>
                    <a:pt x="425" y="2"/>
                  </a:lnTo>
                  <a:lnTo>
                    <a:pt x="425" y="0"/>
                  </a:lnTo>
                  <a:close/>
                  <a:moveTo>
                    <a:pt x="435" y="0"/>
                  </a:moveTo>
                  <a:lnTo>
                    <a:pt x="437" y="0"/>
                  </a:lnTo>
                  <a:lnTo>
                    <a:pt x="437" y="2"/>
                  </a:lnTo>
                  <a:lnTo>
                    <a:pt x="435" y="2"/>
                  </a:lnTo>
                  <a:lnTo>
                    <a:pt x="435" y="0"/>
                  </a:lnTo>
                  <a:close/>
                  <a:moveTo>
                    <a:pt x="445" y="0"/>
                  </a:moveTo>
                  <a:lnTo>
                    <a:pt x="447" y="0"/>
                  </a:lnTo>
                  <a:lnTo>
                    <a:pt x="447" y="2"/>
                  </a:lnTo>
                  <a:lnTo>
                    <a:pt x="445" y="2"/>
                  </a:lnTo>
                  <a:lnTo>
                    <a:pt x="445" y="0"/>
                  </a:lnTo>
                  <a:close/>
                  <a:moveTo>
                    <a:pt x="455" y="0"/>
                  </a:moveTo>
                  <a:lnTo>
                    <a:pt x="457" y="0"/>
                  </a:lnTo>
                  <a:lnTo>
                    <a:pt x="457" y="2"/>
                  </a:lnTo>
                  <a:lnTo>
                    <a:pt x="455" y="2"/>
                  </a:lnTo>
                  <a:lnTo>
                    <a:pt x="455" y="0"/>
                  </a:lnTo>
                  <a:close/>
                  <a:moveTo>
                    <a:pt x="465" y="0"/>
                  </a:moveTo>
                  <a:lnTo>
                    <a:pt x="467" y="0"/>
                  </a:lnTo>
                  <a:lnTo>
                    <a:pt x="467" y="2"/>
                  </a:lnTo>
                  <a:lnTo>
                    <a:pt x="465" y="2"/>
                  </a:lnTo>
                  <a:lnTo>
                    <a:pt x="465" y="0"/>
                  </a:lnTo>
                  <a:close/>
                  <a:moveTo>
                    <a:pt x="474" y="0"/>
                  </a:moveTo>
                  <a:lnTo>
                    <a:pt x="476" y="0"/>
                  </a:lnTo>
                  <a:lnTo>
                    <a:pt x="476" y="2"/>
                  </a:lnTo>
                  <a:lnTo>
                    <a:pt x="474" y="2"/>
                  </a:lnTo>
                  <a:lnTo>
                    <a:pt x="474" y="0"/>
                  </a:lnTo>
                  <a:close/>
                  <a:moveTo>
                    <a:pt x="484" y="0"/>
                  </a:moveTo>
                  <a:lnTo>
                    <a:pt x="486" y="0"/>
                  </a:lnTo>
                  <a:lnTo>
                    <a:pt x="486" y="2"/>
                  </a:lnTo>
                  <a:lnTo>
                    <a:pt x="484" y="2"/>
                  </a:lnTo>
                  <a:lnTo>
                    <a:pt x="484" y="0"/>
                  </a:lnTo>
                  <a:close/>
                  <a:moveTo>
                    <a:pt x="494" y="0"/>
                  </a:moveTo>
                  <a:lnTo>
                    <a:pt x="496" y="0"/>
                  </a:lnTo>
                  <a:lnTo>
                    <a:pt x="496" y="2"/>
                  </a:lnTo>
                  <a:lnTo>
                    <a:pt x="494" y="2"/>
                  </a:lnTo>
                  <a:lnTo>
                    <a:pt x="494" y="0"/>
                  </a:lnTo>
                  <a:close/>
                  <a:moveTo>
                    <a:pt x="504" y="0"/>
                  </a:moveTo>
                  <a:lnTo>
                    <a:pt x="506" y="0"/>
                  </a:lnTo>
                  <a:lnTo>
                    <a:pt x="506" y="2"/>
                  </a:lnTo>
                  <a:lnTo>
                    <a:pt x="504" y="2"/>
                  </a:lnTo>
                  <a:lnTo>
                    <a:pt x="504" y="0"/>
                  </a:lnTo>
                  <a:close/>
                  <a:moveTo>
                    <a:pt x="514" y="0"/>
                  </a:moveTo>
                  <a:lnTo>
                    <a:pt x="516" y="0"/>
                  </a:lnTo>
                  <a:lnTo>
                    <a:pt x="516" y="2"/>
                  </a:lnTo>
                  <a:lnTo>
                    <a:pt x="514" y="2"/>
                  </a:lnTo>
                  <a:lnTo>
                    <a:pt x="514" y="0"/>
                  </a:lnTo>
                  <a:close/>
                  <a:moveTo>
                    <a:pt x="524" y="0"/>
                  </a:moveTo>
                  <a:lnTo>
                    <a:pt x="526" y="0"/>
                  </a:lnTo>
                  <a:lnTo>
                    <a:pt x="526" y="2"/>
                  </a:lnTo>
                  <a:lnTo>
                    <a:pt x="524" y="2"/>
                  </a:lnTo>
                  <a:lnTo>
                    <a:pt x="524" y="0"/>
                  </a:lnTo>
                  <a:close/>
                  <a:moveTo>
                    <a:pt x="534" y="0"/>
                  </a:moveTo>
                  <a:lnTo>
                    <a:pt x="536" y="0"/>
                  </a:lnTo>
                  <a:lnTo>
                    <a:pt x="536" y="2"/>
                  </a:lnTo>
                  <a:lnTo>
                    <a:pt x="534" y="2"/>
                  </a:lnTo>
                  <a:lnTo>
                    <a:pt x="534" y="0"/>
                  </a:lnTo>
                  <a:close/>
                  <a:moveTo>
                    <a:pt x="544" y="0"/>
                  </a:moveTo>
                  <a:lnTo>
                    <a:pt x="546" y="0"/>
                  </a:lnTo>
                  <a:lnTo>
                    <a:pt x="546" y="2"/>
                  </a:lnTo>
                  <a:lnTo>
                    <a:pt x="544" y="2"/>
                  </a:lnTo>
                  <a:lnTo>
                    <a:pt x="544" y="0"/>
                  </a:lnTo>
                  <a:close/>
                  <a:moveTo>
                    <a:pt x="553" y="0"/>
                  </a:moveTo>
                  <a:lnTo>
                    <a:pt x="555" y="0"/>
                  </a:lnTo>
                  <a:lnTo>
                    <a:pt x="555" y="2"/>
                  </a:lnTo>
                  <a:lnTo>
                    <a:pt x="553" y="2"/>
                  </a:lnTo>
                  <a:lnTo>
                    <a:pt x="553" y="0"/>
                  </a:lnTo>
                  <a:close/>
                  <a:moveTo>
                    <a:pt x="563" y="0"/>
                  </a:moveTo>
                  <a:lnTo>
                    <a:pt x="565" y="0"/>
                  </a:lnTo>
                  <a:lnTo>
                    <a:pt x="565" y="2"/>
                  </a:lnTo>
                  <a:lnTo>
                    <a:pt x="563" y="2"/>
                  </a:lnTo>
                  <a:lnTo>
                    <a:pt x="563" y="0"/>
                  </a:lnTo>
                  <a:close/>
                  <a:moveTo>
                    <a:pt x="573" y="0"/>
                  </a:moveTo>
                  <a:lnTo>
                    <a:pt x="575" y="0"/>
                  </a:lnTo>
                  <a:lnTo>
                    <a:pt x="575" y="2"/>
                  </a:lnTo>
                  <a:lnTo>
                    <a:pt x="573" y="2"/>
                  </a:lnTo>
                  <a:lnTo>
                    <a:pt x="573" y="0"/>
                  </a:lnTo>
                  <a:close/>
                  <a:moveTo>
                    <a:pt x="583" y="0"/>
                  </a:moveTo>
                  <a:lnTo>
                    <a:pt x="585" y="0"/>
                  </a:lnTo>
                  <a:lnTo>
                    <a:pt x="585" y="2"/>
                  </a:lnTo>
                  <a:lnTo>
                    <a:pt x="583" y="2"/>
                  </a:lnTo>
                  <a:lnTo>
                    <a:pt x="583" y="0"/>
                  </a:lnTo>
                  <a:close/>
                  <a:moveTo>
                    <a:pt x="593" y="0"/>
                  </a:moveTo>
                  <a:lnTo>
                    <a:pt x="595" y="0"/>
                  </a:lnTo>
                  <a:lnTo>
                    <a:pt x="595" y="2"/>
                  </a:lnTo>
                  <a:lnTo>
                    <a:pt x="593" y="2"/>
                  </a:lnTo>
                  <a:lnTo>
                    <a:pt x="593" y="0"/>
                  </a:lnTo>
                  <a:close/>
                  <a:moveTo>
                    <a:pt x="603" y="0"/>
                  </a:moveTo>
                  <a:lnTo>
                    <a:pt x="605" y="0"/>
                  </a:lnTo>
                  <a:lnTo>
                    <a:pt x="605" y="2"/>
                  </a:lnTo>
                  <a:lnTo>
                    <a:pt x="603" y="2"/>
                  </a:lnTo>
                  <a:lnTo>
                    <a:pt x="603" y="0"/>
                  </a:lnTo>
                  <a:close/>
                  <a:moveTo>
                    <a:pt x="613" y="0"/>
                  </a:moveTo>
                  <a:lnTo>
                    <a:pt x="615" y="0"/>
                  </a:lnTo>
                  <a:lnTo>
                    <a:pt x="615" y="2"/>
                  </a:lnTo>
                  <a:lnTo>
                    <a:pt x="613" y="2"/>
                  </a:lnTo>
                  <a:lnTo>
                    <a:pt x="613" y="0"/>
                  </a:lnTo>
                  <a:close/>
                  <a:moveTo>
                    <a:pt x="623" y="0"/>
                  </a:moveTo>
                  <a:lnTo>
                    <a:pt x="625" y="0"/>
                  </a:lnTo>
                  <a:lnTo>
                    <a:pt x="625" y="2"/>
                  </a:lnTo>
                  <a:lnTo>
                    <a:pt x="623" y="2"/>
                  </a:lnTo>
                  <a:lnTo>
                    <a:pt x="623" y="0"/>
                  </a:lnTo>
                  <a:close/>
                  <a:moveTo>
                    <a:pt x="632" y="0"/>
                  </a:moveTo>
                  <a:lnTo>
                    <a:pt x="634" y="0"/>
                  </a:lnTo>
                  <a:lnTo>
                    <a:pt x="634" y="2"/>
                  </a:lnTo>
                  <a:lnTo>
                    <a:pt x="632" y="2"/>
                  </a:lnTo>
                  <a:lnTo>
                    <a:pt x="632" y="0"/>
                  </a:lnTo>
                  <a:close/>
                  <a:moveTo>
                    <a:pt x="642" y="0"/>
                  </a:moveTo>
                  <a:lnTo>
                    <a:pt x="644" y="0"/>
                  </a:lnTo>
                  <a:lnTo>
                    <a:pt x="644" y="2"/>
                  </a:lnTo>
                  <a:lnTo>
                    <a:pt x="642" y="2"/>
                  </a:lnTo>
                  <a:lnTo>
                    <a:pt x="642" y="0"/>
                  </a:lnTo>
                  <a:close/>
                  <a:moveTo>
                    <a:pt x="652" y="0"/>
                  </a:moveTo>
                  <a:lnTo>
                    <a:pt x="654" y="0"/>
                  </a:lnTo>
                  <a:lnTo>
                    <a:pt x="654" y="2"/>
                  </a:lnTo>
                  <a:lnTo>
                    <a:pt x="652" y="2"/>
                  </a:lnTo>
                  <a:lnTo>
                    <a:pt x="652" y="0"/>
                  </a:lnTo>
                  <a:close/>
                  <a:moveTo>
                    <a:pt x="662" y="0"/>
                  </a:moveTo>
                  <a:lnTo>
                    <a:pt x="664" y="0"/>
                  </a:lnTo>
                  <a:lnTo>
                    <a:pt x="664" y="2"/>
                  </a:lnTo>
                  <a:lnTo>
                    <a:pt x="662" y="2"/>
                  </a:lnTo>
                  <a:lnTo>
                    <a:pt x="662" y="0"/>
                  </a:lnTo>
                  <a:close/>
                  <a:moveTo>
                    <a:pt x="672" y="0"/>
                  </a:moveTo>
                  <a:lnTo>
                    <a:pt x="674" y="0"/>
                  </a:lnTo>
                  <a:lnTo>
                    <a:pt x="674" y="2"/>
                  </a:lnTo>
                  <a:lnTo>
                    <a:pt x="672" y="2"/>
                  </a:lnTo>
                  <a:lnTo>
                    <a:pt x="672" y="0"/>
                  </a:lnTo>
                  <a:close/>
                  <a:moveTo>
                    <a:pt x="682" y="0"/>
                  </a:moveTo>
                  <a:lnTo>
                    <a:pt x="684" y="0"/>
                  </a:lnTo>
                  <a:lnTo>
                    <a:pt x="684" y="2"/>
                  </a:lnTo>
                  <a:lnTo>
                    <a:pt x="682" y="2"/>
                  </a:lnTo>
                  <a:lnTo>
                    <a:pt x="682" y="0"/>
                  </a:lnTo>
                  <a:close/>
                  <a:moveTo>
                    <a:pt x="692" y="0"/>
                  </a:moveTo>
                  <a:lnTo>
                    <a:pt x="694" y="0"/>
                  </a:lnTo>
                  <a:lnTo>
                    <a:pt x="694" y="2"/>
                  </a:lnTo>
                  <a:lnTo>
                    <a:pt x="692" y="2"/>
                  </a:lnTo>
                  <a:lnTo>
                    <a:pt x="692" y="0"/>
                  </a:lnTo>
                  <a:close/>
                  <a:moveTo>
                    <a:pt x="702" y="0"/>
                  </a:moveTo>
                  <a:lnTo>
                    <a:pt x="704" y="0"/>
                  </a:lnTo>
                  <a:lnTo>
                    <a:pt x="704" y="2"/>
                  </a:lnTo>
                  <a:lnTo>
                    <a:pt x="702" y="2"/>
                  </a:lnTo>
                  <a:lnTo>
                    <a:pt x="702" y="0"/>
                  </a:lnTo>
                  <a:close/>
                  <a:moveTo>
                    <a:pt x="711" y="0"/>
                  </a:moveTo>
                  <a:lnTo>
                    <a:pt x="713" y="0"/>
                  </a:lnTo>
                  <a:lnTo>
                    <a:pt x="713" y="2"/>
                  </a:lnTo>
                  <a:lnTo>
                    <a:pt x="711" y="2"/>
                  </a:lnTo>
                  <a:lnTo>
                    <a:pt x="711" y="0"/>
                  </a:lnTo>
                  <a:close/>
                  <a:moveTo>
                    <a:pt x="721" y="0"/>
                  </a:moveTo>
                  <a:lnTo>
                    <a:pt x="723" y="0"/>
                  </a:lnTo>
                  <a:lnTo>
                    <a:pt x="723" y="2"/>
                  </a:lnTo>
                  <a:lnTo>
                    <a:pt x="721" y="2"/>
                  </a:lnTo>
                  <a:lnTo>
                    <a:pt x="721" y="0"/>
                  </a:lnTo>
                  <a:close/>
                  <a:moveTo>
                    <a:pt x="731" y="0"/>
                  </a:moveTo>
                  <a:lnTo>
                    <a:pt x="733" y="0"/>
                  </a:lnTo>
                  <a:lnTo>
                    <a:pt x="733" y="2"/>
                  </a:lnTo>
                  <a:lnTo>
                    <a:pt x="731" y="2"/>
                  </a:lnTo>
                  <a:lnTo>
                    <a:pt x="731" y="0"/>
                  </a:lnTo>
                  <a:close/>
                  <a:moveTo>
                    <a:pt x="741" y="0"/>
                  </a:moveTo>
                  <a:lnTo>
                    <a:pt x="743" y="0"/>
                  </a:lnTo>
                  <a:lnTo>
                    <a:pt x="743" y="2"/>
                  </a:lnTo>
                  <a:lnTo>
                    <a:pt x="741" y="2"/>
                  </a:lnTo>
                  <a:lnTo>
                    <a:pt x="741" y="0"/>
                  </a:lnTo>
                  <a:close/>
                  <a:moveTo>
                    <a:pt x="751" y="0"/>
                  </a:moveTo>
                  <a:lnTo>
                    <a:pt x="753" y="0"/>
                  </a:lnTo>
                  <a:lnTo>
                    <a:pt x="753" y="2"/>
                  </a:lnTo>
                  <a:lnTo>
                    <a:pt x="751" y="2"/>
                  </a:lnTo>
                  <a:lnTo>
                    <a:pt x="751" y="0"/>
                  </a:lnTo>
                  <a:close/>
                  <a:moveTo>
                    <a:pt x="761" y="0"/>
                  </a:moveTo>
                  <a:lnTo>
                    <a:pt x="763" y="0"/>
                  </a:lnTo>
                  <a:lnTo>
                    <a:pt x="763" y="2"/>
                  </a:lnTo>
                  <a:lnTo>
                    <a:pt x="761" y="2"/>
                  </a:lnTo>
                  <a:lnTo>
                    <a:pt x="761" y="0"/>
                  </a:lnTo>
                  <a:close/>
                  <a:moveTo>
                    <a:pt x="771" y="0"/>
                  </a:moveTo>
                  <a:lnTo>
                    <a:pt x="773" y="0"/>
                  </a:lnTo>
                  <a:lnTo>
                    <a:pt x="773" y="2"/>
                  </a:lnTo>
                  <a:lnTo>
                    <a:pt x="771" y="2"/>
                  </a:lnTo>
                  <a:lnTo>
                    <a:pt x="771" y="0"/>
                  </a:lnTo>
                  <a:close/>
                  <a:moveTo>
                    <a:pt x="781" y="0"/>
                  </a:moveTo>
                  <a:lnTo>
                    <a:pt x="783" y="0"/>
                  </a:lnTo>
                  <a:lnTo>
                    <a:pt x="783" y="2"/>
                  </a:lnTo>
                  <a:lnTo>
                    <a:pt x="781" y="2"/>
                  </a:lnTo>
                  <a:lnTo>
                    <a:pt x="781" y="0"/>
                  </a:lnTo>
                  <a:close/>
                  <a:moveTo>
                    <a:pt x="790" y="0"/>
                  </a:moveTo>
                  <a:lnTo>
                    <a:pt x="792" y="0"/>
                  </a:lnTo>
                  <a:lnTo>
                    <a:pt x="792" y="2"/>
                  </a:lnTo>
                  <a:lnTo>
                    <a:pt x="790" y="2"/>
                  </a:lnTo>
                  <a:lnTo>
                    <a:pt x="790" y="0"/>
                  </a:lnTo>
                  <a:close/>
                  <a:moveTo>
                    <a:pt x="800" y="0"/>
                  </a:moveTo>
                  <a:lnTo>
                    <a:pt x="802" y="0"/>
                  </a:lnTo>
                  <a:lnTo>
                    <a:pt x="802" y="2"/>
                  </a:lnTo>
                  <a:lnTo>
                    <a:pt x="800" y="2"/>
                  </a:lnTo>
                  <a:lnTo>
                    <a:pt x="800" y="0"/>
                  </a:lnTo>
                  <a:close/>
                  <a:moveTo>
                    <a:pt x="810" y="0"/>
                  </a:moveTo>
                  <a:lnTo>
                    <a:pt x="812" y="0"/>
                  </a:lnTo>
                  <a:lnTo>
                    <a:pt x="812" y="2"/>
                  </a:lnTo>
                  <a:lnTo>
                    <a:pt x="810" y="2"/>
                  </a:lnTo>
                  <a:lnTo>
                    <a:pt x="810" y="0"/>
                  </a:lnTo>
                  <a:close/>
                  <a:moveTo>
                    <a:pt x="820" y="0"/>
                  </a:moveTo>
                  <a:lnTo>
                    <a:pt x="822" y="0"/>
                  </a:lnTo>
                  <a:lnTo>
                    <a:pt x="822" y="2"/>
                  </a:lnTo>
                  <a:lnTo>
                    <a:pt x="820" y="2"/>
                  </a:lnTo>
                  <a:lnTo>
                    <a:pt x="820" y="0"/>
                  </a:lnTo>
                  <a:close/>
                  <a:moveTo>
                    <a:pt x="830" y="0"/>
                  </a:moveTo>
                  <a:lnTo>
                    <a:pt x="832" y="0"/>
                  </a:lnTo>
                  <a:lnTo>
                    <a:pt x="832" y="2"/>
                  </a:lnTo>
                  <a:lnTo>
                    <a:pt x="830" y="2"/>
                  </a:lnTo>
                  <a:lnTo>
                    <a:pt x="830" y="0"/>
                  </a:lnTo>
                  <a:close/>
                  <a:moveTo>
                    <a:pt x="840" y="0"/>
                  </a:moveTo>
                  <a:lnTo>
                    <a:pt x="842" y="0"/>
                  </a:lnTo>
                  <a:lnTo>
                    <a:pt x="842" y="2"/>
                  </a:lnTo>
                  <a:lnTo>
                    <a:pt x="840" y="2"/>
                  </a:lnTo>
                  <a:lnTo>
                    <a:pt x="840" y="0"/>
                  </a:lnTo>
                  <a:close/>
                  <a:moveTo>
                    <a:pt x="850" y="0"/>
                  </a:moveTo>
                  <a:lnTo>
                    <a:pt x="852" y="0"/>
                  </a:lnTo>
                  <a:lnTo>
                    <a:pt x="852" y="2"/>
                  </a:lnTo>
                  <a:lnTo>
                    <a:pt x="850" y="2"/>
                  </a:lnTo>
                  <a:lnTo>
                    <a:pt x="850" y="0"/>
                  </a:lnTo>
                  <a:close/>
                  <a:moveTo>
                    <a:pt x="860" y="0"/>
                  </a:moveTo>
                  <a:lnTo>
                    <a:pt x="862" y="0"/>
                  </a:lnTo>
                  <a:lnTo>
                    <a:pt x="862" y="2"/>
                  </a:lnTo>
                  <a:lnTo>
                    <a:pt x="860" y="2"/>
                  </a:lnTo>
                  <a:lnTo>
                    <a:pt x="860" y="0"/>
                  </a:lnTo>
                  <a:close/>
                  <a:moveTo>
                    <a:pt x="869" y="0"/>
                  </a:moveTo>
                  <a:lnTo>
                    <a:pt x="871" y="0"/>
                  </a:lnTo>
                  <a:lnTo>
                    <a:pt x="871" y="2"/>
                  </a:lnTo>
                  <a:lnTo>
                    <a:pt x="869" y="2"/>
                  </a:lnTo>
                  <a:lnTo>
                    <a:pt x="869" y="0"/>
                  </a:lnTo>
                  <a:close/>
                  <a:moveTo>
                    <a:pt x="879" y="0"/>
                  </a:moveTo>
                  <a:lnTo>
                    <a:pt x="881" y="0"/>
                  </a:lnTo>
                  <a:lnTo>
                    <a:pt x="881" y="2"/>
                  </a:lnTo>
                  <a:lnTo>
                    <a:pt x="879" y="2"/>
                  </a:lnTo>
                  <a:lnTo>
                    <a:pt x="879" y="0"/>
                  </a:lnTo>
                  <a:close/>
                  <a:moveTo>
                    <a:pt x="889" y="0"/>
                  </a:moveTo>
                  <a:lnTo>
                    <a:pt x="891" y="0"/>
                  </a:lnTo>
                  <a:lnTo>
                    <a:pt x="891" y="2"/>
                  </a:lnTo>
                  <a:lnTo>
                    <a:pt x="889" y="2"/>
                  </a:lnTo>
                  <a:lnTo>
                    <a:pt x="889" y="0"/>
                  </a:lnTo>
                  <a:close/>
                  <a:moveTo>
                    <a:pt x="899" y="0"/>
                  </a:moveTo>
                  <a:lnTo>
                    <a:pt x="901" y="0"/>
                  </a:lnTo>
                  <a:lnTo>
                    <a:pt x="901" y="2"/>
                  </a:lnTo>
                  <a:lnTo>
                    <a:pt x="899" y="2"/>
                  </a:lnTo>
                  <a:lnTo>
                    <a:pt x="899" y="0"/>
                  </a:lnTo>
                  <a:close/>
                  <a:moveTo>
                    <a:pt x="909" y="0"/>
                  </a:moveTo>
                  <a:lnTo>
                    <a:pt x="911" y="0"/>
                  </a:lnTo>
                  <a:lnTo>
                    <a:pt x="911" y="2"/>
                  </a:lnTo>
                  <a:lnTo>
                    <a:pt x="909" y="2"/>
                  </a:lnTo>
                  <a:lnTo>
                    <a:pt x="909" y="0"/>
                  </a:lnTo>
                  <a:close/>
                  <a:moveTo>
                    <a:pt x="919" y="0"/>
                  </a:moveTo>
                  <a:lnTo>
                    <a:pt x="921" y="0"/>
                  </a:lnTo>
                  <a:lnTo>
                    <a:pt x="921" y="2"/>
                  </a:lnTo>
                  <a:lnTo>
                    <a:pt x="919" y="2"/>
                  </a:lnTo>
                  <a:lnTo>
                    <a:pt x="919" y="0"/>
                  </a:lnTo>
                  <a:close/>
                  <a:moveTo>
                    <a:pt x="929" y="0"/>
                  </a:moveTo>
                  <a:lnTo>
                    <a:pt x="931" y="0"/>
                  </a:lnTo>
                  <a:lnTo>
                    <a:pt x="931" y="2"/>
                  </a:lnTo>
                  <a:lnTo>
                    <a:pt x="929" y="2"/>
                  </a:lnTo>
                  <a:lnTo>
                    <a:pt x="929" y="0"/>
                  </a:lnTo>
                  <a:close/>
                  <a:moveTo>
                    <a:pt x="939" y="0"/>
                  </a:moveTo>
                  <a:lnTo>
                    <a:pt x="941" y="0"/>
                  </a:lnTo>
                  <a:lnTo>
                    <a:pt x="941" y="2"/>
                  </a:lnTo>
                  <a:lnTo>
                    <a:pt x="939" y="2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rgbClr val="000000"/>
            </a:solidFill>
            <a:ln w="3175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30"/>
            <p:cNvSpPr>
              <a:spLocks noEditPoints="1"/>
            </p:cNvSpPr>
            <p:nvPr/>
          </p:nvSpPr>
          <p:spPr bwMode="auto">
            <a:xfrm>
              <a:off x="6080125" y="3806825"/>
              <a:ext cx="1493838" cy="3175"/>
            </a:xfrm>
            <a:custGeom>
              <a:avLst/>
              <a:gdLst>
                <a:gd name="T0" fmla="*/ 12 w 941"/>
                <a:gd name="T1" fmla="*/ 2 h 2"/>
                <a:gd name="T2" fmla="*/ 30 w 941"/>
                <a:gd name="T3" fmla="*/ 0 h 2"/>
                <a:gd name="T4" fmla="*/ 40 w 941"/>
                <a:gd name="T5" fmla="*/ 2 h 2"/>
                <a:gd name="T6" fmla="*/ 62 w 941"/>
                <a:gd name="T7" fmla="*/ 0 h 2"/>
                <a:gd name="T8" fmla="*/ 70 w 941"/>
                <a:gd name="T9" fmla="*/ 0 h 2"/>
                <a:gd name="T10" fmla="*/ 91 w 941"/>
                <a:gd name="T11" fmla="*/ 2 h 2"/>
                <a:gd name="T12" fmla="*/ 109 w 941"/>
                <a:gd name="T13" fmla="*/ 0 h 2"/>
                <a:gd name="T14" fmla="*/ 119 w 941"/>
                <a:gd name="T15" fmla="*/ 2 h 2"/>
                <a:gd name="T16" fmla="*/ 141 w 941"/>
                <a:gd name="T17" fmla="*/ 0 h 2"/>
                <a:gd name="T18" fmla="*/ 149 w 941"/>
                <a:gd name="T19" fmla="*/ 0 h 2"/>
                <a:gd name="T20" fmla="*/ 170 w 941"/>
                <a:gd name="T21" fmla="*/ 2 h 2"/>
                <a:gd name="T22" fmla="*/ 188 w 941"/>
                <a:gd name="T23" fmla="*/ 0 h 2"/>
                <a:gd name="T24" fmla="*/ 198 w 941"/>
                <a:gd name="T25" fmla="*/ 2 h 2"/>
                <a:gd name="T26" fmla="*/ 220 w 941"/>
                <a:gd name="T27" fmla="*/ 0 h 2"/>
                <a:gd name="T28" fmla="*/ 228 w 941"/>
                <a:gd name="T29" fmla="*/ 0 h 2"/>
                <a:gd name="T30" fmla="*/ 249 w 941"/>
                <a:gd name="T31" fmla="*/ 2 h 2"/>
                <a:gd name="T32" fmla="*/ 267 w 941"/>
                <a:gd name="T33" fmla="*/ 0 h 2"/>
                <a:gd name="T34" fmla="*/ 277 w 941"/>
                <a:gd name="T35" fmla="*/ 2 h 2"/>
                <a:gd name="T36" fmla="*/ 299 w 941"/>
                <a:gd name="T37" fmla="*/ 0 h 2"/>
                <a:gd name="T38" fmla="*/ 307 w 941"/>
                <a:gd name="T39" fmla="*/ 0 h 2"/>
                <a:gd name="T40" fmla="*/ 328 w 941"/>
                <a:gd name="T41" fmla="*/ 2 h 2"/>
                <a:gd name="T42" fmla="*/ 346 w 941"/>
                <a:gd name="T43" fmla="*/ 0 h 2"/>
                <a:gd name="T44" fmla="*/ 356 w 941"/>
                <a:gd name="T45" fmla="*/ 2 h 2"/>
                <a:gd name="T46" fmla="*/ 378 w 941"/>
                <a:gd name="T47" fmla="*/ 0 h 2"/>
                <a:gd name="T48" fmla="*/ 386 w 941"/>
                <a:gd name="T49" fmla="*/ 0 h 2"/>
                <a:gd name="T50" fmla="*/ 407 w 941"/>
                <a:gd name="T51" fmla="*/ 2 h 2"/>
                <a:gd name="T52" fmla="*/ 425 w 941"/>
                <a:gd name="T53" fmla="*/ 0 h 2"/>
                <a:gd name="T54" fmla="*/ 435 w 941"/>
                <a:gd name="T55" fmla="*/ 2 h 2"/>
                <a:gd name="T56" fmla="*/ 457 w 941"/>
                <a:gd name="T57" fmla="*/ 0 h 2"/>
                <a:gd name="T58" fmla="*/ 465 w 941"/>
                <a:gd name="T59" fmla="*/ 0 h 2"/>
                <a:gd name="T60" fmla="*/ 486 w 941"/>
                <a:gd name="T61" fmla="*/ 2 h 2"/>
                <a:gd name="T62" fmla="*/ 504 w 941"/>
                <a:gd name="T63" fmla="*/ 0 h 2"/>
                <a:gd name="T64" fmla="*/ 514 w 941"/>
                <a:gd name="T65" fmla="*/ 2 h 2"/>
                <a:gd name="T66" fmla="*/ 536 w 941"/>
                <a:gd name="T67" fmla="*/ 0 h 2"/>
                <a:gd name="T68" fmla="*/ 544 w 941"/>
                <a:gd name="T69" fmla="*/ 0 h 2"/>
                <a:gd name="T70" fmla="*/ 565 w 941"/>
                <a:gd name="T71" fmla="*/ 2 h 2"/>
                <a:gd name="T72" fmla="*/ 583 w 941"/>
                <a:gd name="T73" fmla="*/ 0 h 2"/>
                <a:gd name="T74" fmla="*/ 593 w 941"/>
                <a:gd name="T75" fmla="*/ 2 h 2"/>
                <a:gd name="T76" fmla="*/ 615 w 941"/>
                <a:gd name="T77" fmla="*/ 0 h 2"/>
                <a:gd name="T78" fmla="*/ 623 w 941"/>
                <a:gd name="T79" fmla="*/ 0 h 2"/>
                <a:gd name="T80" fmla="*/ 644 w 941"/>
                <a:gd name="T81" fmla="*/ 2 h 2"/>
                <a:gd name="T82" fmla="*/ 662 w 941"/>
                <a:gd name="T83" fmla="*/ 0 h 2"/>
                <a:gd name="T84" fmla="*/ 672 w 941"/>
                <a:gd name="T85" fmla="*/ 2 h 2"/>
                <a:gd name="T86" fmla="*/ 694 w 941"/>
                <a:gd name="T87" fmla="*/ 0 h 2"/>
                <a:gd name="T88" fmla="*/ 702 w 941"/>
                <a:gd name="T89" fmla="*/ 0 h 2"/>
                <a:gd name="T90" fmla="*/ 723 w 941"/>
                <a:gd name="T91" fmla="*/ 2 h 2"/>
                <a:gd name="T92" fmla="*/ 741 w 941"/>
                <a:gd name="T93" fmla="*/ 0 h 2"/>
                <a:gd name="T94" fmla="*/ 751 w 941"/>
                <a:gd name="T95" fmla="*/ 2 h 2"/>
                <a:gd name="T96" fmla="*/ 773 w 941"/>
                <a:gd name="T97" fmla="*/ 0 h 2"/>
                <a:gd name="T98" fmla="*/ 781 w 941"/>
                <a:gd name="T99" fmla="*/ 0 h 2"/>
                <a:gd name="T100" fmla="*/ 802 w 941"/>
                <a:gd name="T101" fmla="*/ 2 h 2"/>
                <a:gd name="T102" fmla="*/ 820 w 941"/>
                <a:gd name="T103" fmla="*/ 0 h 2"/>
                <a:gd name="T104" fmla="*/ 830 w 941"/>
                <a:gd name="T105" fmla="*/ 2 h 2"/>
                <a:gd name="T106" fmla="*/ 852 w 941"/>
                <a:gd name="T107" fmla="*/ 0 h 2"/>
                <a:gd name="T108" fmla="*/ 860 w 941"/>
                <a:gd name="T109" fmla="*/ 0 h 2"/>
                <a:gd name="T110" fmla="*/ 881 w 941"/>
                <a:gd name="T111" fmla="*/ 2 h 2"/>
                <a:gd name="T112" fmla="*/ 899 w 941"/>
                <a:gd name="T113" fmla="*/ 0 h 2"/>
                <a:gd name="T114" fmla="*/ 909 w 941"/>
                <a:gd name="T115" fmla="*/ 2 h 2"/>
                <a:gd name="T116" fmla="*/ 931 w 941"/>
                <a:gd name="T117" fmla="*/ 0 h 2"/>
                <a:gd name="T118" fmla="*/ 939 w 941"/>
                <a:gd name="T11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941" h="2">
                  <a:moveTo>
                    <a:pt x="0" y="0"/>
                  </a:moveTo>
                  <a:lnTo>
                    <a:pt x="2" y="0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0"/>
                  </a:lnTo>
                  <a:close/>
                  <a:moveTo>
                    <a:pt x="10" y="0"/>
                  </a:moveTo>
                  <a:lnTo>
                    <a:pt x="12" y="0"/>
                  </a:lnTo>
                  <a:lnTo>
                    <a:pt x="12" y="2"/>
                  </a:lnTo>
                  <a:lnTo>
                    <a:pt x="10" y="2"/>
                  </a:lnTo>
                  <a:lnTo>
                    <a:pt x="10" y="0"/>
                  </a:lnTo>
                  <a:close/>
                  <a:moveTo>
                    <a:pt x="20" y="0"/>
                  </a:moveTo>
                  <a:lnTo>
                    <a:pt x="22" y="0"/>
                  </a:lnTo>
                  <a:lnTo>
                    <a:pt x="22" y="2"/>
                  </a:lnTo>
                  <a:lnTo>
                    <a:pt x="20" y="2"/>
                  </a:lnTo>
                  <a:lnTo>
                    <a:pt x="20" y="0"/>
                  </a:lnTo>
                  <a:close/>
                  <a:moveTo>
                    <a:pt x="30" y="0"/>
                  </a:moveTo>
                  <a:lnTo>
                    <a:pt x="32" y="0"/>
                  </a:lnTo>
                  <a:lnTo>
                    <a:pt x="32" y="2"/>
                  </a:lnTo>
                  <a:lnTo>
                    <a:pt x="30" y="2"/>
                  </a:lnTo>
                  <a:lnTo>
                    <a:pt x="30" y="0"/>
                  </a:lnTo>
                  <a:close/>
                  <a:moveTo>
                    <a:pt x="40" y="0"/>
                  </a:moveTo>
                  <a:lnTo>
                    <a:pt x="42" y="0"/>
                  </a:lnTo>
                  <a:lnTo>
                    <a:pt x="42" y="2"/>
                  </a:lnTo>
                  <a:lnTo>
                    <a:pt x="40" y="2"/>
                  </a:lnTo>
                  <a:lnTo>
                    <a:pt x="40" y="0"/>
                  </a:lnTo>
                  <a:close/>
                  <a:moveTo>
                    <a:pt x="50" y="0"/>
                  </a:moveTo>
                  <a:lnTo>
                    <a:pt x="52" y="0"/>
                  </a:lnTo>
                  <a:lnTo>
                    <a:pt x="52" y="2"/>
                  </a:lnTo>
                  <a:lnTo>
                    <a:pt x="50" y="2"/>
                  </a:lnTo>
                  <a:lnTo>
                    <a:pt x="50" y="0"/>
                  </a:lnTo>
                  <a:close/>
                  <a:moveTo>
                    <a:pt x="60" y="0"/>
                  </a:moveTo>
                  <a:lnTo>
                    <a:pt x="62" y="0"/>
                  </a:lnTo>
                  <a:lnTo>
                    <a:pt x="62" y="2"/>
                  </a:lnTo>
                  <a:lnTo>
                    <a:pt x="60" y="2"/>
                  </a:lnTo>
                  <a:lnTo>
                    <a:pt x="60" y="0"/>
                  </a:lnTo>
                  <a:close/>
                  <a:moveTo>
                    <a:pt x="70" y="0"/>
                  </a:moveTo>
                  <a:lnTo>
                    <a:pt x="72" y="0"/>
                  </a:lnTo>
                  <a:lnTo>
                    <a:pt x="72" y="2"/>
                  </a:lnTo>
                  <a:lnTo>
                    <a:pt x="70" y="2"/>
                  </a:lnTo>
                  <a:lnTo>
                    <a:pt x="70" y="0"/>
                  </a:lnTo>
                  <a:close/>
                  <a:moveTo>
                    <a:pt x="79" y="0"/>
                  </a:moveTo>
                  <a:lnTo>
                    <a:pt x="81" y="0"/>
                  </a:lnTo>
                  <a:lnTo>
                    <a:pt x="81" y="2"/>
                  </a:lnTo>
                  <a:lnTo>
                    <a:pt x="79" y="2"/>
                  </a:lnTo>
                  <a:lnTo>
                    <a:pt x="79" y="0"/>
                  </a:lnTo>
                  <a:close/>
                  <a:moveTo>
                    <a:pt x="89" y="0"/>
                  </a:moveTo>
                  <a:lnTo>
                    <a:pt x="91" y="0"/>
                  </a:lnTo>
                  <a:lnTo>
                    <a:pt x="91" y="2"/>
                  </a:lnTo>
                  <a:lnTo>
                    <a:pt x="89" y="2"/>
                  </a:lnTo>
                  <a:lnTo>
                    <a:pt x="89" y="0"/>
                  </a:lnTo>
                  <a:close/>
                  <a:moveTo>
                    <a:pt x="99" y="0"/>
                  </a:moveTo>
                  <a:lnTo>
                    <a:pt x="101" y="0"/>
                  </a:lnTo>
                  <a:lnTo>
                    <a:pt x="101" y="2"/>
                  </a:lnTo>
                  <a:lnTo>
                    <a:pt x="99" y="2"/>
                  </a:lnTo>
                  <a:lnTo>
                    <a:pt x="99" y="0"/>
                  </a:lnTo>
                  <a:close/>
                  <a:moveTo>
                    <a:pt x="109" y="0"/>
                  </a:moveTo>
                  <a:lnTo>
                    <a:pt x="111" y="0"/>
                  </a:lnTo>
                  <a:lnTo>
                    <a:pt x="111" y="2"/>
                  </a:lnTo>
                  <a:lnTo>
                    <a:pt x="109" y="2"/>
                  </a:lnTo>
                  <a:lnTo>
                    <a:pt x="109" y="0"/>
                  </a:lnTo>
                  <a:close/>
                  <a:moveTo>
                    <a:pt x="119" y="0"/>
                  </a:moveTo>
                  <a:lnTo>
                    <a:pt x="121" y="0"/>
                  </a:lnTo>
                  <a:lnTo>
                    <a:pt x="121" y="2"/>
                  </a:lnTo>
                  <a:lnTo>
                    <a:pt x="119" y="2"/>
                  </a:lnTo>
                  <a:lnTo>
                    <a:pt x="119" y="0"/>
                  </a:lnTo>
                  <a:close/>
                  <a:moveTo>
                    <a:pt x="129" y="0"/>
                  </a:moveTo>
                  <a:lnTo>
                    <a:pt x="131" y="0"/>
                  </a:lnTo>
                  <a:lnTo>
                    <a:pt x="131" y="2"/>
                  </a:lnTo>
                  <a:lnTo>
                    <a:pt x="129" y="2"/>
                  </a:lnTo>
                  <a:lnTo>
                    <a:pt x="129" y="0"/>
                  </a:lnTo>
                  <a:close/>
                  <a:moveTo>
                    <a:pt x="139" y="0"/>
                  </a:moveTo>
                  <a:lnTo>
                    <a:pt x="141" y="0"/>
                  </a:lnTo>
                  <a:lnTo>
                    <a:pt x="141" y="2"/>
                  </a:lnTo>
                  <a:lnTo>
                    <a:pt x="139" y="2"/>
                  </a:lnTo>
                  <a:lnTo>
                    <a:pt x="139" y="0"/>
                  </a:lnTo>
                  <a:close/>
                  <a:moveTo>
                    <a:pt x="149" y="0"/>
                  </a:moveTo>
                  <a:lnTo>
                    <a:pt x="151" y="0"/>
                  </a:lnTo>
                  <a:lnTo>
                    <a:pt x="151" y="2"/>
                  </a:lnTo>
                  <a:lnTo>
                    <a:pt x="149" y="2"/>
                  </a:lnTo>
                  <a:lnTo>
                    <a:pt x="149" y="0"/>
                  </a:lnTo>
                  <a:close/>
                  <a:moveTo>
                    <a:pt x="158" y="0"/>
                  </a:moveTo>
                  <a:lnTo>
                    <a:pt x="160" y="0"/>
                  </a:lnTo>
                  <a:lnTo>
                    <a:pt x="160" y="2"/>
                  </a:lnTo>
                  <a:lnTo>
                    <a:pt x="158" y="2"/>
                  </a:lnTo>
                  <a:lnTo>
                    <a:pt x="158" y="0"/>
                  </a:lnTo>
                  <a:close/>
                  <a:moveTo>
                    <a:pt x="168" y="0"/>
                  </a:moveTo>
                  <a:lnTo>
                    <a:pt x="170" y="0"/>
                  </a:lnTo>
                  <a:lnTo>
                    <a:pt x="170" y="2"/>
                  </a:lnTo>
                  <a:lnTo>
                    <a:pt x="168" y="2"/>
                  </a:lnTo>
                  <a:lnTo>
                    <a:pt x="168" y="0"/>
                  </a:lnTo>
                  <a:close/>
                  <a:moveTo>
                    <a:pt x="178" y="0"/>
                  </a:moveTo>
                  <a:lnTo>
                    <a:pt x="180" y="0"/>
                  </a:lnTo>
                  <a:lnTo>
                    <a:pt x="180" y="2"/>
                  </a:lnTo>
                  <a:lnTo>
                    <a:pt x="178" y="2"/>
                  </a:lnTo>
                  <a:lnTo>
                    <a:pt x="178" y="0"/>
                  </a:lnTo>
                  <a:close/>
                  <a:moveTo>
                    <a:pt x="188" y="0"/>
                  </a:moveTo>
                  <a:lnTo>
                    <a:pt x="190" y="0"/>
                  </a:lnTo>
                  <a:lnTo>
                    <a:pt x="190" y="2"/>
                  </a:lnTo>
                  <a:lnTo>
                    <a:pt x="188" y="2"/>
                  </a:lnTo>
                  <a:lnTo>
                    <a:pt x="188" y="0"/>
                  </a:lnTo>
                  <a:close/>
                  <a:moveTo>
                    <a:pt x="198" y="0"/>
                  </a:moveTo>
                  <a:lnTo>
                    <a:pt x="200" y="0"/>
                  </a:lnTo>
                  <a:lnTo>
                    <a:pt x="200" y="2"/>
                  </a:lnTo>
                  <a:lnTo>
                    <a:pt x="198" y="2"/>
                  </a:lnTo>
                  <a:lnTo>
                    <a:pt x="198" y="0"/>
                  </a:lnTo>
                  <a:close/>
                  <a:moveTo>
                    <a:pt x="208" y="0"/>
                  </a:moveTo>
                  <a:lnTo>
                    <a:pt x="210" y="0"/>
                  </a:lnTo>
                  <a:lnTo>
                    <a:pt x="210" y="2"/>
                  </a:lnTo>
                  <a:lnTo>
                    <a:pt x="208" y="2"/>
                  </a:lnTo>
                  <a:lnTo>
                    <a:pt x="208" y="0"/>
                  </a:lnTo>
                  <a:close/>
                  <a:moveTo>
                    <a:pt x="218" y="0"/>
                  </a:moveTo>
                  <a:lnTo>
                    <a:pt x="220" y="0"/>
                  </a:lnTo>
                  <a:lnTo>
                    <a:pt x="220" y="2"/>
                  </a:lnTo>
                  <a:lnTo>
                    <a:pt x="218" y="2"/>
                  </a:lnTo>
                  <a:lnTo>
                    <a:pt x="218" y="0"/>
                  </a:lnTo>
                  <a:close/>
                  <a:moveTo>
                    <a:pt x="228" y="0"/>
                  </a:moveTo>
                  <a:lnTo>
                    <a:pt x="230" y="0"/>
                  </a:lnTo>
                  <a:lnTo>
                    <a:pt x="230" y="2"/>
                  </a:lnTo>
                  <a:lnTo>
                    <a:pt x="228" y="2"/>
                  </a:lnTo>
                  <a:lnTo>
                    <a:pt x="228" y="0"/>
                  </a:lnTo>
                  <a:close/>
                  <a:moveTo>
                    <a:pt x="237" y="0"/>
                  </a:moveTo>
                  <a:lnTo>
                    <a:pt x="239" y="0"/>
                  </a:lnTo>
                  <a:lnTo>
                    <a:pt x="239" y="2"/>
                  </a:lnTo>
                  <a:lnTo>
                    <a:pt x="237" y="2"/>
                  </a:lnTo>
                  <a:lnTo>
                    <a:pt x="237" y="0"/>
                  </a:lnTo>
                  <a:close/>
                  <a:moveTo>
                    <a:pt x="247" y="0"/>
                  </a:moveTo>
                  <a:lnTo>
                    <a:pt x="249" y="0"/>
                  </a:lnTo>
                  <a:lnTo>
                    <a:pt x="249" y="2"/>
                  </a:lnTo>
                  <a:lnTo>
                    <a:pt x="247" y="2"/>
                  </a:lnTo>
                  <a:lnTo>
                    <a:pt x="247" y="0"/>
                  </a:lnTo>
                  <a:close/>
                  <a:moveTo>
                    <a:pt x="257" y="0"/>
                  </a:moveTo>
                  <a:lnTo>
                    <a:pt x="259" y="0"/>
                  </a:lnTo>
                  <a:lnTo>
                    <a:pt x="259" y="2"/>
                  </a:lnTo>
                  <a:lnTo>
                    <a:pt x="257" y="2"/>
                  </a:lnTo>
                  <a:lnTo>
                    <a:pt x="257" y="0"/>
                  </a:lnTo>
                  <a:close/>
                  <a:moveTo>
                    <a:pt x="267" y="0"/>
                  </a:moveTo>
                  <a:lnTo>
                    <a:pt x="269" y="0"/>
                  </a:lnTo>
                  <a:lnTo>
                    <a:pt x="269" y="2"/>
                  </a:lnTo>
                  <a:lnTo>
                    <a:pt x="267" y="2"/>
                  </a:lnTo>
                  <a:lnTo>
                    <a:pt x="267" y="0"/>
                  </a:lnTo>
                  <a:close/>
                  <a:moveTo>
                    <a:pt x="277" y="0"/>
                  </a:moveTo>
                  <a:lnTo>
                    <a:pt x="279" y="0"/>
                  </a:lnTo>
                  <a:lnTo>
                    <a:pt x="279" y="2"/>
                  </a:lnTo>
                  <a:lnTo>
                    <a:pt x="277" y="2"/>
                  </a:lnTo>
                  <a:lnTo>
                    <a:pt x="277" y="0"/>
                  </a:lnTo>
                  <a:close/>
                  <a:moveTo>
                    <a:pt x="287" y="0"/>
                  </a:moveTo>
                  <a:lnTo>
                    <a:pt x="289" y="0"/>
                  </a:lnTo>
                  <a:lnTo>
                    <a:pt x="289" y="2"/>
                  </a:lnTo>
                  <a:lnTo>
                    <a:pt x="287" y="2"/>
                  </a:lnTo>
                  <a:lnTo>
                    <a:pt x="287" y="0"/>
                  </a:lnTo>
                  <a:close/>
                  <a:moveTo>
                    <a:pt x="297" y="0"/>
                  </a:moveTo>
                  <a:lnTo>
                    <a:pt x="299" y="0"/>
                  </a:lnTo>
                  <a:lnTo>
                    <a:pt x="299" y="2"/>
                  </a:lnTo>
                  <a:lnTo>
                    <a:pt x="297" y="2"/>
                  </a:lnTo>
                  <a:lnTo>
                    <a:pt x="297" y="0"/>
                  </a:lnTo>
                  <a:close/>
                  <a:moveTo>
                    <a:pt x="307" y="0"/>
                  </a:moveTo>
                  <a:lnTo>
                    <a:pt x="309" y="0"/>
                  </a:lnTo>
                  <a:lnTo>
                    <a:pt x="309" y="2"/>
                  </a:lnTo>
                  <a:lnTo>
                    <a:pt x="307" y="2"/>
                  </a:lnTo>
                  <a:lnTo>
                    <a:pt x="307" y="0"/>
                  </a:lnTo>
                  <a:close/>
                  <a:moveTo>
                    <a:pt x="316" y="0"/>
                  </a:moveTo>
                  <a:lnTo>
                    <a:pt x="318" y="0"/>
                  </a:lnTo>
                  <a:lnTo>
                    <a:pt x="318" y="2"/>
                  </a:lnTo>
                  <a:lnTo>
                    <a:pt x="316" y="2"/>
                  </a:lnTo>
                  <a:lnTo>
                    <a:pt x="316" y="0"/>
                  </a:lnTo>
                  <a:close/>
                  <a:moveTo>
                    <a:pt x="326" y="0"/>
                  </a:moveTo>
                  <a:lnTo>
                    <a:pt x="328" y="0"/>
                  </a:lnTo>
                  <a:lnTo>
                    <a:pt x="328" y="2"/>
                  </a:lnTo>
                  <a:lnTo>
                    <a:pt x="326" y="2"/>
                  </a:lnTo>
                  <a:lnTo>
                    <a:pt x="326" y="0"/>
                  </a:lnTo>
                  <a:close/>
                  <a:moveTo>
                    <a:pt x="336" y="0"/>
                  </a:moveTo>
                  <a:lnTo>
                    <a:pt x="338" y="0"/>
                  </a:lnTo>
                  <a:lnTo>
                    <a:pt x="338" y="2"/>
                  </a:lnTo>
                  <a:lnTo>
                    <a:pt x="336" y="2"/>
                  </a:lnTo>
                  <a:lnTo>
                    <a:pt x="336" y="0"/>
                  </a:lnTo>
                  <a:close/>
                  <a:moveTo>
                    <a:pt x="346" y="0"/>
                  </a:moveTo>
                  <a:lnTo>
                    <a:pt x="348" y="0"/>
                  </a:lnTo>
                  <a:lnTo>
                    <a:pt x="348" y="2"/>
                  </a:lnTo>
                  <a:lnTo>
                    <a:pt x="346" y="2"/>
                  </a:lnTo>
                  <a:lnTo>
                    <a:pt x="346" y="0"/>
                  </a:lnTo>
                  <a:close/>
                  <a:moveTo>
                    <a:pt x="356" y="0"/>
                  </a:moveTo>
                  <a:lnTo>
                    <a:pt x="358" y="0"/>
                  </a:lnTo>
                  <a:lnTo>
                    <a:pt x="358" y="2"/>
                  </a:lnTo>
                  <a:lnTo>
                    <a:pt x="356" y="2"/>
                  </a:lnTo>
                  <a:lnTo>
                    <a:pt x="356" y="0"/>
                  </a:lnTo>
                  <a:close/>
                  <a:moveTo>
                    <a:pt x="366" y="0"/>
                  </a:moveTo>
                  <a:lnTo>
                    <a:pt x="368" y="0"/>
                  </a:lnTo>
                  <a:lnTo>
                    <a:pt x="368" y="2"/>
                  </a:lnTo>
                  <a:lnTo>
                    <a:pt x="366" y="2"/>
                  </a:lnTo>
                  <a:lnTo>
                    <a:pt x="366" y="0"/>
                  </a:lnTo>
                  <a:close/>
                  <a:moveTo>
                    <a:pt x="376" y="0"/>
                  </a:moveTo>
                  <a:lnTo>
                    <a:pt x="378" y="0"/>
                  </a:lnTo>
                  <a:lnTo>
                    <a:pt x="378" y="2"/>
                  </a:lnTo>
                  <a:lnTo>
                    <a:pt x="376" y="2"/>
                  </a:lnTo>
                  <a:lnTo>
                    <a:pt x="376" y="0"/>
                  </a:lnTo>
                  <a:close/>
                  <a:moveTo>
                    <a:pt x="386" y="0"/>
                  </a:moveTo>
                  <a:lnTo>
                    <a:pt x="388" y="0"/>
                  </a:lnTo>
                  <a:lnTo>
                    <a:pt x="388" y="2"/>
                  </a:lnTo>
                  <a:lnTo>
                    <a:pt x="386" y="2"/>
                  </a:lnTo>
                  <a:lnTo>
                    <a:pt x="386" y="0"/>
                  </a:lnTo>
                  <a:close/>
                  <a:moveTo>
                    <a:pt x="395" y="0"/>
                  </a:moveTo>
                  <a:lnTo>
                    <a:pt x="397" y="0"/>
                  </a:lnTo>
                  <a:lnTo>
                    <a:pt x="397" y="2"/>
                  </a:lnTo>
                  <a:lnTo>
                    <a:pt x="395" y="2"/>
                  </a:lnTo>
                  <a:lnTo>
                    <a:pt x="395" y="0"/>
                  </a:lnTo>
                  <a:close/>
                  <a:moveTo>
                    <a:pt x="405" y="0"/>
                  </a:moveTo>
                  <a:lnTo>
                    <a:pt x="407" y="0"/>
                  </a:lnTo>
                  <a:lnTo>
                    <a:pt x="407" y="2"/>
                  </a:lnTo>
                  <a:lnTo>
                    <a:pt x="405" y="2"/>
                  </a:lnTo>
                  <a:lnTo>
                    <a:pt x="405" y="0"/>
                  </a:lnTo>
                  <a:close/>
                  <a:moveTo>
                    <a:pt x="415" y="0"/>
                  </a:moveTo>
                  <a:lnTo>
                    <a:pt x="417" y="0"/>
                  </a:lnTo>
                  <a:lnTo>
                    <a:pt x="417" y="2"/>
                  </a:lnTo>
                  <a:lnTo>
                    <a:pt x="415" y="2"/>
                  </a:lnTo>
                  <a:lnTo>
                    <a:pt x="415" y="0"/>
                  </a:lnTo>
                  <a:close/>
                  <a:moveTo>
                    <a:pt x="425" y="0"/>
                  </a:moveTo>
                  <a:lnTo>
                    <a:pt x="427" y="0"/>
                  </a:lnTo>
                  <a:lnTo>
                    <a:pt x="427" y="2"/>
                  </a:lnTo>
                  <a:lnTo>
                    <a:pt x="425" y="2"/>
                  </a:lnTo>
                  <a:lnTo>
                    <a:pt x="425" y="0"/>
                  </a:lnTo>
                  <a:close/>
                  <a:moveTo>
                    <a:pt x="435" y="0"/>
                  </a:moveTo>
                  <a:lnTo>
                    <a:pt x="437" y="0"/>
                  </a:lnTo>
                  <a:lnTo>
                    <a:pt x="437" y="2"/>
                  </a:lnTo>
                  <a:lnTo>
                    <a:pt x="435" y="2"/>
                  </a:lnTo>
                  <a:lnTo>
                    <a:pt x="435" y="0"/>
                  </a:lnTo>
                  <a:close/>
                  <a:moveTo>
                    <a:pt x="445" y="0"/>
                  </a:moveTo>
                  <a:lnTo>
                    <a:pt x="447" y="0"/>
                  </a:lnTo>
                  <a:lnTo>
                    <a:pt x="447" y="2"/>
                  </a:lnTo>
                  <a:lnTo>
                    <a:pt x="445" y="2"/>
                  </a:lnTo>
                  <a:lnTo>
                    <a:pt x="445" y="0"/>
                  </a:lnTo>
                  <a:close/>
                  <a:moveTo>
                    <a:pt x="455" y="0"/>
                  </a:moveTo>
                  <a:lnTo>
                    <a:pt x="457" y="0"/>
                  </a:lnTo>
                  <a:lnTo>
                    <a:pt x="457" y="2"/>
                  </a:lnTo>
                  <a:lnTo>
                    <a:pt x="455" y="2"/>
                  </a:lnTo>
                  <a:lnTo>
                    <a:pt x="455" y="0"/>
                  </a:lnTo>
                  <a:close/>
                  <a:moveTo>
                    <a:pt x="465" y="0"/>
                  </a:moveTo>
                  <a:lnTo>
                    <a:pt x="467" y="0"/>
                  </a:lnTo>
                  <a:lnTo>
                    <a:pt x="467" y="2"/>
                  </a:lnTo>
                  <a:lnTo>
                    <a:pt x="465" y="2"/>
                  </a:lnTo>
                  <a:lnTo>
                    <a:pt x="465" y="0"/>
                  </a:lnTo>
                  <a:close/>
                  <a:moveTo>
                    <a:pt x="474" y="0"/>
                  </a:moveTo>
                  <a:lnTo>
                    <a:pt x="476" y="0"/>
                  </a:lnTo>
                  <a:lnTo>
                    <a:pt x="476" y="2"/>
                  </a:lnTo>
                  <a:lnTo>
                    <a:pt x="474" y="2"/>
                  </a:lnTo>
                  <a:lnTo>
                    <a:pt x="474" y="0"/>
                  </a:lnTo>
                  <a:close/>
                  <a:moveTo>
                    <a:pt x="484" y="0"/>
                  </a:moveTo>
                  <a:lnTo>
                    <a:pt x="486" y="0"/>
                  </a:lnTo>
                  <a:lnTo>
                    <a:pt x="486" y="2"/>
                  </a:lnTo>
                  <a:lnTo>
                    <a:pt x="484" y="2"/>
                  </a:lnTo>
                  <a:lnTo>
                    <a:pt x="484" y="0"/>
                  </a:lnTo>
                  <a:close/>
                  <a:moveTo>
                    <a:pt x="494" y="0"/>
                  </a:moveTo>
                  <a:lnTo>
                    <a:pt x="496" y="0"/>
                  </a:lnTo>
                  <a:lnTo>
                    <a:pt x="496" y="2"/>
                  </a:lnTo>
                  <a:lnTo>
                    <a:pt x="494" y="2"/>
                  </a:lnTo>
                  <a:lnTo>
                    <a:pt x="494" y="0"/>
                  </a:lnTo>
                  <a:close/>
                  <a:moveTo>
                    <a:pt x="504" y="0"/>
                  </a:moveTo>
                  <a:lnTo>
                    <a:pt x="506" y="0"/>
                  </a:lnTo>
                  <a:lnTo>
                    <a:pt x="506" y="2"/>
                  </a:lnTo>
                  <a:lnTo>
                    <a:pt x="504" y="2"/>
                  </a:lnTo>
                  <a:lnTo>
                    <a:pt x="504" y="0"/>
                  </a:lnTo>
                  <a:close/>
                  <a:moveTo>
                    <a:pt x="514" y="0"/>
                  </a:moveTo>
                  <a:lnTo>
                    <a:pt x="516" y="0"/>
                  </a:lnTo>
                  <a:lnTo>
                    <a:pt x="516" y="2"/>
                  </a:lnTo>
                  <a:lnTo>
                    <a:pt x="514" y="2"/>
                  </a:lnTo>
                  <a:lnTo>
                    <a:pt x="514" y="0"/>
                  </a:lnTo>
                  <a:close/>
                  <a:moveTo>
                    <a:pt x="524" y="0"/>
                  </a:moveTo>
                  <a:lnTo>
                    <a:pt x="526" y="0"/>
                  </a:lnTo>
                  <a:lnTo>
                    <a:pt x="526" y="2"/>
                  </a:lnTo>
                  <a:lnTo>
                    <a:pt x="524" y="2"/>
                  </a:lnTo>
                  <a:lnTo>
                    <a:pt x="524" y="0"/>
                  </a:lnTo>
                  <a:close/>
                  <a:moveTo>
                    <a:pt x="534" y="0"/>
                  </a:moveTo>
                  <a:lnTo>
                    <a:pt x="536" y="0"/>
                  </a:lnTo>
                  <a:lnTo>
                    <a:pt x="536" y="2"/>
                  </a:lnTo>
                  <a:lnTo>
                    <a:pt x="534" y="2"/>
                  </a:lnTo>
                  <a:lnTo>
                    <a:pt x="534" y="0"/>
                  </a:lnTo>
                  <a:close/>
                  <a:moveTo>
                    <a:pt x="544" y="0"/>
                  </a:moveTo>
                  <a:lnTo>
                    <a:pt x="546" y="0"/>
                  </a:lnTo>
                  <a:lnTo>
                    <a:pt x="546" y="2"/>
                  </a:lnTo>
                  <a:lnTo>
                    <a:pt x="544" y="2"/>
                  </a:lnTo>
                  <a:lnTo>
                    <a:pt x="544" y="0"/>
                  </a:lnTo>
                  <a:close/>
                  <a:moveTo>
                    <a:pt x="553" y="0"/>
                  </a:moveTo>
                  <a:lnTo>
                    <a:pt x="555" y="0"/>
                  </a:lnTo>
                  <a:lnTo>
                    <a:pt x="555" y="2"/>
                  </a:lnTo>
                  <a:lnTo>
                    <a:pt x="553" y="2"/>
                  </a:lnTo>
                  <a:lnTo>
                    <a:pt x="553" y="0"/>
                  </a:lnTo>
                  <a:close/>
                  <a:moveTo>
                    <a:pt x="563" y="0"/>
                  </a:moveTo>
                  <a:lnTo>
                    <a:pt x="565" y="0"/>
                  </a:lnTo>
                  <a:lnTo>
                    <a:pt x="565" y="2"/>
                  </a:lnTo>
                  <a:lnTo>
                    <a:pt x="563" y="2"/>
                  </a:lnTo>
                  <a:lnTo>
                    <a:pt x="563" y="0"/>
                  </a:lnTo>
                  <a:close/>
                  <a:moveTo>
                    <a:pt x="573" y="0"/>
                  </a:moveTo>
                  <a:lnTo>
                    <a:pt x="575" y="0"/>
                  </a:lnTo>
                  <a:lnTo>
                    <a:pt x="575" y="2"/>
                  </a:lnTo>
                  <a:lnTo>
                    <a:pt x="573" y="2"/>
                  </a:lnTo>
                  <a:lnTo>
                    <a:pt x="573" y="0"/>
                  </a:lnTo>
                  <a:close/>
                  <a:moveTo>
                    <a:pt x="583" y="0"/>
                  </a:moveTo>
                  <a:lnTo>
                    <a:pt x="585" y="0"/>
                  </a:lnTo>
                  <a:lnTo>
                    <a:pt x="585" y="2"/>
                  </a:lnTo>
                  <a:lnTo>
                    <a:pt x="583" y="2"/>
                  </a:lnTo>
                  <a:lnTo>
                    <a:pt x="583" y="0"/>
                  </a:lnTo>
                  <a:close/>
                  <a:moveTo>
                    <a:pt x="593" y="0"/>
                  </a:moveTo>
                  <a:lnTo>
                    <a:pt x="595" y="0"/>
                  </a:lnTo>
                  <a:lnTo>
                    <a:pt x="595" y="2"/>
                  </a:lnTo>
                  <a:lnTo>
                    <a:pt x="593" y="2"/>
                  </a:lnTo>
                  <a:lnTo>
                    <a:pt x="593" y="0"/>
                  </a:lnTo>
                  <a:close/>
                  <a:moveTo>
                    <a:pt x="603" y="0"/>
                  </a:moveTo>
                  <a:lnTo>
                    <a:pt x="605" y="0"/>
                  </a:lnTo>
                  <a:lnTo>
                    <a:pt x="605" y="2"/>
                  </a:lnTo>
                  <a:lnTo>
                    <a:pt x="603" y="2"/>
                  </a:lnTo>
                  <a:lnTo>
                    <a:pt x="603" y="0"/>
                  </a:lnTo>
                  <a:close/>
                  <a:moveTo>
                    <a:pt x="613" y="0"/>
                  </a:moveTo>
                  <a:lnTo>
                    <a:pt x="615" y="0"/>
                  </a:lnTo>
                  <a:lnTo>
                    <a:pt x="615" y="2"/>
                  </a:lnTo>
                  <a:lnTo>
                    <a:pt x="613" y="2"/>
                  </a:lnTo>
                  <a:lnTo>
                    <a:pt x="613" y="0"/>
                  </a:lnTo>
                  <a:close/>
                  <a:moveTo>
                    <a:pt x="623" y="0"/>
                  </a:moveTo>
                  <a:lnTo>
                    <a:pt x="625" y="0"/>
                  </a:lnTo>
                  <a:lnTo>
                    <a:pt x="625" y="2"/>
                  </a:lnTo>
                  <a:lnTo>
                    <a:pt x="623" y="2"/>
                  </a:lnTo>
                  <a:lnTo>
                    <a:pt x="623" y="0"/>
                  </a:lnTo>
                  <a:close/>
                  <a:moveTo>
                    <a:pt x="632" y="0"/>
                  </a:moveTo>
                  <a:lnTo>
                    <a:pt x="634" y="0"/>
                  </a:lnTo>
                  <a:lnTo>
                    <a:pt x="634" y="2"/>
                  </a:lnTo>
                  <a:lnTo>
                    <a:pt x="632" y="2"/>
                  </a:lnTo>
                  <a:lnTo>
                    <a:pt x="632" y="0"/>
                  </a:lnTo>
                  <a:close/>
                  <a:moveTo>
                    <a:pt x="642" y="0"/>
                  </a:moveTo>
                  <a:lnTo>
                    <a:pt x="644" y="0"/>
                  </a:lnTo>
                  <a:lnTo>
                    <a:pt x="644" y="2"/>
                  </a:lnTo>
                  <a:lnTo>
                    <a:pt x="642" y="2"/>
                  </a:lnTo>
                  <a:lnTo>
                    <a:pt x="642" y="0"/>
                  </a:lnTo>
                  <a:close/>
                  <a:moveTo>
                    <a:pt x="652" y="0"/>
                  </a:moveTo>
                  <a:lnTo>
                    <a:pt x="654" y="0"/>
                  </a:lnTo>
                  <a:lnTo>
                    <a:pt x="654" y="2"/>
                  </a:lnTo>
                  <a:lnTo>
                    <a:pt x="652" y="2"/>
                  </a:lnTo>
                  <a:lnTo>
                    <a:pt x="652" y="0"/>
                  </a:lnTo>
                  <a:close/>
                  <a:moveTo>
                    <a:pt x="662" y="0"/>
                  </a:moveTo>
                  <a:lnTo>
                    <a:pt x="664" y="0"/>
                  </a:lnTo>
                  <a:lnTo>
                    <a:pt x="664" y="2"/>
                  </a:lnTo>
                  <a:lnTo>
                    <a:pt x="662" y="2"/>
                  </a:lnTo>
                  <a:lnTo>
                    <a:pt x="662" y="0"/>
                  </a:lnTo>
                  <a:close/>
                  <a:moveTo>
                    <a:pt x="672" y="0"/>
                  </a:moveTo>
                  <a:lnTo>
                    <a:pt x="674" y="0"/>
                  </a:lnTo>
                  <a:lnTo>
                    <a:pt x="674" y="2"/>
                  </a:lnTo>
                  <a:lnTo>
                    <a:pt x="672" y="2"/>
                  </a:lnTo>
                  <a:lnTo>
                    <a:pt x="672" y="0"/>
                  </a:lnTo>
                  <a:close/>
                  <a:moveTo>
                    <a:pt x="682" y="0"/>
                  </a:moveTo>
                  <a:lnTo>
                    <a:pt x="684" y="0"/>
                  </a:lnTo>
                  <a:lnTo>
                    <a:pt x="684" y="2"/>
                  </a:lnTo>
                  <a:lnTo>
                    <a:pt x="682" y="2"/>
                  </a:lnTo>
                  <a:lnTo>
                    <a:pt x="682" y="0"/>
                  </a:lnTo>
                  <a:close/>
                  <a:moveTo>
                    <a:pt x="692" y="0"/>
                  </a:moveTo>
                  <a:lnTo>
                    <a:pt x="694" y="0"/>
                  </a:lnTo>
                  <a:lnTo>
                    <a:pt x="694" y="2"/>
                  </a:lnTo>
                  <a:lnTo>
                    <a:pt x="692" y="2"/>
                  </a:lnTo>
                  <a:lnTo>
                    <a:pt x="692" y="0"/>
                  </a:lnTo>
                  <a:close/>
                  <a:moveTo>
                    <a:pt x="702" y="0"/>
                  </a:moveTo>
                  <a:lnTo>
                    <a:pt x="704" y="0"/>
                  </a:lnTo>
                  <a:lnTo>
                    <a:pt x="704" y="2"/>
                  </a:lnTo>
                  <a:lnTo>
                    <a:pt x="702" y="2"/>
                  </a:lnTo>
                  <a:lnTo>
                    <a:pt x="702" y="0"/>
                  </a:lnTo>
                  <a:close/>
                  <a:moveTo>
                    <a:pt x="711" y="0"/>
                  </a:moveTo>
                  <a:lnTo>
                    <a:pt x="713" y="0"/>
                  </a:lnTo>
                  <a:lnTo>
                    <a:pt x="713" y="2"/>
                  </a:lnTo>
                  <a:lnTo>
                    <a:pt x="711" y="2"/>
                  </a:lnTo>
                  <a:lnTo>
                    <a:pt x="711" y="0"/>
                  </a:lnTo>
                  <a:close/>
                  <a:moveTo>
                    <a:pt x="721" y="0"/>
                  </a:moveTo>
                  <a:lnTo>
                    <a:pt x="723" y="0"/>
                  </a:lnTo>
                  <a:lnTo>
                    <a:pt x="723" y="2"/>
                  </a:lnTo>
                  <a:lnTo>
                    <a:pt x="721" y="2"/>
                  </a:lnTo>
                  <a:lnTo>
                    <a:pt x="721" y="0"/>
                  </a:lnTo>
                  <a:close/>
                  <a:moveTo>
                    <a:pt x="731" y="0"/>
                  </a:moveTo>
                  <a:lnTo>
                    <a:pt x="733" y="0"/>
                  </a:lnTo>
                  <a:lnTo>
                    <a:pt x="733" y="2"/>
                  </a:lnTo>
                  <a:lnTo>
                    <a:pt x="731" y="2"/>
                  </a:lnTo>
                  <a:lnTo>
                    <a:pt x="731" y="0"/>
                  </a:lnTo>
                  <a:close/>
                  <a:moveTo>
                    <a:pt x="741" y="0"/>
                  </a:moveTo>
                  <a:lnTo>
                    <a:pt x="743" y="0"/>
                  </a:lnTo>
                  <a:lnTo>
                    <a:pt x="743" y="2"/>
                  </a:lnTo>
                  <a:lnTo>
                    <a:pt x="741" y="2"/>
                  </a:lnTo>
                  <a:lnTo>
                    <a:pt x="741" y="0"/>
                  </a:lnTo>
                  <a:close/>
                  <a:moveTo>
                    <a:pt x="751" y="0"/>
                  </a:moveTo>
                  <a:lnTo>
                    <a:pt x="753" y="0"/>
                  </a:lnTo>
                  <a:lnTo>
                    <a:pt x="753" y="2"/>
                  </a:lnTo>
                  <a:lnTo>
                    <a:pt x="751" y="2"/>
                  </a:lnTo>
                  <a:lnTo>
                    <a:pt x="751" y="0"/>
                  </a:lnTo>
                  <a:close/>
                  <a:moveTo>
                    <a:pt x="761" y="0"/>
                  </a:moveTo>
                  <a:lnTo>
                    <a:pt x="763" y="0"/>
                  </a:lnTo>
                  <a:lnTo>
                    <a:pt x="763" y="2"/>
                  </a:lnTo>
                  <a:lnTo>
                    <a:pt x="761" y="2"/>
                  </a:lnTo>
                  <a:lnTo>
                    <a:pt x="761" y="0"/>
                  </a:lnTo>
                  <a:close/>
                  <a:moveTo>
                    <a:pt x="771" y="0"/>
                  </a:moveTo>
                  <a:lnTo>
                    <a:pt x="773" y="0"/>
                  </a:lnTo>
                  <a:lnTo>
                    <a:pt x="773" y="2"/>
                  </a:lnTo>
                  <a:lnTo>
                    <a:pt x="771" y="2"/>
                  </a:lnTo>
                  <a:lnTo>
                    <a:pt x="771" y="0"/>
                  </a:lnTo>
                  <a:close/>
                  <a:moveTo>
                    <a:pt x="781" y="0"/>
                  </a:moveTo>
                  <a:lnTo>
                    <a:pt x="783" y="0"/>
                  </a:lnTo>
                  <a:lnTo>
                    <a:pt x="783" y="2"/>
                  </a:lnTo>
                  <a:lnTo>
                    <a:pt x="781" y="2"/>
                  </a:lnTo>
                  <a:lnTo>
                    <a:pt x="781" y="0"/>
                  </a:lnTo>
                  <a:close/>
                  <a:moveTo>
                    <a:pt x="790" y="0"/>
                  </a:moveTo>
                  <a:lnTo>
                    <a:pt x="792" y="0"/>
                  </a:lnTo>
                  <a:lnTo>
                    <a:pt x="792" y="2"/>
                  </a:lnTo>
                  <a:lnTo>
                    <a:pt x="790" y="2"/>
                  </a:lnTo>
                  <a:lnTo>
                    <a:pt x="790" y="0"/>
                  </a:lnTo>
                  <a:close/>
                  <a:moveTo>
                    <a:pt x="800" y="0"/>
                  </a:moveTo>
                  <a:lnTo>
                    <a:pt x="802" y="0"/>
                  </a:lnTo>
                  <a:lnTo>
                    <a:pt x="802" y="2"/>
                  </a:lnTo>
                  <a:lnTo>
                    <a:pt x="800" y="2"/>
                  </a:lnTo>
                  <a:lnTo>
                    <a:pt x="800" y="0"/>
                  </a:lnTo>
                  <a:close/>
                  <a:moveTo>
                    <a:pt x="810" y="0"/>
                  </a:moveTo>
                  <a:lnTo>
                    <a:pt x="812" y="0"/>
                  </a:lnTo>
                  <a:lnTo>
                    <a:pt x="812" y="2"/>
                  </a:lnTo>
                  <a:lnTo>
                    <a:pt x="810" y="2"/>
                  </a:lnTo>
                  <a:lnTo>
                    <a:pt x="810" y="0"/>
                  </a:lnTo>
                  <a:close/>
                  <a:moveTo>
                    <a:pt x="820" y="0"/>
                  </a:moveTo>
                  <a:lnTo>
                    <a:pt x="822" y="0"/>
                  </a:lnTo>
                  <a:lnTo>
                    <a:pt x="822" y="2"/>
                  </a:lnTo>
                  <a:lnTo>
                    <a:pt x="820" y="2"/>
                  </a:lnTo>
                  <a:lnTo>
                    <a:pt x="820" y="0"/>
                  </a:lnTo>
                  <a:close/>
                  <a:moveTo>
                    <a:pt x="830" y="0"/>
                  </a:moveTo>
                  <a:lnTo>
                    <a:pt x="832" y="0"/>
                  </a:lnTo>
                  <a:lnTo>
                    <a:pt x="832" y="2"/>
                  </a:lnTo>
                  <a:lnTo>
                    <a:pt x="830" y="2"/>
                  </a:lnTo>
                  <a:lnTo>
                    <a:pt x="830" y="0"/>
                  </a:lnTo>
                  <a:close/>
                  <a:moveTo>
                    <a:pt x="840" y="0"/>
                  </a:moveTo>
                  <a:lnTo>
                    <a:pt x="842" y="0"/>
                  </a:lnTo>
                  <a:lnTo>
                    <a:pt x="842" y="2"/>
                  </a:lnTo>
                  <a:lnTo>
                    <a:pt x="840" y="2"/>
                  </a:lnTo>
                  <a:lnTo>
                    <a:pt x="840" y="0"/>
                  </a:lnTo>
                  <a:close/>
                  <a:moveTo>
                    <a:pt x="850" y="0"/>
                  </a:moveTo>
                  <a:lnTo>
                    <a:pt x="852" y="0"/>
                  </a:lnTo>
                  <a:lnTo>
                    <a:pt x="852" y="2"/>
                  </a:lnTo>
                  <a:lnTo>
                    <a:pt x="850" y="2"/>
                  </a:lnTo>
                  <a:lnTo>
                    <a:pt x="850" y="0"/>
                  </a:lnTo>
                  <a:close/>
                  <a:moveTo>
                    <a:pt x="860" y="0"/>
                  </a:moveTo>
                  <a:lnTo>
                    <a:pt x="862" y="0"/>
                  </a:lnTo>
                  <a:lnTo>
                    <a:pt x="862" y="2"/>
                  </a:lnTo>
                  <a:lnTo>
                    <a:pt x="860" y="2"/>
                  </a:lnTo>
                  <a:lnTo>
                    <a:pt x="860" y="0"/>
                  </a:lnTo>
                  <a:close/>
                  <a:moveTo>
                    <a:pt x="869" y="0"/>
                  </a:moveTo>
                  <a:lnTo>
                    <a:pt x="871" y="0"/>
                  </a:lnTo>
                  <a:lnTo>
                    <a:pt x="871" y="2"/>
                  </a:lnTo>
                  <a:lnTo>
                    <a:pt x="869" y="2"/>
                  </a:lnTo>
                  <a:lnTo>
                    <a:pt x="869" y="0"/>
                  </a:lnTo>
                  <a:close/>
                  <a:moveTo>
                    <a:pt x="879" y="0"/>
                  </a:moveTo>
                  <a:lnTo>
                    <a:pt x="881" y="0"/>
                  </a:lnTo>
                  <a:lnTo>
                    <a:pt x="881" y="2"/>
                  </a:lnTo>
                  <a:lnTo>
                    <a:pt x="879" y="2"/>
                  </a:lnTo>
                  <a:lnTo>
                    <a:pt x="879" y="0"/>
                  </a:lnTo>
                  <a:close/>
                  <a:moveTo>
                    <a:pt x="889" y="0"/>
                  </a:moveTo>
                  <a:lnTo>
                    <a:pt x="891" y="0"/>
                  </a:lnTo>
                  <a:lnTo>
                    <a:pt x="891" y="2"/>
                  </a:lnTo>
                  <a:lnTo>
                    <a:pt x="889" y="2"/>
                  </a:lnTo>
                  <a:lnTo>
                    <a:pt x="889" y="0"/>
                  </a:lnTo>
                  <a:close/>
                  <a:moveTo>
                    <a:pt x="899" y="0"/>
                  </a:moveTo>
                  <a:lnTo>
                    <a:pt x="901" y="0"/>
                  </a:lnTo>
                  <a:lnTo>
                    <a:pt x="901" y="2"/>
                  </a:lnTo>
                  <a:lnTo>
                    <a:pt x="899" y="2"/>
                  </a:lnTo>
                  <a:lnTo>
                    <a:pt x="899" y="0"/>
                  </a:lnTo>
                  <a:close/>
                  <a:moveTo>
                    <a:pt x="909" y="0"/>
                  </a:moveTo>
                  <a:lnTo>
                    <a:pt x="911" y="0"/>
                  </a:lnTo>
                  <a:lnTo>
                    <a:pt x="911" y="2"/>
                  </a:lnTo>
                  <a:lnTo>
                    <a:pt x="909" y="2"/>
                  </a:lnTo>
                  <a:lnTo>
                    <a:pt x="909" y="0"/>
                  </a:lnTo>
                  <a:close/>
                  <a:moveTo>
                    <a:pt x="919" y="0"/>
                  </a:moveTo>
                  <a:lnTo>
                    <a:pt x="921" y="0"/>
                  </a:lnTo>
                  <a:lnTo>
                    <a:pt x="921" y="2"/>
                  </a:lnTo>
                  <a:lnTo>
                    <a:pt x="919" y="2"/>
                  </a:lnTo>
                  <a:lnTo>
                    <a:pt x="919" y="0"/>
                  </a:lnTo>
                  <a:close/>
                  <a:moveTo>
                    <a:pt x="929" y="0"/>
                  </a:moveTo>
                  <a:lnTo>
                    <a:pt x="931" y="0"/>
                  </a:lnTo>
                  <a:lnTo>
                    <a:pt x="931" y="2"/>
                  </a:lnTo>
                  <a:lnTo>
                    <a:pt x="929" y="2"/>
                  </a:lnTo>
                  <a:lnTo>
                    <a:pt x="929" y="0"/>
                  </a:lnTo>
                  <a:close/>
                  <a:moveTo>
                    <a:pt x="939" y="0"/>
                  </a:moveTo>
                  <a:lnTo>
                    <a:pt x="941" y="0"/>
                  </a:lnTo>
                  <a:lnTo>
                    <a:pt x="941" y="2"/>
                  </a:lnTo>
                  <a:lnTo>
                    <a:pt x="939" y="2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rgbClr val="000000"/>
            </a:solidFill>
            <a:ln w="3175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31"/>
            <p:cNvSpPr>
              <a:spLocks noEditPoints="1"/>
            </p:cNvSpPr>
            <p:nvPr/>
          </p:nvSpPr>
          <p:spPr bwMode="auto">
            <a:xfrm>
              <a:off x="6080125" y="3646488"/>
              <a:ext cx="1493838" cy="3175"/>
            </a:xfrm>
            <a:custGeom>
              <a:avLst/>
              <a:gdLst>
                <a:gd name="T0" fmla="*/ 12 w 941"/>
                <a:gd name="T1" fmla="*/ 2 h 2"/>
                <a:gd name="T2" fmla="*/ 30 w 941"/>
                <a:gd name="T3" fmla="*/ 0 h 2"/>
                <a:gd name="T4" fmla="*/ 40 w 941"/>
                <a:gd name="T5" fmla="*/ 2 h 2"/>
                <a:gd name="T6" fmla="*/ 62 w 941"/>
                <a:gd name="T7" fmla="*/ 0 h 2"/>
                <a:gd name="T8" fmla="*/ 70 w 941"/>
                <a:gd name="T9" fmla="*/ 0 h 2"/>
                <a:gd name="T10" fmla="*/ 91 w 941"/>
                <a:gd name="T11" fmla="*/ 2 h 2"/>
                <a:gd name="T12" fmla="*/ 109 w 941"/>
                <a:gd name="T13" fmla="*/ 0 h 2"/>
                <a:gd name="T14" fmla="*/ 119 w 941"/>
                <a:gd name="T15" fmla="*/ 2 h 2"/>
                <a:gd name="T16" fmla="*/ 141 w 941"/>
                <a:gd name="T17" fmla="*/ 0 h 2"/>
                <a:gd name="T18" fmla="*/ 149 w 941"/>
                <a:gd name="T19" fmla="*/ 0 h 2"/>
                <a:gd name="T20" fmla="*/ 170 w 941"/>
                <a:gd name="T21" fmla="*/ 2 h 2"/>
                <a:gd name="T22" fmla="*/ 188 w 941"/>
                <a:gd name="T23" fmla="*/ 0 h 2"/>
                <a:gd name="T24" fmla="*/ 198 w 941"/>
                <a:gd name="T25" fmla="*/ 2 h 2"/>
                <a:gd name="T26" fmla="*/ 220 w 941"/>
                <a:gd name="T27" fmla="*/ 0 h 2"/>
                <a:gd name="T28" fmla="*/ 228 w 941"/>
                <a:gd name="T29" fmla="*/ 0 h 2"/>
                <a:gd name="T30" fmla="*/ 249 w 941"/>
                <a:gd name="T31" fmla="*/ 2 h 2"/>
                <a:gd name="T32" fmla="*/ 267 w 941"/>
                <a:gd name="T33" fmla="*/ 0 h 2"/>
                <a:gd name="T34" fmla="*/ 277 w 941"/>
                <a:gd name="T35" fmla="*/ 2 h 2"/>
                <a:gd name="T36" fmla="*/ 299 w 941"/>
                <a:gd name="T37" fmla="*/ 0 h 2"/>
                <a:gd name="T38" fmla="*/ 307 w 941"/>
                <a:gd name="T39" fmla="*/ 0 h 2"/>
                <a:gd name="T40" fmla="*/ 328 w 941"/>
                <a:gd name="T41" fmla="*/ 2 h 2"/>
                <a:gd name="T42" fmla="*/ 346 w 941"/>
                <a:gd name="T43" fmla="*/ 0 h 2"/>
                <a:gd name="T44" fmla="*/ 356 w 941"/>
                <a:gd name="T45" fmla="*/ 2 h 2"/>
                <a:gd name="T46" fmla="*/ 378 w 941"/>
                <a:gd name="T47" fmla="*/ 0 h 2"/>
                <a:gd name="T48" fmla="*/ 386 w 941"/>
                <a:gd name="T49" fmla="*/ 0 h 2"/>
                <a:gd name="T50" fmla="*/ 407 w 941"/>
                <a:gd name="T51" fmla="*/ 2 h 2"/>
                <a:gd name="T52" fmla="*/ 425 w 941"/>
                <a:gd name="T53" fmla="*/ 0 h 2"/>
                <a:gd name="T54" fmla="*/ 435 w 941"/>
                <a:gd name="T55" fmla="*/ 2 h 2"/>
                <a:gd name="T56" fmla="*/ 457 w 941"/>
                <a:gd name="T57" fmla="*/ 0 h 2"/>
                <a:gd name="T58" fmla="*/ 465 w 941"/>
                <a:gd name="T59" fmla="*/ 0 h 2"/>
                <a:gd name="T60" fmla="*/ 486 w 941"/>
                <a:gd name="T61" fmla="*/ 2 h 2"/>
                <a:gd name="T62" fmla="*/ 504 w 941"/>
                <a:gd name="T63" fmla="*/ 0 h 2"/>
                <a:gd name="T64" fmla="*/ 514 w 941"/>
                <a:gd name="T65" fmla="*/ 2 h 2"/>
                <a:gd name="T66" fmla="*/ 536 w 941"/>
                <a:gd name="T67" fmla="*/ 0 h 2"/>
                <a:gd name="T68" fmla="*/ 544 w 941"/>
                <a:gd name="T69" fmla="*/ 0 h 2"/>
                <a:gd name="T70" fmla="*/ 565 w 941"/>
                <a:gd name="T71" fmla="*/ 2 h 2"/>
                <a:gd name="T72" fmla="*/ 583 w 941"/>
                <a:gd name="T73" fmla="*/ 0 h 2"/>
                <a:gd name="T74" fmla="*/ 593 w 941"/>
                <a:gd name="T75" fmla="*/ 2 h 2"/>
                <a:gd name="T76" fmla="*/ 615 w 941"/>
                <a:gd name="T77" fmla="*/ 0 h 2"/>
                <a:gd name="T78" fmla="*/ 623 w 941"/>
                <a:gd name="T79" fmla="*/ 0 h 2"/>
                <a:gd name="T80" fmla="*/ 644 w 941"/>
                <a:gd name="T81" fmla="*/ 2 h 2"/>
                <a:gd name="T82" fmla="*/ 662 w 941"/>
                <a:gd name="T83" fmla="*/ 0 h 2"/>
                <a:gd name="T84" fmla="*/ 672 w 941"/>
                <a:gd name="T85" fmla="*/ 2 h 2"/>
                <a:gd name="T86" fmla="*/ 694 w 941"/>
                <a:gd name="T87" fmla="*/ 0 h 2"/>
                <a:gd name="T88" fmla="*/ 702 w 941"/>
                <a:gd name="T89" fmla="*/ 0 h 2"/>
                <a:gd name="T90" fmla="*/ 723 w 941"/>
                <a:gd name="T91" fmla="*/ 2 h 2"/>
                <a:gd name="T92" fmla="*/ 741 w 941"/>
                <a:gd name="T93" fmla="*/ 0 h 2"/>
                <a:gd name="T94" fmla="*/ 751 w 941"/>
                <a:gd name="T95" fmla="*/ 2 h 2"/>
                <a:gd name="T96" fmla="*/ 773 w 941"/>
                <a:gd name="T97" fmla="*/ 0 h 2"/>
                <a:gd name="T98" fmla="*/ 781 w 941"/>
                <a:gd name="T99" fmla="*/ 0 h 2"/>
                <a:gd name="T100" fmla="*/ 802 w 941"/>
                <a:gd name="T101" fmla="*/ 2 h 2"/>
                <a:gd name="T102" fmla="*/ 820 w 941"/>
                <a:gd name="T103" fmla="*/ 0 h 2"/>
                <a:gd name="T104" fmla="*/ 830 w 941"/>
                <a:gd name="T105" fmla="*/ 2 h 2"/>
                <a:gd name="T106" fmla="*/ 852 w 941"/>
                <a:gd name="T107" fmla="*/ 0 h 2"/>
                <a:gd name="T108" fmla="*/ 860 w 941"/>
                <a:gd name="T109" fmla="*/ 0 h 2"/>
                <a:gd name="T110" fmla="*/ 881 w 941"/>
                <a:gd name="T111" fmla="*/ 2 h 2"/>
                <a:gd name="T112" fmla="*/ 899 w 941"/>
                <a:gd name="T113" fmla="*/ 0 h 2"/>
                <a:gd name="T114" fmla="*/ 909 w 941"/>
                <a:gd name="T115" fmla="*/ 2 h 2"/>
                <a:gd name="T116" fmla="*/ 931 w 941"/>
                <a:gd name="T117" fmla="*/ 0 h 2"/>
                <a:gd name="T118" fmla="*/ 939 w 941"/>
                <a:gd name="T11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941" h="2">
                  <a:moveTo>
                    <a:pt x="0" y="0"/>
                  </a:moveTo>
                  <a:lnTo>
                    <a:pt x="2" y="0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0"/>
                  </a:lnTo>
                  <a:close/>
                  <a:moveTo>
                    <a:pt x="10" y="0"/>
                  </a:moveTo>
                  <a:lnTo>
                    <a:pt x="12" y="0"/>
                  </a:lnTo>
                  <a:lnTo>
                    <a:pt x="12" y="2"/>
                  </a:lnTo>
                  <a:lnTo>
                    <a:pt x="10" y="2"/>
                  </a:lnTo>
                  <a:lnTo>
                    <a:pt x="10" y="0"/>
                  </a:lnTo>
                  <a:close/>
                  <a:moveTo>
                    <a:pt x="20" y="0"/>
                  </a:moveTo>
                  <a:lnTo>
                    <a:pt x="22" y="0"/>
                  </a:lnTo>
                  <a:lnTo>
                    <a:pt x="22" y="2"/>
                  </a:lnTo>
                  <a:lnTo>
                    <a:pt x="20" y="2"/>
                  </a:lnTo>
                  <a:lnTo>
                    <a:pt x="20" y="0"/>
                  </a:lnTo>
                  <a:close/>
                  <a:moveTo>
                    <a:pt x="30" y="0"/>
                  </a:moveTo>
                  <a:lnTo>
                    <a:pt x="32" y="0"/>
                  </a:lnTo>
                  <a:lnTo>
                    <a:pt x="32" y="2"/>
                  </a:lnTo>
                  <a:lnTo>
                    <a:pt x="30" y="2"/>
                  </a:lnTo>
                  <a:lnTo>
                    <a:pt x="30" y="0"/>
                  </a:lnTo>
                  <a:close/>
                  <a:moveTo>
                    <a:pt x="40" y="0"/>
                  </a:moveTo>
                  <a:lnTo>
                    <a:pt x="42" y="0"/>
                  </a:lnTo>
                  <a:lnTo>
                    <a:pt x="42" y="2"/>
                  </a:lnTo>
                  <a:lnTo>
                    <a:pt x="40" y="2"/>
                  </a:lnTo>
                  <a:lnTo>
                    <a:pt x="40" y="0"/>
                  </a:lnTo>
                  <a:close/>
                  <a:moveTo>
                    <a:pt x="50" y="0"/>
                  </a:moveTo>
                  <a:lnTo>
                    <a:pt x="52" y="0"/>
                  </a:lnTo>
                  <a:lnTo>
                    <a:pt x="52" y="2"/>
                  </a:lnTo>
                  <a:lnTo>
                    <a:pt x="50" y="2"/>
                  </a:lnTo>
                  <a:lnTo>
                    <a:pt x="50" y="0"/>
                  </a:lnTo>
                  <a:close/>
                  <a:moveTo>
                    <a:pt x="60" y="0"/>
                  </a:moveTo>
                  <a:lnTo>
                    <a:pt x="62" y="0"/>
                  </a:lnTo>
                  <a:lnTo>
                    <a:pt x="62" y="2"/>
                  </a:lnTo>
                  <a:lnTo>
                    <a:pt x="60" y="2"/>
                  </a:lnTo>
                  <a:lnTo>
                    <a:pt x="60" y="0"/>
                  </a:lnTo>
                  <a:close/>
                  <a:moveTo>
                    <a:pt x="70" y="0"/>
                  </a:moveTo>
                  <a:lnTo>
                    <a:pt x="72" y="0"/>
                  </a:lnTo>
                  <a:lnTo>
                    <a:pt x="72" y="2"/>
                  </a:lnTo>
                  <a:lnTo>
                    <a:pt x="70" y="2"/>
                  </a:lnTo>
                  <a:lnTo>
                    <a:pt x="70" y="0"/>
                  </a:lnTo>
                  <a:close/>
                  <a:moveTo>
                    <a:pt x="79" y="0"/>
                  </a:moveTo>
                  <a:lnTo>
                    <a:pt x="81" y="0"/>
                  </a:lnTo>
                  <a:lnTo>
                    <a:pt x="81" y="2"/>
                  </a:lnTo>
                  <a:lnTo>
                    <a:pt x="79" y="2"/>
                  </a:lnTo>
                  <a:lnTo>
                    <a:pt x="79" y="0"/>
                  </a:lnTo>
                  <a:close/>
                  <a:moveTo>
                    <a:pt x="89" y="0"/>
                  </a:moveTo>
                  <a:lnTo>
                    <a:pt x="91" y="0"/>
                  </a:lnTo>
                  <a:lnTo>
                    <a:pt x="91" y="2"/>
                  </a:lnTo>
                  <a:lnTo>
                    <a:pt x="89" y="2"/>
                  </a:lnTo>
                  <a:lnTo>
                    <a:pt x="89" y="0"/>
                  </a:lnTo>
                  <a:close/>
                  <a:moveTo>
                    <a:pt x="99" y="0"/>
                  </a:moveTo>
                  <a:lnTo>
                    <a:pt x="101" y="0"/>
                  </a:lnTo>
                  <a:lnTo>
                    <a:pt x="101" y="2"/>
                  </a:lnTo>
                  <a:lnTo>
                    <a:pt x="99" y="2"/>
                  </a:lnTo>
                  <a:lnTo>
                    <a:pt x="99" y="0"/>
                  </a:lnTo>
                  <a:close/>
                  <a:moveTo>
                    <a:pt x="109" y="0"/>
                  </a:moveTo>
                  <a:lnTo>
                    <a:pt x="111" y="0"/>
                  </a:lnTo>
                  <a:lnTo>
                    <a:pt x="111" y="2"/>
                  </a:lnTo>
                  <a:lnTo>
                    <a:pt x="109" y="2"/>
                  </a:lnTo>
                  <a:lnTo>
                    <a:pt x="109" y="0"/>
                  </a:lnTo>
                  <a:close/>
                  <a:moveTo>
                    <a:pt x="119" y="0"/>
                  </a:moveTo>
                  <a:lnTo>
                    <a:pt x="121" y="0"/>
                  </a:lnTo>
                  <a:lnTo>
                    <a:pt x="121" y="2"/>
                  </a:lnTo>
                  <a:lnTo>
                    <a:pt x="119" y="2"/>
                  </a:lnTo>
                  <a:lnTo>
                    <a:pt x="119" y="0"/>
                  </a:lnTo>
                  <a:close/>
                  <a:moveTo>
                    <a:pt x="129" y="0"/>
                  </a:moveTo>
                  <a:lnTo>
                    <a:pt x="131" y="0"/>
                  </a:lnTo>
                  <a:lnTo>
                    <a:pt x="131" y="2"/>
                  </a:lnTo>
                  <a:lnTo>
                    <a:pt x="129" y="2"/>
                  </a:lnTo>
                  <a:lnTo>
                    <a:pt x="129" y="0"/>
                  </a:lnTo>
                  <a:close/>
                  <a:moveTo>
                    <a:pt x="139" y="0"/>
                  </a:moveTo>
                  <a:lnTo>
                    <a:pt x="141" y="0"/>
                  </a:lnTo>
                  <a:lnTo>
                    <a:pt x="141" y="2"/>
                  </a:lnTo>
                  <a:lnTo>
                    <a:pt x="139" y="2"/>
                  </a:lnTo>
                  <a:lnTo>
                    <a:pt x="139" y="0"/>
                  </a:lnTo>
                  <a:close/>
                  <a:moveTo>
                    <a:pt x="149" y="0"/>
                  </a:moveTo>
                  <a:lnTo>
                    <a:pt x="151" y="0"/>
                  </a:lnTo>
                  <a:lnTo>
                    <a:pt x="151" y="2"/>
                  </a:lnTo>
                  <a:lnTo>
                    <a:pt x="149" y="2"/>
                  </a:lnTo>
                  <a:lnTo>
                    <a:pt x="149" y="0"/>
                  </a:lnTo>
                  <a:close/>
                  <a:moveTo>
                    <a:pt x="158" y="0"/>
                  </a:moveTo>
                  <a:lnTo>
                    <a:pt x="160" y="0"/>
                  </a:lnTo>
                  <a:lnTo>
                    <a:pt x="160" y="2"/>
                  </a:lnTo>
                  <a:lnTo>
                    <a:pt x="158" y="2"/>
                  </a:lnTo>
                  <a:lnTo>
                    <a:pt x="158" y="0"/>
                  </a:lnTo>
                  <a:close/>
                  <a:moveTo>
                    <a:pt x="168" y="0"/>
                  </a:moveTo>
                  <a:lnTo>
                    <a:pt x="170" y="0"/>
                  </a:lnTo>
                  <a:lnTo>
                    <a:pt x="170" y="2"/>
                  </a:lnTo>
                  <a:lnTo>
                    <a:pt x="168" y="2"/>
                  </a:lnTo>
                  <a:lnTo>
                    <a:pt x="168" y="0"/>
                  </a:lnTo>
                  <a:close/>
                  <a:moveTo>
                    <a:pt x="178" y="0"/>
                  </a:moveTo>
                  <a:lnTo>
                    <a:pt x="180" y="0"/>
                  </a:lnTo>
                  <a:lnTo>
                    <a:pt x="180" y="2"/>
                  </a:lnTo>
                  <a:lnTo>
                    <a:pt x="178" y="2"/>
                  </a:lnTo>
                  <a:lnTo>
                    <a:pt x="178" y="0"/>
                  </a:lnTo>
                  <a:close/>
                  <a:moveTo>
                    <a:pt x="188" y="0"/>
                  </a:moveTo>
                  <a:lnTo>
                    <a:pt x="190" y="0"/>
                  </a:lnTo>
                  <a:lnTo>
                    <a:pt x="190" y="2"/>
                  </a:lnTo>
                  <a:lnTo>
                    <a:pt x="188" y="2"/>
                  </a:lnTo>
                  <a:lnTo>
                    <a:pt x="188" y="0"/>
                  </a:lnTo>
                  <a:close/>
                  <a:moveTo>
                    <a:pt x="198" y="0"/>
                  </a:moveTo>
                  <a:lnTo>
                    <a:pt x="200" y="0"/>
                  </a:lnTo>
                  <a:lnTo>
                    <a:pt x="200" y="2"/>
                  </a:lnTo>
                  <a:lnTo>
                    <a:pt x="198" y="2"/>
                  </a:lnTo>
                  <a:lnTo>
                    <a:pt x="198" y="0"/>
                  </a:lnTo>
                  <a:close/>
                  <a:moveTo>
                    <a:pt x="208" y="0"/>
                  </a:moveTo>
                  <a:lnTo>
                    <a:pt x="210" y="0"/>
                  </a:lnTo>
                  <a:lnTo>
                    <a:pt x="210" y="2"/>
                  </a:lnTo>
                  <a:lnTo>
                    <a:pt x="208" y="2"/>
                  </a:lnTo>
                  <a:lnTo>
                    <a:pt x="208" y="0"/>
                  </a:lnTo>
                  <a:close/>
                  <a:moveTo>
                    <a:pt x="218" y="0"/>
                  </a:moveTo>
                  <a:lnTo>
                    <a:pt x="220" y="0"/>
                  </a:lnTo>
                  <a:lnTo>
                    <a:pt x="220" y="2"/>
                  </a:lnTo>
                  <a:lnTo>
                    <a:pt x="218" y="2"/>
                  </a:lnTo>
                  <a:lnTo>
                    <a:pt x="218" y="0"/>
                  </a:lnTo>
                  <a:close/>
                  <a:moveTo>
                    <a:pt x="228" y="0"/>
                  </a:moveTo>
                  <a:lnTo>
                    <a:pt x="230" y="0"/>
                  </a:lnTo>
                  <a:lnTo>
                    <a:pt x="230" y="2"/>
                  </a:lnTo>
                  <a:lnTo>
                    <a:pt x="228" y="2"/>
                  </a:lnTo>
                  <a:lnTo>
                    <a:pt x="228" y="0"/>
                  </a:lnTo>
                  <a:close/>
                  <a:moveTo>
                    <a:pt x="237" y="0"/>
                  </a:moveTo>
                  <a:lnTo>
                    <a:pt x="239" y="0"/>
                  </a:lnTo>
                  <a:lnTo>
                    <a:pt x="239" y="2"/>
                  </a:lnTo>
                  <a:lnTo>
                    <a:pt x="237" y="2"/>
                  </a:lnTo>
                  <a:lnTo>
                    <a:pt x="237" y="0"/>
                  </a:lnTo>
                  <a:close/>
                  <a:moveTo>
                    <a:pt x="247" y="0"/>
                  </a:moveTo>
                  <a:lnTo>
                    <a:pt x="249" y="0"/>
                  </a:lnTo>
                  <a:lnTo>
                    <a:pt x="249" y="2"/>
                  </a:lnTo>
                  <a:lnTo>
                    <a:pt x="247" y="2"/>
                  </a:lnTo>
                  <a:lnTo>
                    <a:pt x="247" y="0"/>
                  </a:lnTo>
                  <a:close/>
                  <a:moveTo>
                    <a:pt x="257" y="0"/>
                  </a:moveTo>
                  <a:lnTo>
                    <a:pt x="259" y="0"/>
                  </a:lnTo>
                  <a:lnTo>
                    <a:pt x="259" y="2"/>
                  </a:lnTo>
                  <a:lnTo>
                    <a:pt x="257" y="2"/>
                  </a:lnTo>
                  <a:lnTo>
                    <a:pt x="257" y="0"/>
                  </a:lnTo>
                  <a:close/>
                  <a:moveTo>
                    <a:pt x="267" y="0"/>
                  </a:moveTo>
                  <a:lnTo>
                    <a:pt x="269" y="0"/>
                  </a:lnTo>
                  <a:lnTo>
                    <a:pt x="269" y="2"/>
                  </a:lnTo>
                  <a:lnTo>
                    <a:pt x="267" y="2"/>
                  </a:lnTo>
                  <a:lnTo>
                    <a:pt x="267" y="0"/>
                  </a:lnTo>
                  <a:close/>
                  <a:moveTo>
                    <a:pt x="277" y="0"/>
                  </a:moveTo>
                  <a:lnTo>
                    <a:pt x="279" y="0"/>
                  </a:lnTo>
                  <a:lnTo>
                    <a:pt x="279" y="2"/>
                  </a:lnTo>
                  <a:lnTo>
                    <a:pt x="277" y="2"/>
                  </a:lnTo>
                  <a:lnTo>
                    <a:pt x="277" y="0"/>
                  </a:lnTo>
                  <a:close/>
                  <a:moveTo>
                    <a:pt x="287" y="0"/>
                  </a:moveTo>
                  <a:lnTo>
                    <a:pt x="289" y="0"/>
                  </a:lnTo>
                  <a:lnTo>
                    <a:pt x="289" y="2"/>
                  </a:lnTo>
                  <a:lnTo>
                    <a:pt x="287" y="2"/>
                  </a:lnTo>
                  <a:lnTo>
                    <a:pt x="287" y="0"/>
                  </a:lnTo>
                  <a:close/>
                  <a:moveTo>
                    <a:pt x="297" y="0"/>
                  </a:moveTo>
                  <a:lnTo>
                    <a:pt x="299" y="0"/>
                  </a:lnTo>
                  <a:lnTo>
                    <a:pt x="299" y="2"/>
                  </a:lnTo>
                  <a:lnTo>
                    <a:pt x="297" y="2"/>
                  </a:lnTo>
                  <a:lnTo>
                    <a:pt x="297" y="0"/>
                  </a:lnTo>
                  <a:close/>
                  <a:moveTo>
                    <a:pt x="307" y="0"/>
                  </a:moveTo>
                  <a:lnTo>
                    <a:pt x="309" y="0"/>
                  </a:lnTo>
                  <a:lnTo>
                    <a:pt x="309" y="2"/>
                  </a:lnTo>
                  <a:lnTo>
                    <a:pt x="307" y="2"/>
                  </a:lnTo>
                  <a:lnTo>
                    <a:pt x="307" y="0"/>
                  </a:lnTo>
                  <a:close/>
                  <a:moveTo>
                    <a:pt x="316" y="0"/>
                  </a:moveTo>
                  <a:lnTo>
                    <a:pt x="318" y="0"/>
                  </a:lnTo>
                  <a:lnTo>
                    <a:pt x="318" y="2"/>
                  </a:lnTo>
                  <a:lnTo>
                    <a:pt x="316" y="2"/>
                  </a:lnTo>
                  <a:lnTo>
                    <a:pt x="316" y="0"/>
                  </a:lnTo>
                  <a:close/>
                  <a:moveTo>
                    <a:pt x="326" y="0"/>
                  </a:moveTo>
                  <a:lnTo>
                    <a:pt x="328" y="0"/>
                  </a:lnTo>
                  <a:lnTo>
                    <a:pt x="328" y="2"/>
                  </a:lnTo>
                  <a:lnTo>
                    <a:pt x="326" y="2"/>
                  </a:lnTo>
                  <a:lnTo>
                    <a:pt x="326" y="0"/>
                  </a:lnTo>
                  <a:close/>
                  <a:moveTo>
                    <a:pt x="336" y="0"/>
                  </a:moveTo>
                  <a:lnTo>
                    <a:pt x="338" y="0"/>
                  </a:lnTo>
                  <a:lnTo>
                    <a:pt x="338" y="2"/>
                  </a:lnTo>
                  <a:lnTo>
                    <a:pt x="336" y="2"/>
                  </a:lnTo>
                  <a:lnTo>
                    <a:pt x="336" y="0"/>
                  </a:lnTo>
                  <a:close/>
                  <a:moveTo>
                    <a:pt x="346" y="0"/>
                  </a:moveTo>
                  <a:lnTo>
                    <a:pt x="348" y="0"/>
                  </a:lnTo>
                  <a:lnTo>
                    <a:pt x="348" y="2"/>
                  </a:lnTo>
                  <a:lnTo>
                    <a:pt x="346" y="2"/>
                  </a:lnTo>
                  <a:lnTo>
                    <a:pt x="346" y="0"/>
                  </a:lnTo>
                  <a:close/>
                  <a:moveTo>
                    <a:pt x="356" y="0"/>
                  </a:moveTo>
                  <a:lnTo>
                    <a:pt x="358" y="0"/>
                  </a:lnTo>
                  <a:lnTo>
                    <a:pt x="358" y="2"/>
                  </a:lnTo>
                  <a:lnTo>
                    <a:pt x="356" y="2"/>
                  </a:lnTo>
                  <a:lnTo>
                    <a:pt x="356" y="0"/>
                  </a:lnTo>
                  <a:close/>
                  <a:moveTo>
                    <a:pt x="366" y="0"/>
                  </a:moveTo>
                  <a:lnTo>
                    <a:pt x="368" y="0"/>
                  </a:lnTo>
                  <a:lnTo>
                    <a:pt x="368" y="2"/>
                  </a:lnTo>
                  <a:lnTo>
                    <a:pt x="366" y="2"/>
                  </a:lnTo>
                  <a:lnTo>
                    <a:pt x="366" y="0"/>
                  </a:lnTo>
                  <a:close/>
                  <a:moveTo>
                    <a:pt x="376" y="0"/>
                  </a:moveTo>
                  <a:lnTo>
                    <a:pt x="378" y="0"/>
                  </a:lnTo>
                  <a:lnTo>
                    <a:pt x="378" y="2"/>
                  </a:lnTo>
                  <a:lnTo>
                    <a:pt x="376" y="2"/>
                  </a:lnTo>
                  <a:lnTo>
                    <a:pt x="376" y="0"/>
                  </a:lnTo>
                  <a:close/>
                  <a:moveTo>
                    <a:pt x="386" y="0"/>
                  </a:moveTo>
                  <a:lnTo>
                    <a:pt x="388" y="0"/>
                  </a:lnTo>
                  <a:lnTo>
                    <a:pt x="388" y="2"/>
                  </a:lnTo>
                  <a:lnTo>
                    <a:pt x="386" y="2"/>
                  </a:lnTo>
                  <a:lnTo>
                    <a:pt x="386" y="0"/>
                  </a:lnTo>
                  <a:close/>
                  <a:moveTo>
                    <a:pt x="395" y="0"/>
                  </a:moveTo>
                  <a:lnTo>
                    <a:pt x="397" y="0"/>
                  </a:lnTo>
                  <a:lnTo>
                    <a:pt x="397" y="2"/>
                  </a:lnTo>
                  <a:lnTo>
                    <a:pt x="395" y="2"/>
                  </a:lnTo>
                  <a:lnTo>
                    <a:pt x="395" y="0"/>
                  </a:lnTo>
                  <a:close/>
                  <a:moveTo>
                    <a:pt x="405" y="0"/>
                  </a:moveTo>
                  <a:lnTo>
                    <a:pt x="407" y="0"/>
                  </a:lnTo>
                  <a:lnTo>
                    <a:pt x="407" y="2"/>
                  </a:lnTo>
                  <a:lnTo>
                    <a:pt x="405" y="2"/>
                  </a:lnTo>
                  <a:lnTo>
                    <a:pt x="405" y="0"/>
                  </a:lnTo>
                  <a:close/>
                  <a:moveTo>
                    <a:pt x="415" y="0"/>
                  </a:moveTo>
                  <a:lnTo>
                    <a:pt x="417" y="0"/>
                  </a:lnTo>
                  <a:lnTo>
                    <a:pt x="417" y="2"/>
                  </a:lnTo>
                  <a:lnTo>
                    <a:pt x="415" y="2"/>
                  </a:lnTo>
                  <a:lnTo>
                    <a:pt x="415" y="0"/>
                  </a:lnTo>
                  <a:close/>
                  <a:moveTo>
                    <a:pt x="425" y="0"/>
                  </a:moveTo>
                  <a:lnTo>
                    <a:pt x="427" y="0"/>
                  </a:lnTo>
                  <a:lnTo>
                    <a:pt x="427" y="2"/>
                  </a:lnTo>
                  <a:lnTo>
                    <a:pt x="425" y="2"/>
                  </a:lnTo>
                  <a:lnTo>
                    <a:pt x="425" y="0"/>
                  </a:lnTo>
                  <a:close/>
                  <a:moveTo>
                    <a:pt x="435" y="0"/>
                  </a:moveTo>
                  <a:lnTo>
                    <a:pt x="437" y="0"/>
                  </a:lnTo>
                  <a:lnTo>
                    <a:pt x="437" y="2"/>
                  </a:lnTo>
                  <a:lnTo>
                    <a:pt x="435" y="2"/>
                  </a:lnTo>
                  <a:lnTo>
                    <a:pt x="435" y="0"/>
                  </a:lnTo>
                  <a:close/>
                  <a:moveTo>
                    <a:pt x="445" y="0"/>
                  </a:moveTo>
                  <a:lnTo>
                    <a:pt x="447" y="0"/>
                  </a:lnTo>
                  <a:lnTo>
                    <a:pt x="447" y="2"/>
                  </a:lnTo>
                  <a:lnTo>
                    <a:pt x="445" y="2"/>
                  </a:lnTo>
                  <a:lnTo>
                    <a:pt x="445" y="0"/>
                  </a:lnTo>
                  <a:close/>
                  <a:moveTo>
                    <a:pt x="455" y="0"/>
                  </a:moveTo>
                  <a:lnTo>
                    <a:pt x="457" y="0"/>
                  </a:lnTo>
                  <a:lnTo>
                    <a:pt x="457" y="2"/>
                  </a:lnTo>
                  <a:lnTo>
                    <a:pt x="455" y="2"/>
                  </a:lnTo>
                  <a:lnTo>
                    <a:pt x="455" y="0"/>
                  </a:lnTo>
                  <a:close/>
                  <a:moveTo>
                    <a:pt x="465" y="0"/>
                  </a:moveTo>
                  <a:lnTo>
                    <a:pt x="467" y="0"/>
                  </a:lnTo>
                  <a:lnTo>
                    <a:pt x="467" y="2"/>
                  </a:lnTo>
                  <a:lnTo>
                    <a:pt x="465" y="2"/>
                  </a:lnTo>
                  <a:lnTo>
                    <a:pt x="465" y="0"/>
                  </a:lnTo>
                  <a:close/>
                  <a:moveTo>
                    <a:pt x="474" y="0"/>
                  </a:moveTo>
                  <a:lnTo>
                    <a:pt x="476" y="0"/>
                  </a:lnTo>
                  <a:lnTo>
                    <a:pt x="476" y="2"/>
                  </a:lnTo>
                  <a:lnTo>
                    <a:pt x="474" y="2"/>
                  </a:lnTo>
                  <a:lnTo>
                    <a:pt x="474" y="0"/>
                  </a:lnTo>
                  <a:close/>
                  <a:moveTo>
                    <a:pt x="484" y="0"/>
                  </a:moveTo>
                  <a:lnTo>
                    <a:pt x="486" y="0"/>
                  </a:lnTo>
                  <a:lnTo>
                    <a:pt x="486" y="2"/>
                  </a:lnTo>
                  <a:lnTo>
                    <a:pt x="484" y="2"/>
                  </a:lnTo>
                  <a:lnTo>
                    <a:pt x="484" y="0"/>
                  </a:lnTo>
                  <a:close/>
                  <a:moveTo>
                    <a:pt x="494" y="0"/>
                  </a:moveTo>
                  <a:lnTo>
                    <a:pt x="496" y="0"/>
                  </a:lnTo>
                  <a:lnTo>
                    <a:pt x="496" y="2"/>
                  </a:lnTo>
                  <a:lnTo>
                    <a:pt x="494" y="2"/>
                  </a:lnTo>
                  <a:lnTo>
                    <a:pt x="494" y="0"/>
                  </a:lnTo>
                  <a:close/>
                  <a:moveTo>
                    <a:pt x="504" y="0"/>
                  </a:moveTo>
                  <a:lnTo>
                    <a:pt x="506" y="0"/>
                  </a:lnTo>
                  <a:lnTo>
                    <a:pt x="506" y="2"/>
                  </a:lnTo>
                  <a:lnTo>
                    <a:pt x="504" y="2"/>
                  </a:lnTo>
                  <a:lnTo>
                    <a:pt x="504" y="0"/>
                  </a:lnTo>
                  <a:close/>
                  <a:moveTo>
                    <a:pt x="514" y="0"/>
                  </a:moveTo>
                  <a:lnTo>
                    <a:pt x="516" y="0"/>
                  </a:lnTo>
                  <a:lnTo>
                    <a:pt x="516" y="2"/>
                  </a:lnTo>
                  <a:lnTo>
                    <a:pt x="514" y="2"/>
                  </a:lnTo>
                  <a:lnTo>
                    <a:pt x="514" y="0"/>
                  </a:lnTo>
                  <a:close/>
                  <a:moveTo>
                    <a:pt x="524" y="0"/>
                  </a:moveTo>
                  <a:lnTo>
                    <a:pt x="526" y="0"/>
                  </a:lnTo>
                  <a:lnTo>
                    <a:pt x="526" y="2"/>
                  </a:lnTo>
                  <a:lnTo>
                    <a:pt x="524" y="2"/>
                  </a:lnTo>
                  <a:lnTo>
                    <a:pt x="524" y="0"/>
                  </a:lnTo>
                  <a:close/>
                  <a:moveTo>
                    <a:pt x="534" y="0"/>
                  </a:moveTo>
                  <a:lnTo>
                    <a:pt x="536" y="0"/>
                  </a:lnTo>
                  <a:lnTo>
                    <a:pt x="536" y="2"/>
                  </a:lnTo>
                  <a:lnTo>
                    <a:pt x="534" y="2"/>
                  </a:lnTo>
                  <a:lnTo>
                    <a:pt x="534" y="0"/>
                  </a:lnTo>
                  <a:close/>
                  <a:moveTo>
                    <a:pt x="544" y="0"/>
                  </a:moveTo>
                  <a:lnTo>
                    <a:pt x="546" y="0"/>
                  </a:lnTo>
                  <a:lnTo>
                    <a:pt x="546" y="2"/>
                  </a:lnTo>
                  <a:lnTo>
                    <a:pt x="544" y="2"/>
                  </a:lnTo>
                  <a:lnTo>
                    <a:pt x="544" y="0"/>
                  </a:lnTo>
                  <a:close/>
                  <a:moveTo>
                    <a:pt x="553" y="0"/>
                  </a:moveTo>
                  <a:lnTo>
                    <a:pt x="555" y="0"/>
                  </a:lnTo>
                  <a:lnTo>
                    <a:pt x="555" y="2"/>
                  </a:lnTo>
                  <a:lnTo>
                    <a:pt x="553" y="2"/>
                  </a:lnTo>
                  <a:lnTo>
                    <a:pt x="553" y="0"/>
                  </a:lnTo>
                  <a:close/>
                  <a:moveTo>
                    <a:pt x="563" y="0"/>
                  </a:moveTo>
                  <a:lnTo>
                    <a:pt x="565" y="0"/>
                  </a:lnTo>
                  <a:lnTo>
                    <a:pt x="565" y="2"/>
                  </a:lnTo>
                  <a:lnTo>
                    <a:pt x="563" y="2"/>
                  </a:lnTo>
                  <a:lnTo>
                    <a:pt x="563" y="0"/>
                  </a:lnTo>
                  <a:close/>
                  <a:moveTo>
                    <a:pt x="573" y="0"/>
                  </a:moveTo>
                  <a:lnTo>
                    <a:pt x="575" y="0"/>
                  </a:lnTo>
                  <a:lnTo>
                    <a:pt x="575" y="2"/>
                  </a:lnTo>
                  <a:lnTo>
                    <a:pt x="573" y="2"/>
                  </a:lnTo>
                  <a:lnTo>
                    <a:pt x="573" y="0"/>
                  </a:lnTo>
                  <a:close/>
                  <a:moveTo>
                    <a:pt x="583" y="0"/>
                  </a:moveTo>
                  <a:lnTo>
                    <a:pt x="585" y="0"/>
                  </a:lnTo>
                  <a:lnTo>
                    <a:pt x="585" y="2"/>
                  </a:lnTo>
                  <a:lnTo>
                    <a:pt x="583" y="2"/>
                  </a:lnTo>
                  <a:lnTo>
                    <a:pt x="583" y="0"/>
                  </a:lnTo>
                  <a:close/>
                  <a:moveTo>
                    <a:pt x="593" y="0"/>
                  </a:moveTo>
                  <a:lnTo>
                    <a:pt x="595" y="0"/>
                  </a:lnTo>
                  <a:lnTo>
                    <a:pt x="595" y="2"/>
                  </a:lnTo>
                  <a:lnTo>
                    <a:pt x="593" y="2"/>
                  </a:lnTo>
                  <a:lnTo>
                    <a:pt x="593" y="0"/>
                  </a:lnTo>
                  <a:close/>
                  <a:moveTo>
                    <a:pt x="603" y="0"/>
                  </a:moveTo>
                  <a:lnTo>
                    <a:pt x="605" y="0"/>
                  </a:lnTo>
                  <a:lnTo>
                    <a:pt x="605" y="2"/>
                  </a:lnTo>
                  <a:lnTo>
                    <a:pt x="603" y="2"/>
                  </a:lnTo>
                  <a:lnTo>
                    <a:pt x="603" y="0"/>
                  </a:lnTo>
                  <a:close/>
                  <a:moveTo>
                    <a:pt x="613" y="0"/>
                  </a:moveTo>
                  <a:lnTo>
                    <a:pt x="615" y="0"/>
                  </a:lnTo>
                  <a:lnTo>
                    <a:pt x="615" y="2"/>
                  </a:lnTo>
                  <a:lnTo>
                    <a:pt x="613" y="2"/>
                  </a:lnTo>
                  <a:lnTo>
                    <a:pt x="613" y="0"/>
                  </a:lnTo>
                  <a:close/>
                  <a:moveTo>
                    <a:pt x="623" y="0"/>
                  </a:moveTo>
                  <a:lnTo>
                    <a:pt x="625" y="0"/>
                  </a:lnTo>
                  <a:lnTo>
                    <a:pt x="625" y="2"/>
                  </a:lnTo>
                  <a:lnTo>
                    <a:pt x="623" y="2"/>
                  </a:lnTo>
                  <a:lnTo>
                    <a:pt x="623" y="0"/>
                  </a:lnTo>
                  <a:close/>
                  <a:moveTo>
                    <a:pt x="632" y="0"/>
                  </a:moveTo>
                  <a:lnTo>
                    <a:pt x="634" y="0"/>
                  </a:lnTo>
                  <a:lnTo>
                    <a:pt x="634" y="2"/>
                  </a:lnTo>
                  <a:lnTo>
                    <a:pt x="632" y="2"/>
                  </a:lnTo>
                  <a:lnTo>
                    <a:pt x="632" y="0"/>
                  </a:lnTo>
                  <a:close/>
                  <a:moveTo>
                    <a:pt x="642" y="0"/>
                  </a:moveTo>
                  <a:lnTo>
                    <a:pt x="644" y="0"/>
                  </a:lnTo>
                  <a:lnTo>
                    <a:pt x="644" y="2"/>
                  </a:lnTo>
                  <a:lnTo>
                    <a:pt x="642" y="2"/>
                  </a:lnTo>
                  <a:lnTo>
                    <a:pt x="642" y="0"/>
                  </a:lnTo>
                  <a:close/>
                  <a:moveTo>
                    <a:pt x="652" y="0"/>
                  </a:moveTo>
                  <a:lnTo>
                    <a:pt x="654" y="0"/>
                  </a:lnTo>
                  <a:lnTo>
                    <a:pt x="654" y="2"/>
                  </a:lnTo>
                  <a:lnTo>
                    <a:pt x="652" y="2"/>
                  </a:lnTo>
                  <a:lnTo>
                    <a:pt x="652" y="0"/>
                  </a:lnTo>
                  <a:close/>
                  <a:moveTo>
                    <a:pt x="662" y="0"/>
                  </a:moveTo>
                  <a:lnTo>
                    <a:pt x="664" y="0"/>
                  </a:lnTo>
                  <a:lnTo>
                    <a:pt x="664" y="2"/>
                  </a:lnTo>
                  <a:lnTo>
                    <a:pt x="662" y="2"/>
                  </a:lnTo>
                  <a:lnTo>
                    <a:pt x="662" y="0"/>
                  </a:lnTo>
                  <a:close/>
                  <a:moveTo>
                    <a:pt x="672" y="0"/>
                  </a:moveTo>
                  <a:lnTo>
                    <a:pt x="674" y="0"/>
                  </a:lnTo>
                  <a:lnTo>
                    <a:pt x="674" y="2"/>
                  </a:lnTo>
                  <a:lnTo>
                    <a:pt x="672" y="2"/>
                  </a:lnTo>
                  <a:lnTo>
                    <a:pt x="672" y="0"/>
                  </a:lnTo>
                  <a:close/>
                  <a:moveTo>
                    <a:pt x="682" y="0"/>
                  </a:moveTo>
                  <a:lnTo>
                    <a:pt x="684" y="0"/>
                  </a:lnTo>
                  <a:lnTo>
                    <a:pt x="684" y="2"/>
                  </a:lnTo>
                  <a:lnTo>
                    <a:pt x="682" y="2"/>
                  </a:lnTo>
                  <a:lnTo>
                    <a:pt x="682" y="0"/>
                  </a:lnTo>
                  <a:close/>
                  <a:moveTo>
                    <a:pt x="692" y="0"/>
                  </a:moveTo>
                  <a:lnTo>
                    <a:pt x="694" y="0"/>
                  </a:lnTo>
                  <a:lnTo>
                    <a:pt x="694" y="2"/>
                  </a:lnTo>
                  <a:lnTo>
                    <a:pt x="692" y="2"/>
                  </a:lnTo>
                  <a:lnTo>
                    <a:pt x="692" y="0"/>
                  </a:lnTo>
                  <a:close/>
                  <a:moveTo>
                    <a:pt x="702" y="0"/>
                  </a:moveTo>
                  <a:lnTo>
                    <a:pt x="704" y="0"/>
                  </a:lnTo>
                  <a:lnTo>
                    <a:pt x="704" y="2"/>
                  </a:lnTo>
                  <a:lnTo>
                    <a:pt x="702" y="2"/>
                  </a:lnTo>
                  <a:lnTo>
                    <a:pt x="702" y="0"/>
                  </a:lnTo>
                  <a:close/>
                  <a:moveTo>
                    <a:pt x="711" y="0"/>
                  </a:moveTo>
                  <a:lnTo>
                    <a:pt x="713" y="0"/>
                  </a:lnTo>
                  <a:lnTo>
                    <a:pt x="713" y="2"/>
                  </a:lnTo>
                  <a:lnTo>
                    <a:pt x="711" y="2"/>
                  </a:lnTo>
                  <a:lnTo>
                    <a:pt x="711" y="0"/>
                  </a:lnTo>
                  <a:close/>
                  <a:moveTo>
                    <a:pt x="721" y="0"/>
                  </a:moveTo>
                  <a:lnTo>
                    <a:pt x="723" y="0"/>
                  </a:lnTo>
                  <a:lnTo>
                    <a:pt x="723" y="2"/>
                  </a:lnTo>
                  <a:lnTo>
                    <a:pt x="721" y="2"/>
                  </a:lnTo>
                  <a:lnTo>
                    <a:pt x="721" y="0"/>
                  </a:lnTo>
                  <a:close/>
                  <a:moveTo>
                    <a:pt x="731" y="0"/>
                  </a:moveTo>
                  <a:lnTo>
                    <a:pt x="733" y="0"/>
                  </a:lnTo>
                  <a:lnTo>
                    <a:pt x="733" y="2"/>
                  </a:lnTo>
                  <a:lnTo>
                    <a:pt x="731" y="2"/>
                  </a:lnTo>
                  <a:lnTo>
                    <a:pt x="731" y="0"/>
                  </a:lnTo>
                  <a:close/>
                  <a:moveTo>
                    <a:pt x="741" y="0"/>
                  </a:moveTo>
                  <a:lnTo>
                    <a:pt x="743" y="0"/>
                  </a:lnTo>
                  <a:lnTo>
                    <a:pt x="743" y="2"/>
                  </a:lnTo>
                  <a:lnTo>
                    <a:pt x="741" y="2"/>
                  </a:lnTo>
                  <a:lnTo>
                    <a:pt x="741" y="0"/>
                  </a:lnTo>
                  <a:close/>
                  <a:moveTo>
                    <a:pt x="751" y="0"/>
                  </a:moveTo>
                  <a:lnTo>
                    <a:pt x="753" y="0"/>
                  </a:lnTo>
                  <a:lnTo>
                    <a:pt x="753" y="2"/>
                  </a:lnTo>
                  <a:lnTo>
                    <a:pt x="751" y="2"/>
                  </a:lnTo>
                  <a:lnTo>
                    <a:pt x="751" y="0"/>
                  </a:lnTo>
                  <a:close/>
                  <a:moveTo>
                    <a:pt x="761" y="0"/>
                  </a:moveTo>
                  <a:lnTo>
                    <a:pt x="763" y="0"/>
                  </a:lnTo>
                  <a:lnTo>
                    <a:pt x="763" y="2"/>
                  </a:lnTo>
                  <a:lnTo>
                    <a:pt x="761" y="2"/>
                  </a:lnTo>
                  <a:lnTo>
                    <a:pt x="761" y="0"/>
                  </a:lnTo>
                  <a:close/>
                  <a:moveTo>
                    <a:pt x="771" y="0"/>
                  </a:moveTo>
                  <a:lnTo>
                    <a:pt x="773" y="0"/>
                  </a:lnTo>
                  <a:lnTo>
                    <a:pt x="773" y="2"/>
                  </a:lnTo>
                  <a:lnTo>
                    <a:pt x="771" y="2"/>
                  </a:lnTo>
                  <a:lnTo>
                    <a:pt x="771" y="0"/>
                  </a:lnTo>
                  <a:close/>
                  <a:moveTo>
                    <a:pt x="781" y="0"/>
                  </a:moveTo>
                  <a:lnTo>
                    <a:pt x="783" y="0"/>
                  </a:lnTo>
                  <a:lnTo>
                    <a:pt x="783" y="2"/>
                  </a:lnTo>
                  <a:lnTo>
                    <a:pt x="781" y="2"/>
                  </a:lnTo>
                  <a:lnTo>
                    <a:pt x="781" y="0"/>
                  </a:lnTo>
                  <a:close/>
                  <a:moveTo>
                    <a:pt x="790" y="0"/>
                  </a:moveTo>
                  <a:lnTo>
                    <a:pt x="792" y="0"/>
                  </a:lnTo>
                  <a:lnTo>
                    <a:pt x="792" y="2"/>
                  </a:lnTo>
                  <a:lnTo>
                    <a:pt x="790" y="2"/>
                  </a:lnTo>
                  <a:lnTo>
                    <a:pt x="790" y="0"/>
                  </a:lnTo>
                  <a:close/>
                  <a:moveTo>
                    <a:pt x="800" y="0"/>
                  </a:moveTo>
                  <a:lnTo>
                    <a:pt x="802" y="0"/>
                  </a:lnTo>
                  <a:lnTo>
                    <a:pt x="802" y="2"/>
                  </a:lnTo>
                  <a:lnTo>
                    <a:pt x="800" y="2"/>
                  </a:lnTo>
                  <a:lnTo>
                    <a:pt x="800" y="0"/>
                  </a:lnTo>
                  <a:close/>
                  <a:moveTo>
                    <a:pt x="810" y="0"/>
                  </a:moveTo>
                  <a:lnTo>
                    <a:pt x="812" y="0"/>
                  </a:lnTo>
                  <a:lnTo>
                    <a:pt x="812" y="2"/>
                  </a:lnTo>
                  <a:lnTo>
                    <a:pt x="810" y="2"/>
                  </a:lnTo>
                  <a:lnTo>
                    <a:pt x="810" y="0"/>
                  </a:lnTo>
                  <a:close/>
                  <a:moveTo>
                    <a:pt x="820" y="0"/>
                  </a:moveTo>
                  <a:lnTo>
                    <a:pt x="822" y="0"/>
                  </a:lnTo>
                  <a:lnTo>
                    <a:pt x="822" y="2"/>
                  </a:lnTo>
                  <a:lnTo>
                    <a:pt x="820" y="2"/>
                  </a:lnTo>
                  <a:lnTo>
                    <a:pt x="820" y="0"/>
                  </a:lnTo>
                  <a:close/>
                  <a:moveTo>
                    <a:pt x="830" y="0"/>
                  </a:moveTo>
                  <a:lnTo>
                    <a:pt x="832" y="0"/>
                  </a:lnTo>
                  <a:lnTo>
                    <a:pt x="832" y="2"/>
                  </a:lnTo>
                  <a:lnTo>
                    <a:pt x="830" y="2"/>
                  </a:lnTo>
                  <a:lnTo>
                    <a:pt x="830" y="0"/>
                  </a:lnTo>
                  <a:close/>
                  <a:moveTo>
                    <a:pt x="840" y="0"/>
                  </a:moveTo>
                  <a:lnTo>
                    <a:pt x="842" y="0"/>
                  </a:lnTo>
                  <a:lnTo>
                    <a:pt x="842" y="2"/>
                  </a:lnTo>
                  <a:lnTo>
                    <a:pt x="840" y="2"/>
                  </a:lnTo>
                  <a:lnTo>
                    <a:pt x="840" y="0"/>
                  </a:lnTo>
                  <a:close/>
                  <a:moveTo>
                    <a:pt x="850" y="0"/>
                  </a:moveTo>
                  <a:lnTo>
                    <a:pt x="852" y="0"/>
                  </a:lnTo>
                  <a:lnTo>
                    <a:pt x="852" y="2"/>
                  </a:lnTo>
                  <a:lnTo>
                    <a:pt x="850" y="2"/>
                  </a:lnTo>
                  <a:lnTo>
                    <a:pt x="850" y="0"/>
                  </a:lnTo>
                  <a:close/>
                  <a:moveTo>
                    <a:pt x="860" y="0"/>
                  </a:moveTo>
                  <a:lnTo>
                    <a:pt x="862" y="0"/>
                  </a:lnTo>
                  <a:lnTo>
                    <a:pt x="862" y="2"/>
                  </a:lnTo>
                  <a:lnTo>
                    <a:pt x="860" y="2"/>
                  </a:lnTo>
                  <a:lnTo>
                    <a:pt x="860" y="0"/>
                  </a:lnTo>
                  <a:close/>
                  <a:moveTo>
                    <a:pt x="869" y="0"/>
                  </a:moveTo>
                  <a:lnTo>
                    <a:pt x="871" y="0"/>
                  </a:lnTo>
                  <a:lnTo>
                    <a:pt x="871" y="2"/>
                  </a:lnTo>
                  <a:lnTo>
                    <a:pt x="869" y="2"/>
                  </a:lnTo>
                  <a:lnTo>
                    <a:pt x="869" y="0"/>
                  </a:lnTo>
                  <a:close/>
                  <a:moveTo>
                    <a:pt x="879" y="0"/>
                  </a:moveTo>
                  <a:lnTo>
                    <a:pt x="881" y="0"/>
                  </a:lnTo>
                  <a:lnTo>
                    <a:pt x="881" y="2"/>
                  </a:lnTo>
                  <a:lnTo>
                    <a:pt x="879" y="2"/>
                  </a:lnTo>
                  <a:lnTo>
                    <a:pt x="879" y="0"/>
                  </a:lnTo>
                  <a:close/>
                  <a:moveTo>
                    <a:pt x="889" y="0"/>
                  </a:moveTo>
                  <a:lnTo>
                    <a:pt x="891" y="0"/>
                  </a:lnTo>
                  <a:lnTo>
                    <a:pt x="891" y="2"/>
                  </a:lnTo>
                  <a:lnTo>
                    <a:pt x="889" y="2"/>
                  </a:lnTo>
                  <a:lnTo>
                    <a:pt x="889" y="0"/>
                  </a:lnTo>
                  <a:close/>
                  <a:moveTo>
                    <a:pt x="899" y="0"/>
                  </a:moveTo>
                  <a:lnTo>
                    <a:pt x="901" y="0"/>
                  </a:lnTo>
                  <a:lnTo>
                    <a:pt x="901" y="2"/>
                  </a:lnTo>
                  <a:lnTo>
                    <a:pt x="899" y="2"/>
                  </a:lnTo>
                  <a:lnTo>
                    <a:pt x="899" y="0"/>
                  </a:lnTo>
                  <a:close/>
                  <a:moveTo>
                    <a:pt x="909" y="0"/>
                  </a:moveTo>
                  <a:lnTo>
                    <a:pt x="911" y="0"/>
                  </a:lnTo>
                  <a:lnTo>
                    <a:pt x="911" y="2"/>
                  </a:lnTo>
                  <a:lnTo>
                    <a:pt x="909" y="2"/>
                  </a:lnTo>
                  <a:lnTo>
                    <a:pt x="909" y="0"/>
                  </a:lnTo>
                  <a:close/>
                  <a:moveTo>
                    <a:pt x="919" y="0"/>
                  </a:moveTo>
                  <a:lnTo>
                    <a:pt x="921" y="0"/>
                  </a:lnTo>
                  <a:lnTo>
                    <a:pt x="921" y="2"/>
                  </a:lnTo>
                  <a:lnTo>
                    <a:pt x="919" y="2"/>
                  </a:lnTo>
                  <a:lnTo>
                    <a:pt x="919" y="0"/>
                  </a:lnTo>
                  <a:close/>
                  <a:moveTo>
                    <a:pt x="929" y="0"/>
                  </a:moveTo>
                  <a:lnTo>
                    <a:pt x="931" y="0"/>
                  </a:lnTo>
                  <a:lnTo>
                    <a:pt x="931" y="2"/>
                  </a:lnTo>
                  <a:lnTo>
                    <a:pt x="929" y="2"/>
                  </a:lnTo>
                  <a:lnTo>
                    <a:pt x="929" y="0"/>
                  </a:lnTo>
                  <a:close/>
                  <a:moveTo>
                    <a:pt x="939" y="0"/>
                  </a:moveTo>
                  <a:lnTo>
                    <a:pt x="941" y="0"/>
                  </a:lnTo>
                  <a:lnTo>
                    <a:pt x="941" y="2"/>
                  </a:lnTo>
                  <a:lnTo>
                    <a:pt x="939" y="2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rgbClr val="000000"/>
            </a:solidFill>
            <a:ln w="3175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Oval 32"/>
            <p:cNvSpPr>
              <a:spLocks noChangeAspect="1" noChangeArrowheads="1"/>
            </p:cNvSpPr>
            <p:nvPr/>
          </p:nvSpPr>
          <p:spPr bwMode="auto">
            <a:xfrm>
              <a:off x="7277100" y="4654550"/>
              <a:ext cx="50800" cy="50800"/>
            </a:xfrm>
            <a:prstGeom prst="ellipse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Oval 33"/>
            <p:cNvSpPr>
              <a:spLocks noChangeArrowheads="1"/>
            </p:cNvSpPr>
            <p:nvPr/>
          </p:nvSpPr>
          <p:spPr bwMode="auto">
            <a:xfrm>
              <a:off x="7065963" y="4929188"/>
              <a:ext cx="50800" cy="50800"/>
            </a:xfrm>
            <a:prstGeom prst="ellipse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Oval 34"/>
            <p:cNvSpPr>
              <a:spLocks noChangeAspect="1" noChangeArrowheads="1"/>
            </p:cNvSpPr>
            <p:nvPr/>
          </p:nvSpPr>
          <p:spPr bwMode="auto">
            <a:xfrm>
              <a:off x="6164263" y="4159249"/>
              <a:ext cx="50800" cy="44452"/>
            </a:xfrm>
            <a:prstGeom prst="ellipse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Oval 35"/>
            <p:cNvSpPr>
              <a:spLocks noChangeAspect="1" noChangeArrowheads="1"/>
            </p:cNvSpPr>
            <p:nvPr/>
          </p:nvSpPr>
          <p:spPr bwMode="auto">
            <a:xfrm>
              <a:off x="7480300" y="3762375"/>
              <a:ext cx="50800" cy="50800"/>
            </a:xfrm>
            <a:prstGeom prst="ellipse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Rectangle 38"/>
            <p:cNvSpPr>
              <a:spLocks noChangeArrowheads="1"/>
            </p:cNvSpPr>
            <p:nvPr/>
          </p:nvSpPr>
          <p:spPr bwMode="auto">
            <a:xfrm>
              <a:off x="6164609" y="4230687"/>
              <a:ext cx="436017" cy="123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Arial" pitchFamily="34" charset="0"/>
                  <a:cs typeface="Arial" pitchFamily="34" charset="0"/>
                </a:rPr>
                <a:t>Sample 3</a:t>
              </a:r>
              <a:endPara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3" name="Rectangle 40"/>
            <p:cNvSpPr>
              <a:spLocks noChangeArrowheads="1"/>
            </p:cNvSpPr>
            <p:nvPr/>
          </p:nvSpPr>
          <p:spPr bwMode="auto">
            <a:xfrm>
              <a:off x="6080125" y="3648075"/>
              <a:ext cx="1498600" cy="1468438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4" name="Line 41"/>
            <p:cNvSpPr>
              <a:spLocks noChangeShapeType="1"/>
            </p:cNvSpPr>
            <p:nvPr/>
          </p:nvSpPr>
          <p:spPr bwMode="auto">
            <a:xfrm>
              <a:off x="6080125" y="5116513"/>
              <a:ext cx="0" cy="15875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5" name="Rectangle 42"/>
            <p:cNvSpPr>
              <a:spLocks noChangeArrowheads="1"/>
            </p:cNvSpPr>
            <p:nvPr/>
          </p:nvSpPr>
          <p:spPr bwMode="auto">
            <a:xfrm>
              <a:off x="5967016" y="5137150"/>
              <a:ext cx="205184" cy="107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-0.80</a:t>
              </a:r>
              <a:endPara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30" name="Line 43"/>
            <p:cNvSpPr>
              <a:spLocks noChangeShapeType="1"/>
            </p:cNvSpPr>
            <p:nvPr/>
          </p:nvSpPr>
          <p:spPr bwMode="auto">
            <a:xfrm>
              <a:off x="6265863" y="5116513"/>
              <a:ext cx="0" cy="15875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2" name="Line 45"/>
            <p:cNvSpPr>
              <a:spLocks noChangeShapeType="1"/>
            </p:cNvSpPr>
            <p:nvPr/>
          </p:nvSpPr>
          <p:spPr bwMode="auto">
            <a:xfrm>
              <a:off x="6450013" y="5116513"/>
              <a:ext cx="0" cy="15875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3" name="Rectangle 46"/>
            <p:cNvSpPr>
              <a:spLocks noChangeArrowheads="1"/>
            </p:cNvSpPr>
            <p:nvPr/>
          </p:nvSpPr>
          <p:spPr bwMode="auto">
            <a:xfrm>
              <a:off x="6348016" y="5137150"/>
              <a:ext cx="205184" cy="107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-0.48</a:t>
              </a:r>
              <a:endParaRPr kumimoji="0" lang="en-US" alt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34" name="Line 47"/>
            <p:cNvSpPr>
              <a:spLocks noChangeShapeType="1"/>
            </p:cNvSpPr>
            <p:nvPr/>
          </p:nvSpPr>
          <p:spPr bwMode="auto">
            <a:xfrm>
              <a:off x="6634163" y="5116513"/>
              <a:ext cx="0" cy="15875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6" name="Line 49"/>
            <p:cNvSpPr>
              <a:spLocks noChangeShapeType="1"/>
            </p:cNvSpPr>
            <p:nvPr/>
          </p:nvSpPr>
          <p:spPr bwMode="auto">
            <a:xfrm>
              <a:off x="6818313" y="5116513"/>
              <a:ext cx="0" cy="15875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7" name="Rectangle 50"/>
            <p:cNvSpPr>
              <a:spLocks noChangeArrowheads="1"/>
            </p:cNvSpPr>
            <p:nvPr/>
          </p:nvSpPr>
          <p:spPr bwMode="auto">
            <a:xfrm>
              <a:off x="6729016" y="5137150"/>
              <a:ext cx="205184" cy="107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-0.16</a:t>
              </a:r>
              <a:endParaRPr kumimoji="0" lang="en-US" alt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38" name="Line 51"/>
            <p:cNvSpPr>
              <a:spLocks noChangeShapeType="1"/>
            </p:cNvSpPr>
            <p:nvPr/>
          </p:nvSpPr>
          <p:spPr bwMode="auto">
            <a:xfrm>
              <a:off x="7002463" y="5116513"/>
              <a:ext cx="0" cy="15875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0" name="Line 53"/>
            <p:cNvSpPr>
              <a:spLocks noChangeShapeType="1"/>
            </p:cNvSpPr>
            <p:nvPr/>
          </p:nvSpPr>
          <p:spPr bwMode="auto">
            <a:xfrm>
              <a:off x="7188200" y="5116513"/>
              <a:ext cx="0" cy="15875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1" name="Rectangle 54"/>
            <p:cNvSpPr>
              <a:spLocks noChangeArrowheads="1"/>
            </p:cNvSpPr>
            <p:nvPr/>
          </p:nvSpPr>
          <p:spPr bwMode="auto">
            <a:xfrm>
              <a:off x="7086600" y="5137150"/>
              <a:ext cx="174728" cy="107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0.16</a:t>
              </a:r>
              <a:endParaRPr kumimoji="0" lang="en-US" alt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42" name="Line 55"/>
            <p:cNvSpPr>
              <a:spLocks noChangeShapeType="1"/>
            </p:cNvSpPr>
            <p:nvPr/>
          </p:nvSpPr>
          <p:spPr bwMode="auto">
            <a:xfrm>
              <a:off x="7372350" y="5116513"/>
              <a:ext cx="0" cy="15875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4" name="Line 57"/>
            <p:cNvSpPr>
              <a:spLocks noChangeShapeType="1"/>
            </p:cNvSpPr>
            <p:nvPr/>
          </p:nvSpPr>
          <p:spPr bwMode="auto">
            <a:xfrm>
              <a:off x="7556500" y="5116513"/>
              <a:ext cx="0" cy="15875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5" name="Rectangle 58"/>
            <p:cNvSpPr>
              <a:spLocks noChangeArrowheads="1"/>
            </p:cNvSpPr>
            <p:nvPr/>
          </p:nvSpPr>
          <p:spPr bwMode="auto">
            <a:xfrm>
              <a:off x="7467600" y="5137150"/>
              <a:ext cx="174728" cy="107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0.48</a:t>
              </a:r>
              <a:endParaRPr kumimoji="0" lang="en-US" alt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46" name="Rectangle 59"/>
            <p:cNvSpPr>
              <a:spLocks noChangeArrowheads="1"/>
            </p:cNvSpPr>
            <p:nvPr/>
          </p:nvSpPr>
          <p:spPr bwMode="auto">
            <a:xfrm>
              <a:off x="6496825" y="5244872"/>
              <a:ext cx="660437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Coordinate 1</a:t>
              </a:r>
              <a:endPara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47" name="Line 60"/>
            <p:cNvSpPr>
              <a:spLocks noChangeShapeType="1"/>
            </p:cNvSpPr>
            <p:nvPr/>
          </p:nvSpPr>
          <p:spPr bwMode="auto">
            <a:xfrm>
              <a:off x="6065838" y="5116513"/>
              <a:ext cx="14288" cy="0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9" name="Line 62"/>
            <p:cNvSpPr>
              <a:spLocks noChangeShapeType="1"/>
            </p:cNvSpPr>
            <p:nvPr/>
          </p:nvSpPr>
          <p:spPr bwMode="auto">
            <a:xfrm>
              <a:off x="6065838" y="4968875"/>
              <a:ext cx="14288" cy="0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0" name="Rectangle 63"/>
            <p:cNvSpPr>
              <a:spLocks noChangeArrowheads="1"/>
            </p:cNvSpPr>
            <p:nvPr/>
          </p:nvSpPr>
          <p:spPr bwMode="auto">
            <a:xfrm>
              <a:off x="5860358" y="4921478"/>
              <a:ext cx="205184" cy="107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-0.32</a:t>
              </a:r>
              <a:endParaRPr kumimoji="0" lang="en-US" alt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51" name="Line 64"/>
            <p:cNvSpPr>
              <a:spLocks noChangeShapeType="1"/>
            </p:cNvSpPr>
            <p:nvPr/>
          </p:nvSpPr>
          <p:spPr bwMode="auto">
            <a:xfrm>
              <a:off x="6065838" y="4822825"/>
              <a:ext cx="14288" cy="0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3" name="Line 66"/>
            <p:cNvSpPr>
              <a:spLocks noChangeShapeType="1"/>
            </p:cNvSpPr>
            <p:nvPr/>
          </p:nvSpPr>
          <p:spPr bwMode="auto">
            <a:xfrm>
              <a:off x="6065838" y="4675188"/>
              <a:ext cx="14288" cy="0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4" name="Rectangle 67"/>
            <p:cNvSpPr>
              <a:spLocks noChangeArrowheads="1"/>
            </p:cNvSpPr>
            <p:nvPr/>
          </p:nvSpPr>
          <p:spPr bwMode="auto">
            <a:xfrm>
              <a:off x="5860358" y="4616678"/>
              <a:ext cx="205184" cy="107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-0.16</a:t>
              </a:r>
              <a:endParaRPr kumimoji="0" lang="en-US" alt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55" name="Line 68"/>
            <p:cNvSpPr>
              <a:spLocks noChangeShapeType="1"/>
            </p:cNvSpPr>
            <p:nvPr/>
          </p:nvSpPr>
          <p:spPr bwMode="auto">
            <a:xfrm>
              <a:off x="6065838" y="4529138"/>
              <a:ext cx="14288" cy="0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7" name="Line 70"/>
            <p:cNvSpPr>
              <a:spLocks noChangeShapeType="1"/>
            </p:cNvSpPr>
            <p:nvPr/>
          </p:nvSpPr>
          <p:spPr bwMode="auto">
            <a:xfrm>
              <a:off x="6065838" y="4383088"/>
              <a:ext cx="14288" cy="0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8" name="Rectangle 71"/>
            <p:cNvSpPr>
              <a:spLocks noChangeArrowheads="1"/>
            </p:cNvSpPr>
            <p:nvPr/>
          </p:nvSpPr>
          <p:spPr bwMode="auto">
            <a:xfrm>
              <a:off x="5869883" y="4362450"/>
              <a:ext cx="174728" cy="107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0.00</a:t>
              </a:r>
              <a:endParaRPr kumimoji="0" lang="en-US" alt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59" name="Line 72"/>
            <p:cNvSpPr>
              <a:spLocks noChangeShapeType="1"/>
            </p:cNvSpPr>
            <p:nvPr/>
          </p:nvSpPr>
          <p:spPr bwMode="auto">
            <a:xfrm>
              <a:off x="6065838" y="4235450"/>
              <a:ext cx="14288" cy="0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1" name="Line 74"/>
            <p:cNvSpPr>
              <a:spLocks noChangeShapeType="1"/>
            </p:cNvSpPr>
            <p:nvPr/>
          </p:nvSpPr>
          <p:spPr bwMode="auto">
            <a:xfrm>
              <a:off x="6065838" y="4089400"/>
              <a:ext cx="14288" cy="0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2" name="Rectangle 75"/>
            <p:cNvSpPr>
              <a:spLocks noChangeArrowheads="1"/>
            </p:cNvSpPr>
            <p:nvPr/>
          </p:nvSpPr>
          <p:spPr bwMode="auto">
            <a:xfrm>
              <a:off x="5869883" y="4007078"/>
              <a:ext cx="174728" cy="107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0.16</a:t>
              </a:r>
              <a:endParaRPr kumimoji="0" lang="en-US" alt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63" name="Line 76"/>
            <p:cNvSpPr>
              <a:spLocks noChangeShapeType="1"/>
            </p:cNvSpPr>
            <p:nvPr/>
          </p:nvSpPr>
          <p:spPr bwMode="auto">
            <a:xfrm>
              <a:off x="6065838" y="3902075"/>
              <a:ext cx="14288" cy="0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5" name="Line 78"/>
            <p:cNvSpPr>
              <a:spLocks noChangeShapeType="1"/>
            </p:cNvSpPr>
            <p:nvPr/>
          </p:nvSpPr>
          <p:spPr bwMode="auto">
            <a:xfrm>
              <a:off x="6065838" y="3756025"/>
              <a:ext cx="14288" cy="0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6" name="Rectangle 79"/>
            <p:cNvSpPr>
              <a:spLocks noChangeArrowheads="1"/>
            </p:cNvSpPr>
            <p:nvPr/>
          </p:nvSpPr>
          <p:spPr bwMode="auto">
            <a:xfrm>
              <a:off x="5869883" y="3702278"/>
              <a:ext cx="174728" cy="107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0.32</a:t>
              </a:r>
              <a:endParaRPr kumimoji="0" lang="en-US" alt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9" name="Freeform 24"/>
            <p:cNvSpPr>
              <a:spLocks noEditPoints="1"/>
            </p:cNvSpPr>
            <p:nvPr/>
          </p:nvSpPr>
          <p:spPr bwMode="auto">
            <a:xfrm>
              <a:off x="6083300" y="4673600"/>
              <a:ext cx="1493838" cy="3175"/>
            </a:xfrm>
            <a:custGeom>
              <a:avLst/>
              <a:gdLst>
                <a:gd name="T0" fmla="*/ 12 w 941"/>
                <a:gd name="T1" fmla="*/ 2 h 2"/>
                <a:gd name="T2" fmla="*/ 30 w 941"/>
                <a:gd name="T3" fmla="*/ 0 h 2"/>
                <a:gd name="T4" fmla="*/ 40 w 941"/>
                <a:gd name="T5" fmla="*/ 2 h 2"/>
                <a:gd name="T6" fmla="*/ 62 w 941"/>
                <a:gd name="T7" fmla="*/ 0 h 2"/>
                <a:gd name="T8" fmla="*/ 70 w 941"/>
                <a:gd name="T9" fmla="*/ 0 h 2"/>
                <a:gd name="T10" fmla="*/ 91 w 941"/>
                <a:gd name="T11" fmla="*/ 2 h 2"/>
                <a:gd name="T12" fmla="*/ 109 w 941"/>
                <a:gd name="T13" fmla="*/ 0 h 2"/>
                <a:gd name="T14" fmla="*/ 119 w 941"/>
                <a:gd name="T15" fmla="*/ 2 h 2"/>
                <a:gd name="T16" fmla="*/ 141 w 941"/>
                <a:gd name="T17" fmla="*/ 0 h 2"/>
                <a:gd name="T18" fmla="*/ 149 w 941"/>
                <a:gd name="T19" fmla="*/ 0 h 2"/>
                <a:gd name="T20" fmla="*/ 170 w 941"/>
                <a:gd name="T21" fmla="*/ 2 h 2"/>
                <a:gd name="T22" fmla="*/ 188 w 941"/>
                <a:gd name="T23" fmla="*/ 0 h 2"/>
                <a:gd name="T24" fmla="*/ 198 w 941"/>
                <a:gd name="T25" fmla="*/ 2 h 2"/>
                <a:gd name="T26" fmla="*/ 220 w 941"/>
                <a:gd name="T27" fmla="*/ 0 h 2"/>
                <a:gd name="T28" fmla="*/ 228 w 941"/>
                <a:gd name="T29" fmla="*/ 0 h 2"/>
                <a:gd name="T30" fmla="*/ 249 w 941"/>
                <a:gd name="T31" fmla="*/ 2 h 2"/>
                <a:gd name="T32" fmla="*/ 267 w 941"/>
                <a:gd name="T33" fmla="*/ 0 h 2"/>
                <a:gd name="T34" fmla="*/ 277 w 941"/>
                <a:gd name="T35" fmla="*/ 2 h 2"/>
                <a:gd name="T36" fmla="*/ 299 w 941"/>
                <a:gd name="T37" fmla="*/ 0 h 2"/>
                <a:gd name="T38" fmla="*/ 307 w 941"/>
                <a:gd name="T39" fmla="*/ 0 h 2"/>
                <a:gd name="T40" fmla="*/ 328 w 941"/>
                <a:gd name="T41" fmla="*/ 2 h 2"/>
                <a:gd name="T42" fmla="*/ 346 w 941"/>
                <a:gd name="T43" fmla="*/ 0 h 2"/>
                <a:gd name="T44" fmla="*/ 356 w 941"/>
                <a:gd name="T45" fmla="*/ 2 h 2"/>
                <a:gd name="T46" fmla="*/ 378 w 941"/>
                <a:gd name="T47" fmla="*/ 0 h 2"/>
                <a:gd name="T48" fmla="*/ 386 w 941"/>
                <a:gd name="T49" fmla="*/ 0 h 2"/>
                <a:gd name="T50" fmla="*/ 407 w 941"/>
                <a:gd name="T51" fmla="*/ 2 h 2"/>
                <a:gd name="T52" fmla="*/ 425 w 941"/>
                <a:gd name="T53" fmla="*/ 0 h 2"/>
                <a:gd name="T54" fmla="*/ 435 w 941"/>
                <a:gd name="T55" fmla="*/ 2 h 2"/>
                <a:gd name="T56" fmla="*/ 457 w 941"/>
                <a:gd name="T57" fmla="*/ 0 h 2"/>
                <a:gd name="T58" fmla="*/ 465 w 941"/>
                <a:gd name="T59" fmla="*/ 0 h 2"/>
                <a:gd name="T60" fmla="*/ 486 w 941"/>
                <a:gd name="T61" fmla="*/ 2 h 2"/>
                <a:gd name="T62" fmla="*/ 504 w 941"/>
                <a:gd name="T63" fmla="*/ 0 h 2"/>
                <a:gd name="T64" fmla="*/ 514 w 941"/>
                <a:gd name="T65" fmla="*/ 2 h 2"/>
                <a:gd name="T66" fmla="*/ 536 w 941"/>
                <a:gd name="T67" fmla="*/ 0 h 2"/>
                <a:gd name="T68" fmla="*/ 544 w 941"/>
                <a:gd name="T69" fmla="*/ 0 h 2"/>
                <a:gd name="T70" fmla="*/ 565 w 941"/>
                <a:gd name="T71" fmla="*/ 2 h 2"/>
                <a:gd name="T72" fmla="*/ 583 w 941"/>
                <a:gd name="T73" fmla="*/ 0 h 2"/>
                <a:gd name="T74" fmla="*/ 593 w 941"/>
                <a:gd name="T75" fmla="*/ 2 h 2"/>
                <a:gd name="T76" fmla="*/ 615 w 941"/>
                <a:gd name="T77" fmla="*/ 0 h 2"/>
                <a:gd name="T78" fmla="*/ 623 w 941"/>
                <a:gd name="T79" fmla="*/ 0 h 2"/>
                <a:gd name="T80" fmla="*/ 644 w 941"/>
                <a:gd name="T81" fmla="*/ 2 h 2"/>
                <a:gd name="T82" fmla="*/ 662 w 941"/>
                <a:gd name="T83" fmla="*/ 0 h 2"/>
                <a:gd name="T84" fmla="*/ 672 w 941"/>
                <a:gd name="T85" fmla="*/ 2 h 2"/>
                <a:gd name="T86" fmla="*/ 694 w 941"/>
                <a:gd name="T87" fmla="*/ 0 h 2"/>
                <a:gd name="T88" fmla="*/ 702 w 941"/>
                <a:gd name="T89" fmla="*/ 0 h 2"/>
                <a:gd name="T90" fmla="*/ 723 w 941"/>
                <a:gd name="T91" fmla="*/ 2 h 2"/>
                <a:gd name="T92" fmla="*/ 741 w 941"/>
                <a:gd name="T93" fmla="*/ 0 h 2"/>
                <a:gd name="T94" fmla="*/ 751 w 941"/>
                <a:gd name="T95" fmla="*/ 2 h 2"/>
                <a:gd name="T96" fmla="*/ 773 w 941"/>
                <a:gd name="T97" fmla="*/ 0 h 2"/>
                <a:gd name="T98" fmla="*/ 781 w 941"/>
                <a:gd name="T99" fmla="*/ 0 h 2"/>
                <a:gd name="T100" fmla="*/ 802 w 941"/>
                <a:gd name="T101" fmla="*/ 2 h 2"/>
                <a:gd name="T102" fmla="*/ 820 w 941"/>
                <a:gd name="T103" fmla="*/ 0 h 2"/>
                <a:gd name="T104" fmla="*/ 830 w 941"/>
                <a:gd name="T105" fmla="*/ 2 h 2"/>
                <a:gd name="T106" fmla="*/ 852 w 941"/>
                <a:gd name="T107" fmla="*/ 0 h 2"/>
                <a:gd name="T108" fmla="*/ 860 w 941"/>
                <a:gd name="T109" fmla="*/ 0 h 2"/>
                <a:gd name="T110" fmla="*/ 881 w 941"/>
                <a:gd name="T111" fmla="*/ 2 h 2"/>
                <a:gd name="T112" fmla="*/ 899 w 941"/>
                <a:gd name="T113" fmla="*/ 0 h 2"/>
                <a:gd name="T114" fmla="*/ 909 w 941"/>
                <a:gd name="T115" fmla="*/ 2 h 2"/>
                <a:gd name="T116" fmla="*/ 931 w 941"/>
                <a:gd name="T117" fmla="*/ 0 h 2"/>
                <a:gd name="T118" fmla="*/ 939 w 941"/>
                <a:gd name="T11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941" h="2">
                  <a:moveTo>
                    <a:pt x="0" y="0"/>
                  </a:moveTo>
                  <a:lnTo>
                    <a:pt x="2" y="0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0"/>
                  </a:lnTo>
                  <a:close/>
                  <a:moveTo>
                    <a:pt x="10" y="0"/>
                  </a:moveTo>
                  <a:lnTo>
                    <a:pt x="12" y="0"/>
                  </a:lnTo>
                  <a:lnTo>
                    <a:pt x="12" y="2"/>
                  </a:lnTo>
                  <a:lnTo>
                    <a:pt x="10" y="2"/>
                  </a:lnTo>
                  <a:lnTo>
                    <a:pt x="10" y="0"/>
                  </a:lnTo>
                  <a:close/>
                  <a:moveTo>
                    <a:pt x="20" y="0"/>
                  </a:moveTo>
                  <a:lnTo>
                    <a:pt x="22" y="0"/>
                  </a:lnTo>
                  <a:lnTo>
                    <a:pt x="22" y="2"/>
                  </a:lnTo>
                  <a:lnTo>
                    <a:pt x="20" y="2"/>
                  </a:lnTo>
                  <a:lnTo>
                    <a:pt x="20" y="0"/>
                  </a:lnTo>
                  <a:close/>
                  <a:moveTo>
                    <a:pt x="30" y="0"/>
                  </a:moveTo>
                  <a:lnTo>
                    <a:pt x="32" y="0"/>
                  </a:lnTo>
                  <a:lnTo>
                    <a:pt x="32" y="2"/>
                  </a:lnTo>
                  <a:lnTo>
                    <a:pt x="30" y="2"/>
                  </a:lnTo>
                  <a:lnTo>
                    <a:pt x="30" y="0"/>
                  </a:lnTo>
                  <a:close/>
                  <a:moveTo>
                    <a:pt x="40" y="0"/>
                  </a:moveTo>
                  <a:lnTo>
                    <a:pt x="42" y="0"/>
                  </a:lnTo>
                  <a:lnTo>
                    <a:pt x="42" y="2"/>
                  </a:lnTo>
                  <a:lnTo>
                    <a:pt x="40" y="2"/>
                  </a:lnTo>
                  <a:lnTo>
                    <a:pt x="40" y="0"/>
                  </a:lnTo>
                  <a:close/>
                  <a:moveTo>
                    <a:pt x="50" y="0"/>
                  </a:moveTo>
                  <a:lnTo>
                    <a:pt x="52" y="0"/>
                  </a:lnTo>
                  <a:lnTo>
                    <a:pt x="52" y="2"/>
                  </a:lnTo>
                  <a:lnTo>
                    <a:pt x="50" y="2"/>
                  </a:lnTo>
                  <a:lnTo>
                    <a:pt x="50" y="0"/>
                  </a:lnTo>
                  <a:close/>
                  <a:moveTo>
                    <a:pt x="60" y="0"/>
                  </a:moveTo>
                  <a:lnTo>
                    <a:pt x="62" y="0"/>
                  </a:lnTo>
                  <a:lnTo>
                    <a:pt x="62" y="2"/>
                  </a:lnTo>
                  <a:lnTo>
                    <a:pt x="60" y="2"/>
                  </a:lnTo>
                  <a:lnTo>
                    <a:pt x="60" y="0"/>
                  </a:lnTo>
                  <a:close/>
                  <a:moveTo>
                    <a:pt x="70" y="0"/>
                  </a:moveTo>
                  <a:lnTo>
                    <a:pt x="72" y="0"/>
                  </a:lnTo>
                  <a:lnTo>
                    <a:pt x="72" y="2"/>
                  </a:lnTo>
                  <a:lnTo>
                    <a:pt x="70" y="2"/>
                  </a:lnTo>
                  <a:lnTo>
                    <a:pt x="70" y="0"/>
                  </a:lnTo>
                  <a:close/>
                  <a:moveTo>
                    <a:pt x="79" y="0"/>
                  </a:moveTo>
                  <a:lnTo>
                    <a:pt x="81" y="0"/>
                  </a:lnTo>
                  <a:lnTo>
                    <a:pt x="81" y="2"/>
                  </a:lnTo>
                  <a:lnTo>
                    <a:pt x="79" y="2"/>
                  </a:lnTo>
                  <a:lnTo>
                    <a:pt x="79" y="0"/>
                  </a:lnTo>
                  <a:close/>
                  <a:moveTo>
                    <a:pt x="89" y="0"/>
                  </a:moveTo>
                  <a:lnTo>
                    <a:pt x="91" y="0"/>
                  </a:lnTo>
                  <a:lnTo>
                    <a:pt x="91" y="2"/>
                  </a:lnTo>
                  <a:lnTo>
                    <a:pt x="89" y="2"/>
                  </a:lnTo>
                  <a:lnTo>
                    <a:pt x="89" y="0"/>
                  </a:lnTo>
                  <a:close/>
                  <a:moveTo>
                    <a:pt x="99" y="0"/>
                  </a:moveTo>
                  <a:lnTo>
                    <a:pt x="101" y="0"/>
                  </a:lnTo>
                  <a:lnTo>
                    <a:pt x="101" y="2"/>
                  </a:lnTo>
                  <a:lnTo>
                    <a:pt x="99" y="2"/>
                  </a:lnTo>
                  <a:lnTo>
                    <a:pt x="99" y="0"/>
                  </a:lnTo>
                  <a:close/>
                  <a:moveTo>
                    <a:pt x="109" y="0"/>
                  </a:moveTo>
                  <a:lnTo>
                    <a:pt x="111" y="0"/>
                  </a:lnTo>
                  <a:lnTo>
                    <a:pt x="111" y="2"/>
                  </a:lnTo>
                  <a:lnTo>
                    <a:pt x="109" y="2"/>
                  </a:lnTo>
                  <a:lnTo>
                    <a:pt x="109" y="0"/>
                  </a:lnTo>
                  <a:close/>
                  <a:moveTo>
                    <a:pt x="119" y="0"/>
                  </a:moveTo>
                  <a:lnTo>
                    <a:pt x="121" y="0"/>
                  </a:lnTo>
                  <a:lnTo>
                    <a:pt x="121" y="2"/>
                  </a:lnTo>
                  <a:lnTo>
                    <a:pt x="119" y="2"/>
                  </a:lnTo>
                  <a:lnTo>
                    <a:pt x="119" y="0"/>
                  </a:lnTo>
                  <a:close/>
                  <a:moveTo>
                    <a:pt x="129" y="0"/>
                  </a:moveTo>
                  <a:lnTo>
                    <a:pt x="131" y="0"/>
                  </a:lnTo>
                  <a:lnTo>
                    <a:pt x="131" y="2"/>
                  </a:lnTo>
                  <a:lnTo>
                    <a:pt x="129" y="2"/>
                  </a:lnTo>
                  <a:lnTo>
                    <a:pt x="129" y="0"/>
                  </a:lnTo>
                  <a:close/>
                  <a:moveTo>
                    <a:pt x="139" y="0"/>
                  </a:moveTo>
                  <a:lnTo>
                    <a:pt x="141" y="0"/>
                  </a:lnTo>
                  <a:lnTo>
                    <a:pt x="141" y="2"/>
                  </a:lnTo>
                  <a:lnTo>
                    <a:pt x="139" y="2"/>
                  </a:lnTo>
                  <a:lnTo>
                    <a:pt x="139" y="0"/>
                  </a:lnTo>
                  <a:close/>
                  <a:moveTo>
                    <a:pt x="149" y="0"/>
                  </a:moveTo>
                  <a:lnTo>
                    <a:pt x="151" y="0"/>
                  </a:lnTo>
                  <a:lnTo>
                    <a:pt x="151" y="2"/>
                  </a:lnTo>
                  <a:lnTo>
                    <a:pt x="149" y="2"/>
                  </a:lnTo>
                  <a:lnTo>
                    <a:pt x="149" y="0"/>
                  </a:lnTo>
                  <a:close/>
                  <a:moveTo>
                    <a:pt x="158" y="0"/>
                  </a:moveTo>
                  <a:lnTo>
                    <a:pt x="160" y="0"/>
                  </a:lnTo>
                  <a:lnTo>
                    <a:pt x="160" y="2"/>
                  </a:lnTo>
                  <a:lnTo>
                    <a:pt x="158" y="2"/>
                  </a:lnTo>
                  <a:lnTo>
                    <a:pt x="158" y="0"/>
                  </a:lnTo>
                  <a:close/>
                  <a:moveTo>
                    <a:pt x="168" y="0"/>
                  </a:moveTo>
                  <a:lnTo>
                    <a:pt x="170" y="0"/>
                  </a:lnTo>
                  <a:lnTo>
                    <a:pt x="170" y="2"/>
                  </a:lnTo>
                  <a:lnTo>
                    <a:pt x="168" y="2"/>
                  </a:lnTo>
                  <a:lnTo>
                    <a:pt x="168" y="0"/>
                  </a:lnTo>
                  <a:close/>
                  <a:moveTo>
                    <a:pt x="178" y="0"/>
                  </a:moveTo>
                  <a:lnTo>
                    <a:pt x="180" y="0"/>
                  </a:lnTo>
                  <a:lnTo>
                    <a:pt x="180" y="2"/>
                  </a:lnTo>
                  <a:lnTo>
                    <a:pt x="178" y="2"/>
                  </a:lnTo>
                  <a:lnTo>
                    <a:pt x="178" y="0"/>
                  </a:lnTo>
                  <a:close/>
                  <a:moveTo>
                    <a:pt x="188" y="0"/>
                  </a:moveTo>
                  <a:lnTo>
                    <a:pt x="190" y="0"/>
                  </a:lnTo>
                  <a:lnTo>
                    <a:pt x="190" y="2"/>
                  </a:lnTo>
                  <a:lnTo>
                    <a:pt x="188" y="2"/>
                  </a:lnTo>
                  <a:lnTo>
                    <a:pt x="188" y="0"/>
                  </a:lnTo>
                  <a:close/>
                  <a:moveTo>
                    <a:pt x="198" y="0"/>
                  </a:moveTo>
                  <a:lnTo>
                    <a:pt x="200" y="0"/>
                  </a:lnTo>
                  <a:lnTo>
                    <a:pt x="200" y="2"/>
                  </a:lnTo>
                  <a:lnTo>
                    <a:pt x="198" y="2"/>
                  </a:lnTo>
                  <a:lnTo>
                    <a:pt x="198" y="0"/>
                  </a:lnTo>
                  <a:close/>
                  <a:moveTo>
                    <a:pt x="208" y="0"/>
                  </a:moveTo>
                  <a:lnTo>
                    <a:pt x="210" y="0"/>
                  </a:lnTo>
                  <a:lnTo>
                    <a:pt x="210" y="2"/>
                  </a:lnTo>
                  <a:lnTo>
                    <a:pt x="208" y="2"/>
                  </a:lnTo>
                  <a:lnTo>
                    <a:pt x="208" y="0"/>
                  </a:lnTo>
                  <a:close/>
                  <a:moveTo>
                    <a:pt x="218" y="0"/>
                  </a:moveTo>
                  <a:lnTo>
                    <a:pt x="220" y="0"/>
                  </a:lnTo>
                  <a:lnTo>
                    <a:pt x="220" y="2"/>
                  </a:lnTo>
                  <a:lnTo>
                    <a:pt x="218" y="2"/>
                  </a:lnTo>
                  <a:lnTo>
                    <a:pt x="218" y="0"/>
                  </a:lnTo>
                  <a:close/>
                  <a:moveTo>
                    <a:pt x="228" y="0"/>
                  </a:moveTo>
                  <a:lnTo>
                    <a:pt x="230" y="0"/>
                  </a:lnTo>
                  <a:lnTo>
                    <a:pt x="230" y="2"/>
                  </a:lnTo>
                  <a:lnTo>
                    <a:pt x="228" y="2"/>
                  </a:lnTo>
                  <a:lnTo>
                    <a:pt x="228" y="0"/>
                  </a:lnTo>
                  <a:close/>
                  <a:moveTo>
                    <a:pt x="237" y="0"/>
                  </a:moveTo>
                  <a:lnTo>
                    <a:pt x="239" y="0"/>
                  </a:lnTo>
                  <a:lnTo>
                    <a:pt x="239" y="2"/>
                  </a:lnTo>
                  <a:lnTo>
                    <a:pt x="237" y="2"/>
                  </a:lnTo>
                  <a:lnTo>
                    <a:pt x="237" y="0"/>
                  </a:lnTo>
                  <a:close/>
                  <a:moveTo>
                    <a:pt x="247" y="0"/>
                  </a:moveTo>
                  <a:lnTo>
                    <a:pt x="249" y="0"/>
                  </a:lnTo>
                  <a:lnTo>
                    <a:pt x="249" y="2"/>
                  </a:lnTo>
                  <a:lnTo>
                    <a:pt x="247" y="2"/>
                  </a:lnTo>
                  <a:lnTo>
                    <a:pt x="247" y="0"/>
                  </a:lnTo>
                  <a:close/>
                  <a:moveTo>
                    <a:pt x="257" y="0"/>
                  </a:moveTo>
                  <a:lnTo>
                    <a:pt x="259" y="0"/>
                  </a:lnTo>
                  <a:lnTo>
                    <a:pt x="259" y="2"/>
                  </a:lnTo>
                  <a:lnTo>
                    <a:pt x="257" y="2"/>
                  </a:lnTo>
                  <a:lnTo>
                    <a:pt x="257" y="0"/>
                  </a:lnTo>
                  <a:close/>
                  <a:moveTo>
                    <a:pt x="267" y="0"/>
                  </a:moveTo>
                  <a:lnTo>
                    <a:pt x="269" y="0"/>
                  </a:lnTo>
                  <a:lnTo>
                    <a:pt x="269" y="2"/>
                  </a:lnTo>
                  <a:lnTo>
                    <a:pt x="267" y="2"/>
                  </a:lnTo>
                  <a:lnTo>
                    <a:pt x="267" y="0"/>
                  </a:lnTo>
                  <a:close/>
                  <a:moveTo>
                    <a:pt x="277" y="0"/>
                  </a:moveTo>
                  <a:lnTo>
                    <a:pt x="279" y="0"/>
                  </a:lnTo>
                  <a:lnTo>
                    <a:pt x="279" y="2"/>
                  </a:lnTo>
                  <a:lnTo>
                    <a:pt x="277" y="2"/>
                  </a:lnTo>
                  <a:lnTo>
                    <a:pt x="277" y="0"/>
                  </a:lnTo>
                  <a:close/>
                  <a:moveTo>
                    <a:pt x="287" y="0"/>
                  </a:moveTo>
                  <a:lnTo>
                    <a:pt x="289" y="0"/>
                  </a:lnTo>
                  <a:lnTo>
                    <a:pt x="289" y="2"/>
                  </a:lnTo>
                  <a:lnTo>
                    <a:pt x="287" y="2"/>
                  </a:lnTo>
                  <a:lnTo>
                    <a:pt x="287" y="0"/>
                  </a:lnTo>
                  <a:close/>
                  <a:moveTo>
                    <a:pt x="297" y="0"/>
                  </a:moveTo>
                  <a:lnTo>
                    <a:pt x="299" y="0"/>
                  </a:lnTo>
                  <a:lnTo>
                    <a:pt x="299" y="2"/>
                  </a:lnTo>
                  <a:lnTo>
                    <a:pt x="297" y="2"/>
                  </a:lnTo>
                  <a:lnTo>
                    <a:pt x="297" y="0"/>
                  </a:lnTo>
                  <a:close/>
                  <a:moveTo>
                    <a:pt x="307" y="0"/>
                  </a:moveTo>
                  <a:lnTo>
                    <a:pt x="309" y="0"/>
                  </a:lnTo>
                  <a:lnTo>
                    <a:pt x="309" y="2"/>
                  </a:lnTo>
                  <a:lnTo>
                    <a:pt x="307" y="2"/>
                  </a:lnTo>
                  <a:lnTo>
                    <a:pt x="307" y="0"/>
                  </a:lnTo>
                  <a:close/>
                  <a:moveTo>
                    <a:pt x="316" y="0"/>
                  </a:moveTo>
                  <a:lnTo>
                    <a:pt x="318" y="0"/>
                  </a:lnTo>
                  <a:lnTo>
                    <a:pt x="318" y="2"/>
                  </a:lnTo>
                  <a:lnTo>
                    <a:pt x="316" y="2"/>
                  </a:lnTo>
                  <a:lnTo>
                    <a:pt x="316" y="0"/>
                  </a:lnTo>
                  <a:close/>
                  <a:moveTo>
                    <a:pt x="326" y="0"/>
                  </a:moveTo>
                  <a:lnTo>
                    <a:pt x="328" y="0"/>
                  </a:lnTo>
                  <a:lnTo>
                    <a:pt x="328" y="2"/>
                  </a:lnTo>
                  <a:lnTo>
                    <a:pt x="326" y="2"/>
                  </a:lnTo>
                  <a:lnTo>
                    <a:pt x="326" y="0"/>
                  </a:lnTo>
                  <a:close/>
                  <a:moveTo>
                    <a:pt x="336" y="0"/>
                  </a:moveTo>
                  <a:lnTo>
                    <a:pt x="338" y="0"/>
                  </a:lnTo>
                  <a:lnTo>
                    <a:pt x="338" y="2"/>
                  </a:lnTo>
                  <a:lnTo>
                    <a:pt x="336" y="2"/>
                  </a:lnTo>
                  <a:lnTo>
                    <a:pt x="336" y="0"/>
                  </a:lnTo>
                  <a:close/>
                  <a:moveTo>
                    <a:pt x="346" y="0"/>
                  </a:moveTo>
                  <a:lnTo>
                    <a:pt x="348" y="0"/>
                  </a:lnTo>
                  <a:lnTo>
                    <a:pt x="348" y="2"/>
                  </a:lnTo>
                  <a:lnTo>
                    <a:pt x="346" y="2"/>
                  </a:lnTo>
                  <a:lnTo>
                    <a:pt x="346" y="0"/>
                  </a:lnTo>
                  <a:close/>
                  <a:moveTo>
                    <a:pt x="356" y="0"/>
                  </a:moveTo>
                  <a:lnTo>
                    <a:pt x="358" y="0"/>
                  </a:lnTo>
                  <a:lnTo>
                    <a:pt x="358" y="2"/>
                  </a:lnTo>
                  <a:lnTo>
                    <a:pt x="356" y="2"/>
                  </a:lnTo>
                  <a:lnTo>
                    <a:pt x="356" y="0"/>
                  </a:lnTo>
                  <a:close/>
                  <a:moveTo>
                    <a:pt x="366" y="0"/>
                  </a:moveTo>
                  <a:lnTo>
                    <a:pt x="368" y="0"/>
                  </a:lnTo>
                  <a:lnTo>
                    <a:pt x="368" y="2"/>
                  </a:lnTo>
                  <a:lnTo>
                    <a:pt x="366" y="2"/>
                  </a:lnTo>
                  <a:lnTo>
                    <a:pt x="366" y="0"/>
                  </a:lnTo>
                  <a:close/>
                  <a:moveTo>
                    <a:pt x="376" y="0"/>
                  </a:moveTo>
                  <a:lnTo>
                    <a:pt x="378" y="0"/>
                  </a:lnTo>
                  <a:lnTo>
                    <a:pt x="378" y="2"/>
                  </a:lnTo>
                  <a:lnTo>
                    <a:pt x="376" y="2"/>
                  </a:lnTo>
                  <a:lnTo>
                    <a:pt x="376" y="0"/>
                  </a:lnTo>
                  <a:close/>
                  <a:moveTo>
                    <a:pt x="386" y="0"/>
                  </a:moveTo>
                  <a:lnTo>
                    <a:pt x="388" y="0"/>
                  </a:lnTo>
                  <a:lnTo>
                    <a:pt x="388" y="2"/>
                  </a:lnTo>
                  <a:lnTo>
                    <a:pt x="386" y="2"/>
                  </a:lnTo>
                  <a:lnTo>
                    <a:pt x="386" y="0"/>
                  </a:lnTo>
                  <a:close/>
                  <a:moveTo>
                    <a:pt x="395" y="0"/>
                  </a:moveTo>
                  <a:lnTo>
                    <a:pt x="397" y="0"/>
                  </a:lnTo>
                  <a:lnTo>
                    <a:pt x="397" y="2"/>
                  </a:lnTo>
                  <a:lnTo>
                    <a:pt x="395" y="2"/>
                  </a:lnTo>
                  <a:lnTo>
                    <a:pt x="395" y="0"/>
                  </a:lnTo>
                  <a:close/>
                  <a:moveTo>
                    <a:pt x="405" y="0"/>
                  </a:moveTo>
                  <a:lnTo>
                    <a:pt x="407" y="0"/>
                  </a:lnTo>
                  <a:lnTo>
                    <a:pt x="407" y="2"/>
                  </a:lnTo>
                  <a:lnTo>
                    <a:pt x="405" y="2"/>
                  </a:lnTo>
                  <a:lnTo>
                    <a:pt x="405" y="0"/>
                  </a:lnTo>
                  <a:close/>
                  <a:moveTo>
                    <a:pt x="415" y="0"/>
                  </a:moveTo>
                  <a:lnTo>
                    <a:pt x="417" y="0"/>
                  </a:lnTo>
                  <a:lnTo>
                    <a:pt x="417" y="2"/>
                  </a:lnTo>
                  <a:lnTo>
                    <a:pt x="415" y="2"/>
                  </a:lnTo>
                  <a:lnTo>
                    <a:pt x="415" y="0"/>
                  </a:lnTo>
                  <a:close/>
                  <a:moveTo>
                    <a:pt x="425" y="0"/>
                  </a:moveTo>
                  <a:lnTo>
                    <a:pt x="427" y="0"/>
                  </a:lnTo>
                  <a:lnTo>
                    <a:pt x="427" y="2"/>
                  </a:lnTo>
                  <a:lnTo>
                    <a:pt x="425" y="2"/>
                  </a:lnTo>
                  <a:lnTo>
                    <a:pt x="425" y="0"/>
                  </a:lnTo>
                  <a:close/>
                  <a:moveTo>
                    <a:pt x="435" y="0"/>
                  </a:moveTo>
                  <a:lnTo>
                    <a:pt x="437" y="0"/>
                  </a:lnTo>
                  <a:lnTo>
                    <a:pt x="437" y="2"/>
                  </a:lnTo>
                  <a:lnTo>
                    <a:pt x="435" y="2"/>
                  </a:lnTo>
                  <a:lnTo>
                    <a:pt x="435" y="0"/>
                  </a:lnTo>
                  <a:close/>
                  <a:moveTo>
                    <a:pt x="445" y="0"/>
                  </a:moveTo>
                  <a:lnTo>
                    <a:pt x="447" y="0"/>
                  </a:lnTo>
                  <a:lnTo>
                    <a:pt x="447" y="2"/>
                  </a:lnTo>
                  <a:lnTo>
                    <a:pt x="445" y="2"/>
                  </a:lnTo>
                  <a:lnTo>
                    <a:pt x="445" y="0"/>
                  </a:lnTo>
                  <a:close/>
                  <a:moveTo>
                    <a:pt x="455" y="0"/>
                  </a:moveTo>
                  <a:lnTo>
                    <a:pt x="457" y="0"/>
                  </a:lnTo>
                  <a:lnTo>
                    <a:pt x="457" y="2"/>
                  </a:lnTo>
                  <a:lnTo>
                    <a:pt x="455" y="2"/>
                  </a:lnTo>
                  <a:lnTo>
                    <a:pt x="455" y="0"/>
                  </a:lnTo>
                  <a:close/>
                  <a:moveTo>
                    <a:pt x="465" y="0"/>
                  </a:moveTo>
                  <a:lnTo>
                    <a:pt x="467" y="0"/>
                  </a:lnTo>
                  <a:lnTo>
                    <a:pt x="467" y="2"/>
                  </a:lnTo>
                  <a:lnTo>
                    <a:pt x="465" y="2"/>
                  </a:lnTo>
                  <a:lnTo>
                    <a:pt x="465" y="0"/>
                  </a:lnTo>
                  <a:close/>
                  <a:moveTo>
                    <a:pt x="474" y="0"/>
                  </a:moveTo>
                  <a:lnTo>
                    <a:pt x="476" y="0"/>
                  </a:lnTo>
                  <a:lnTo>
                    <a:pt x="476" y="2"/>
                  </a:lnTo>
                  <a:lnTo>
                    <a:pt x="474" y="2"/>
                  </a:lnTo>
                  <a:lnTo>
                    <a:pt x="474" y="0"/>
                  </a:lnTo>
                  <a:close/>
                  <a:moveTo>
                    <a:pt x="484" y="0"/>
                  </a:moveTo>
                  <a:lnTo>
                    <a:pt x="486" y="0"/>
                  </a:lnTo>
                  <a:lnTo>
                    <a:pt x="486" y="2"/>
                  </a:lnTo>
                  <a:lnTo>
                    <a:pt x="484" y="2"/>
                  </a:lnTo>
                  <a:lnTo>
                    <a:pt x="484" y="0"/>
                  </a:lnTo>
                  <a:close/>
                  <a:moveTo>
                    <a:pt x="494" y="0"/>
                  </a:moveTo>
                  <a:lnTo>
                    <a:pt x="496" y="0"/>
                  </a:lnTo>
                  <a:lnTo>
                    <a:pt x="496" y="2"/>
                  </a:lnTo>
                  <a:lnTo>
                    <a:pt x="494" y="2"/>
                  </a:lnTo>
                  <a:lnTo>
                    <a:pt x="494" y="0"/>
                  </a:lnTo>
                  <a:close/>
                  <a:moveTo>
                    <a:pt x="504" y="0"/>
                  </a:moveTo>
                  <a:lnTo>
                    <a:pt x="506" y="0"/>
                  </a:lnTo>
                  <a:lnTo>
                    <a:pt x="506" y="2"/>
                  </a:lnTo>
                  <a:lnTo>
                    <a:pt x="504" y="2"/>
                  </a:lnTo>
                  <a:lnTo>
                    <a:pt x="504" y="0"/>
                  </a:lnTo>
                  <a:close/>
                  <a:moveTo>
                    <a:pt x="514" y="0"/>
                  </a:moveTo>
                  <a:lnTo>
                    <a:pt x="516" y="0"/>
                  </a:lnTo>
                  <a:lnTo>
                    <a:pt x="516" y="2"/>
                  </a:lnTo>
                  <a:lnTo>
                    <a:pt x="514" y="2"/>
                  </a:lnTo>
                  <a:lnTo>
                    <a:pt x="514" y="0"/>
                  </a:lnTo>
                  <a:close/>
                  <a:moveTo>
                    <a:pt x="524" y="0"/>
                  </a:moveTo>
                  <a:lnTo>
                    <a:pt x="526" y="0"/>
                  </a:lnTo>
                  <a:lnTo>
                    <a:pt x="526" y="2"/>
                  </a:lnTo>
                  <a:lnTo>
                    <a:pt x="524" y="2"/>
                  </a:lnTo>
                  <a:lnTo>
                    <a:pt x="524" y="0"/>
                  </a:lnTo>
                  <a:close/>
                  <a:moveTo>
                    <a:pt x="534" y="0"/>
                  </a:moveTo>
                  <a:lnTo>
                    <a:pt x="536" y="0"/>
                  </a:lnTo>
                  <a:lnTo>
                    <a:pt x="536" y="2"/>
                  </a:lnTo>
                  <a:lnTo>
                    <a:pt x="534" y="2"/>
                  </a:lnTo>
                  <a:lnTo>
                    <a:pt x="534" y="0"/>
                  </a:lnTo>
                  <a:close/>
                  <a:moveTo>
                    <a:pt x="544" y="0"/>
                  </a:moveTo>
                  <a:lnTo>
                    <a:pt x="546" y="0"/>
                  </a:lnTo>
                  <a:lnTo>
                    <a:pt x="546" y="2"/>
                  </a:lnTo>
                  <a:lnTo>
                    <a:pt x="544" y="2"/>
                  </a:lnTo>
                  <a:lnTo>
                    <a:pt x="544" y="0"/>
                  </a:lnTo>
                  <a:close/>
                  <a:moveTo>
                    <a:pt x="553" y="0"/>
                  </a:moveTo>
                  <a:lnTo>
                    <a:pt x="555" y="0"/>
                  </a:lnTo>
                  <a:lnTo>
                    <a:pt x="555" y="2"/>
                  </a:lnTo>
                  <a:lnTo>
                    <a:pt x="553" y="2"/>
                  </a:lnTo>
                  <a:lnTo>
                    <a:pt x="553" y="0"/>
                  </a:lnTo>
                  <a:close/>
                  <a:moveTo>
                    <a:pt x="563" y="0"/>
                  </a:moveTo>
                  <a:lnTo>
                    <a:pt x="565" y="0"/>
                  </a:lnTo>
                  <a:lnTo>
                    <a:pt x="565" y="2"/>
                  </a:lnTo>
                  <a:lnTo>
                    <a:pt x="563" y="2"/>
                  </a:lnTo>
                  <a:lnTo>
                    <a:pt x="563" y="0"/>
                  </a:lnTo>
                  <a:close/>
                  <a:moveTo>
                    <a:pt x="573" y="0"/>
                  </a:moveTo>
                  <a:lnTo>
                    <a:pt x="575" y="0"/>
                  </a:lnTo>
                  <a:lnTo>
                    <a:pt x="575" y="2"/>
                  </a:lnTo>
                  <a:lnTo>
                    <a:pt x="573" y="2"/>
                  </a:lnTo>
                  <a:lnTo>
                    <a:pt x="573" y="0"/>
                  </a:lnTo>
                  <a:close/>
                  <a:moveTo>
                    <a:pt x="583" y="0"/>
                  </a:moveTo>
                  <a:lnTo>
                    <a:pt x="585" y="0"/>
                  </a:lnTo>
                  <a:lnTo>
                    <a:pt x="585" y="2"/>
                  </a:lnTo>
                  <a:lnTo>
                    <a:pt x="583" y="2"/>
                  </a:lnTo>
                  <a:lnTo>
                    <a:pt x="583" y="0"/>
                  </a:lnTo>
                  <a:close/>
                  <a:moveTo>
                    <a:pt x="593" y="0"/>
                  </a:moveTo>
                  <a:lnTo>
                    <a:pt x="595" y="0"/>
                  </a:lnTo>
                  <a:lnTo>
                    <a:pt x="595" y="2"/>
                  </a:lnTo>
                  <a:lnTo>
                    <a:pt x="593" y="2"/>
                  </a:lnTo>
                  <a:lnTo>
                    <a:pt x="593" y="0"/>
                  </a:lnTo>
                  <a:close/>
                  <a:moveTo>
                    <a:pt x="603" y="0"/>
                  </a:moveTo>
                  <a:lnTo>
                    <a:pt x="605" y="0"/>
                  </a:lnTo>
                  <a:lnTo>
                    <a:pt x="605" y="2"/>
                  </a:lnTo>
                  <a:lnTo>
                    <a:pt x="603" y="2"/>
                  </a:lnTo>
                  <a:lnTo>
                    <a:pt x="603" y="0"/>
                  </a:lnTo>
                  <a:close/>
                  <a:moveTo>
                    <a:pt x="613" y="0"/>
                  </a:moveTo>
                  <a:lnTo>
                    <a:pt x="615" y="0"/>
                  </a:lnTo>
                  <a:lnTo>
                    <a:pt x="615" y="2"/>
                  </a:lnTo>
                  <a:lnTo>
                    <a:pt x="613" y="2"/>
                  </a:lnTo>
                  <a:lnTo>
                    <a:pt x="613" y="0"/>
                  </a:lnTo>
                  <a:close/>
                  <a:moveTo>
                    <a:pt x="623" y="0"/>
                  </a:moveTo>
                  <a:lnTo>
                    <a:pt x="625" y="0"/>
                  </a:lnTo>
                  <a:lnTo>
                    <a:pt x="625" y="2"/>
                  </a:lnTo>
                  <a:lnTo>
                    <a:pt x="623" y="2"/>
                  </a:lnTo>
                  <a:lnTo>
                    <a:pt x="623" y="0"/>
                  </a:lnTo>
                  <a:close/>
                  <a:moveTo>
                    <a:pt x="632" y="0"/>
                  </a:moveTo>
                  <a:lnTo>
                    <a:pt x="634" y="0"/>
                  </a:lnTo>
                  <a:lnTo>
                    <a:pt x="634" y="2"/>
                  </a:lnTo>
                  <a:lnTo>
                    <a:pt x="632" y="2"/>
                  </a:lnTo>
                  <a:lnTo>
                    <a:pt x="632" y="0"/>
                  </a:lnTo>
                  <a:close/>
                  <a:moveTo>
                    <a:pt x="642" y="0"/>
                  </a:moveTo>
                  <a:lnTo>
                    <a:pt x="644" y="0"/>
                  </a:lnTo>
                  <a:lnTo>
                    <a:pt x="644" y="2"/>
                  </a:lnTo>
                  <a:lnTo>
                    <a:pt x="642" y="2"/>
                  </a:lnTo>
                  <a:lnTo>
                    <a:pt x="642" y="0"/>
                  </a:lnTo>
                  <a:close/>
                  <a:moveTo>
                    <a:pt x="652" y="0"/>
                  </a:moveTo>
                  <a:lnTo>
                    <a:pt x="654" y="0"/>
                  </a:lnTo>
                  <a:lnTo>
                    <a:pt x="654" y="2"/>
                  </a:lnTo>
                  <a:lnTo>
                    <a:pt x="652" y="2"/>
                  </a:lnTo>
                  <a:lnTo>
                    <a:pt x="652" y="0"/>
                  </a:lnTo>
                  <a:close/>
                  <a:moveTo>
                    <a:pt x="662" y="0"/>
                  </a:moveTo>
                  <a:lnTo>
                    <a:pt x="664" y="0"/>
                  </a:lnTo>
                  <a:lnTo>
                    <a:pt x="664" y="2"/>
                  </a:lnTo>
                  <a:lnTo>
                    <a:pt x="662" y="2"/>
                  </a:lnTo>
                  <a:lnTo>
                    <a:pt x="662" y="0"/>
                  </a:lnTo>
                  <a:close/>
                  <a:moveTo>
                    <a:pt x="672" y="0"/>
                  </a:moveTo>
                  <a:lnTo>
                    <a:pt x="674" y="0"/>
                  </a:lnTo>
                  <a:lnTo>
                    <a:pt x="674" y="2"/>
                  </a:lnTo>
                  <a:lnTo>
                    <a:pt x="672" y="2"/>
                  </a:lnTo>
                  <a:lnTo>
                    <a:pt x="672" y="0"/>
                  </a:lnTo>
                  <a:close/>
                  <a:moveTo>
                    <a:pt x="682" y="0"/>
                  </a:moveTo>
                  <a:lnTo>
                    <a:pt x="684" y="0"/>
                  </a:lnTo>
                  <a:lnTo>
                    <a:pt x="684" y="2"/>
                  </a:lnTo>
                  <a:lnTo>
                    <a:pt x="682" y="2"/>
                  </a:lnTo>
                  <a:lnTo>
                    <a:pt x="682" y="0"/>
                  </a:lnTo>
                  <a:close/>
                  <a:moveTo>
                    <a:pt x="692" y="0"/>
                  </a:moveTo>
                  <a:lnTo>
                    <a:pt x="694" y="0"/>
                  </a:lnTo>
                  <a:lnTo>
                    <a:pt x="694" y="2"/>
                  </a:lnTo>
                  <a:lnTo>
                    <a:pt x="692" y="2"/>
                  </a:lnTo>
                  <a:lnTo>
                    <a:pt x="692" y="0"/>
                  </a:lnTo>
                  <a:close/>
                  <a:moveTo>
                    <a:pt x="702" y="0"/>
                  </a:moveTo>
                  <a:lnTo>
                    <a:pt x="704" y="0"/>
                  </a:lnTo>
                  <a:lnTo>
                    <a:pt x="704" y="2"/>
                  </a:lnTo>
                  <a:lnTo>
                    <a:pt x="702" y="2"/>
                  </a:lnTo>
                  <a:lnTo>
                    <a:pt x="702" y="0"/>
                  </a:lnTo>
                  <a:close/>
                  <a:moveTo>
                    <a:pt x="711" y="0"/>
                  </a:moveTo>
                  <a:lnTo>
                    <a:pt x="713" y="0"/>
                  </a:lnTo>
                  <a:lnTo>
                    <a:pt x="713" y="2"/>
                  </a:lnTo>
                  <a:lnTo>
                    <a:pt x="711" y="2"/>
                  </a:lnTo>
                  <a:lnTo>
                    <a:pt x="711" y="0"/>
                  </a:lnTo>
                  <a:close/>
                  <a:moveTo>
                    <a:pt x="721" y="0"/>
                  </a:moveTo>
                  <a:lnTo>
                    <a:pt x="723" y="0"/>
                  </a:lnTo>
                  <a:lnTo>
                    <a:pt x="723" y="2"/>
                  </a:lnTo>
                  <a:lnTo>
                    <a:pt x="721" y="2"/>
                  </a:lnTo>
                  <a:lnTo>
                    <a:pt x="721" y="0"/>
                  </a:lnTo>
                  <a:close/>
                  <a:moveTo>
                    <a:pt x="731" y="0"/>
                  </a:moveTo>
                  <a:lnTo>
                    <a:pt x="733" y="0"/>
                  </a:lnTo>
                  <a:lnTo>
                    <a:pt x="733" y="2"/>
                  </a:lnTo>
                  <a:lnTo>
                    <a:pt x="731" y="2"/>
                  </a:lnTo>
                  <a:lnTo>
                    <a:pt x="731" y="0"/>
                  </a:lnTo>
                  <a:close/>
                  <a:moveTo>
                    <a:pt x="741" y="0"/>
                  </a:moveTo>
                  <a:lnTo>
                    <a:pt x="743" y="0"/>
                  </a:lnTo>
                  <a:lnTo>
                    <a:pt x="743" y="2"/>
                  </a:lnTo>
                  <a:lnTo>
                    <a:pt x="741" y="2"/>
                  </a:lnTo>
                  <a:lnTo>
                    <a:pt x="741" y="0"/>
                  </a:lnTo>
                  <a:close/>
                  <a:moveTo>
                    <a:pt x="751" y="0"/>
                  </a:moveTo>
                  <a:lnTo>
                    <a:pt x="753" y="0"/>
                  </a:lnTo>
                  <a:lnTo>
                    <a:pt x="753" y="2"/>
                  </a:lnTo>
                  <a:lnTo>
                    <a:pt x="751" y="2"/>
                  </a:lnTo>
                  <a:lnTo>
                    <a:pt x="751" y="0"/>
                  </a:lnTo>
                  <a:close/>
                  <a:moveTo>
                    <a:pt x="761" y="0"/>
                  </a:moveTo>
                  <a:lnTo>
                    <a:pt x="763" y="0"/>
                  </a:lnTo>
                  <a:lnTo>
                    <a:pt x="763" y="2"/>
                  </a:lnTo>
                  <a:lnTo>
                    <a:pt x="761" y="2"/>
                  </a:lnTo>
                  <a:lnTo>
                    <a:pt x="761" y="0"/>
                  </a:lnTo>
                  <a:close/>
                  <a:moveTo>
                    <a:pt x="771" y="0"/>
                  </a:moveTo>
                  <a:lnTo>
                    <a:pt x="773" y="0"/>
                  </a:lnTo>
                  <a:lnTo>
                    <a:pt x="773" y="2"/>
                  </a:lnTo>
                  <a:lnTo>
                    <a:pt x="771" y="2"/>
                  </a:lnTo>
                  <a:lnTo>
                    <a:pt x="771" y="0"/>
                  </a:lnTo>
                  <a:close/>
                  <a:moveTo>
                    <a:pt x="781" y="0"/>
                  </a:moveTo>
                  <a:lnTo>
                    <a:pt x="783" y="0"/>
                  </a:lnTo>
                  <a:lnTo>
                    <a:pt x="783" y="2"/>
                  </a:lnTo>
                  <a:lnTo>
                    <a:pt x="781" y="2"/>
                  </a:lnTo>
                  <a:lnTo>
                    <a:pt x="781" y="0"/>
                  </a:lnTo>
                  <a:close/>
                  <a:moveTo>
                    <a:pt x="790" y="0"/>
                  </a:moveTo>
                  <a:lnTo>
                    <a:pt x="792" y="0"/>
                  </a:lnTo>
                  <a:lnTo>
                    <a:pt x="792" y="2"/>
                  </a:lnTo>
                  <a:lnTo>
                    <a:pt x="790" y="2"/>
                  </a:lnTo>
                  <a:lnTo>
                    <a:pt x="790" y="0"/>
                  </a:lnTo>
                  <a:close/>
                  <a:moveTo>
                    <a:pt x="800" y="0"/>
                  </a:moveTo>
                  <a:lnTo>
                    <a:pt x="802" y="0"/>
                  </a:lnTo>
                  <a:lnTo>
                    <a:pt x="802" y="2"/>
                  </a:lnTo>
                  <a:lnTo>
                    <a:pt x="800" y="2"/>
                  </a:lnTo>
                  <a:lnTo>
                    <a:pt x="800" y="0"/>
                  </a:lnTo>
                  <a:close/>
                  <a:moveTo>
                    <a:pt x="810" y="0"/>
                  </a:moveTo>
                  <a:lnTo>
                    <a:pt x="812" y="0"/>
                  </a:lnTo>
                  <a:lnTo>
                    <a:pt x="812" y="2"/>
                  </a:lnTo>
                  <a:lnTo>
                    <a:pt x="810" y="2"/>
                  </a:lnTo>
                  <a:lnTo>
                    <a:pt x="810" y="0"/>
                  </a:lnTo>
                  <a:close/>
                  <a:moveTo>
                    <a:pt x="820" y="0"/>
                  </a:moveTo>
                  <a:lnTo>
                    <a:pt x="822" y="0"/>
                  </a:lnTo>
                  <a:lnTo>
                    <a:pt x="822" y="2"/>
                  </a:lnTo>
                  <a:lnTo>
                    <a:pt x="820" y="2"/>
                  </a:lnTo>
                  <a:lnTo>
                    <a:pt x="820" y="0"/>
                  </a:lnTo>
                  <a:close/>
                  <a:moveTo>
                    <a:pt x="830" y="0"/>
                  </a:moveTo>
                  <a:lnTo>
                    <a:pt x="832" y="0"/>
                  </a:lnTo>
                  <a:lnTo>
                    <a:pt x="832" y="2"/>
                  </a:lnTo>
                  <a:lnTo>
                    <a:pt x="830" y="2"/>
                  </a:lnTo>
                  <a:lnTo>
                    <a:pt x="830" y="0"/>
                  </a:lnTo>
                  <a:close/>
                  <a:moveTo>
                    <a:pt x="840" y="0"/>
                  </a:moveTo>
                  <a:lnTo>
                    <a:pt x="842" y="0"/>
                  </a:lnTo>
                  <a:lnTo>
                    <a:pt x="842" y="2"/>
                  </a:lnTo>
                  <a:lnTo>
                    <a:pt x="840" y="2"/>
                  </a:lnTo>
                  <a:lnTo>
                    <a:pt x="840" y="0"/>
                  </a:lnTo>
                  <a:close/>
                  <a:moveTo>
                    <a:pt x="850" y="0"/>
                  </a:moveTo>
                  <a:lnTo>
                    <a:pt x="852" y="0"/>
                  </a:lnTo>
                  <a:lnTo>
                    <a:pt x="852" y="2"/>
                  </a:lnTo>
                  <a:lnTo>
                    <a:pt x="850" y="2"/>
                  </a:lnTo>
                  <a:lnTo>
                    <a:pt x="850" y="0"/>
                  </a:lnTo>
                  <a:close/>
                  <a:moveTo>
                    <a:pt x="860" y="0"/>
                  </a:moveTo>
                  <a:lnTo>
                    <a:pt x="862" y="0"/>
                  </a:lnTo>
                  <a:lnTo>
                    <a:pt x="862" y="2"/>
                  </a:lnTo>
                  <a:lnTo>
                    <a:pt x="860" y="2"/>
                  </a:lnTo>
                  <a:lnTo>
                    <a:pt x="860" y="0"/>
                  </a:lnTo>
                  <a:close/>
                  <a:moveTo>
                    <a:pt x="869" y="0"/>
                  </a:moveTo>
                  <a:lnTo>
                    <a:pt x="871" y="0"/>
                  </a:lnTo>
                  <a:lnTo>
                    <a:pt x="871" y="2"/>
                  </a:lnTo>
                  <a:lnTo>
                    <a:pt x="869" y="2"/>
                  </a:lnTo>
                  <a:lnTo>
                    <a:pt x="869" y="0"/>
                  </a:lnTo>
                  <a:close/>
                  <a:moveTo>
                    <a:pt x="879" y="0"/>
                  </a:moveTo>
                  <a:lnTo>
                    <a:pt x="881" y="0"/>
                  </a:lnTo>
                  <a:lnTo>
                    <a:pt x="881" y="2"/>
                  </a:lnTo>
                  <a:lnTo>
                    <a:pt x="879" y="2"/>
                  </a:lnTo>
                  <a:lnTo>
                    <a:pt x="879" y="0"/>
                  </a:lnTo>
                  <a:close/>
                  <a:moveTo>
                    <a:pt x="889" y="0"/>
                  </a:moveTo>
                  <a:lnTo>
                    <a:pt x="891" y="0"/>
                  </a:lnTo>
                  <a:lnTo>
                    <a:pt x="891" y="2"/>
                  </a:lnTo>
                  <a:lnTo>
                    <a:pt x="889" y="2"/>
                  </a:lnTo>
                  <a:lnTo>
                    <a:pt x="889" y="0"/>
                  </a:lnTo>
                  <a:close/>
                  <a:moveTo>
                    <a:pt x="899" y="0"/>
                  </a:moveTo>
                  <a:lnTo>
                    <a:pt x="901" y="0"/>
                  </a:lnTo>
                  <a:lnTo>
                    <a:pt x="901" y="2"/>
                  </a:lnTo>
                  <a:lnTo>
                    <a:pt x="899" y="2"/>
                  </a:lnTo>
                  <a:lnTo>
                    <a:pt x="899" y="0"/>
                  </a:lnTo>
                  <a:close/>
                  <a:moveTo>
                    <a:pt x="909" y="0"/>
                  </a:moveTo>
                  <a:lnTo>
                    <a:pt x="911" y="0"/>
                  </a:lnTo>
                  <a:lnTo>
                    <a:pt x="911" y="2"/>
                  </a:lnTo>
                  <a:lnTo>
                    <a:pt x="909" y="2"/>
                  </a:lnTo>
                  <a:lnTo>
                    <a:pt x="909" y="0"/>
                  </a:lnTo>
                  <a:close/>
                  <a:moveTo>
                    <a:pt x="919" y="0"/>
                  </a:moveTo>
                  <a:lnTo>
                    <a:pt x="921" y="0"/>
                  </a:lnTo>
                  <a:lnTo>
                    <a:pt x="921" y="2"/>
                  </a:lnTo>
                  <a:lnTo>
                    <a:pt x="919" y="2"/>
                  </a:lnTo>
                  <a:lnTo>
                    <a:pt x="919" y="0"/>
                  </a:lnTo>
                  <a:close/>
                  <a:moveTo>
                    <a:pt x="929" y="0"/>
                  </a:moveTo>
                  <a:lnTo>
                    <a:pt x="931" y="0"/>
                  </a:lnTo>
                  <a:lnTo>
                    <a:pt x="931" y="2"/>
                  </a:lnTo>
                  <a:lnTo>
                    <a:pt x="929" y="2"/>
                  </a:lnTo>
                  <a:lnTo>
                    <a:pt x="929" y="0"/>
                  </a:lnTo>
                  <a:close/>
                  <a:moveTo>
                    <a:pt x="939" y="0"/>
                  </a:moveTo>
                  <a:lnTo>
                    <a:pt x="941" y="0"/>
                  </a:lnTo>
                  <a:lnTo>
                    <a:pt x="941" y="2"/>
                  </a:lnTo>
                  <a:lnTo>
                    <a:pt x="939" y="2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rgbClr val="000000"/>
            </a:solidFill>
            <a:ln w="3175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Rectangle 38"/>
            <p:cNvSpPr>
              <a:spLocks noChangeArrowheads="1"/>
            </p:cNvSpPr>
            <p:nvPr/>
          </p:nvSpPr>
          <p:spPr bwMode="auto">
            <a:xfrm>
              <a:off x="7002463" y="3712289"/>
              <a:ext cx="436017" cy="123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Arial" pitchFamily="34" charset="0"/>
                  <a:cs typeface="Arial" pitchFamily="34" charset="0"/>
                </a:rPr>
                <a:t>Sample 4</a:t>
              </a:r>
              <a:endPara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1" name="Rectangle 38"/>
            <p:cNvSpPr>
              <a:spLocks noChangeArrowheads="1"/>
            </p:cNvSpPr>
            <p:nvPr/>
          </p:nvSpPr>
          <p:spPr bwMode="auto">
            <a:xfrm>
              <a:off x="7124356" y="4478263"/>
              <a:ext cx="436017" cy="123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Arial" pitchFamily="34" charset="0"/>
                  <a:cs typeface="Arial" pitchFamily="34" charset="0"/>
                </a:rPr>
                <a:t>Sample 1</a:t>
              </a:r>
              <a:endPara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2" name="Rectangle 38"/>
            <p:cNvSpPr>
              <a:spLocks noChangeArrowheads="1"/>
            </p:cNvSpPr>
            <p:nvPr/>
          </p:nvSpPr>
          <p:spPr bwMode="auto">
            <a:xfrm>
              <a:off x="6887146" y="4825157"/>
              <a:ext cx="436017" cy="123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Arial" pitchFamily="34" charset="0"/>
                  <a:cs typeface="Arial" pitchFamily="34" charset="0"/>
                </a:rPr>
                <a:t>Sample 2</a:t>
              </a:r>
              <a:endPara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" name="Rectangle 59"/>
            <p:cNvSpPr>
              <a:spLocks noChangeArrowheads="1"/>
            </p:cNvSpPr>
            <p:nvPr/>
          </p:nvSpPr>
          <p:spPr bwMode="auto">
            <a:xfrm rot="16200000">
              <a:off x="5415587" y="4331860"/>
              <a:ext cx="660437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Coordinate 2</a:t>
              </a:r>
              <a:endPara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99" name="Line 104"/>
          <p:cNvSpPr>
            <a:spLocks noChangeShapeType="1"/>
          </p:cNvSpPr>
          <p:nvPr/>
        </p:nvSpPr>
        <p:spPr bwMode="auto">
          <a:xfrm rot="5400000">
            <a:off x="5785644" y="5264943"/>
            <a:ext cx="0" cy="1357312"/>
          </a:xfrm>
          <a:prstGeom prst="line">
            <a:avLst/>
          </a:prstGeom>
          <a:noFill/>
          <a:ln w="3175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0" name="Line 105"/>
          <p:cNvSpPr>
            <a:spLocks noChangeShapeType="1"/>
          </p:cNvSpPr>
          <p:nvPr/>
        </p:nvSpPr>
        <p:spPr bwMode="auto">
          <a:xfrm rot="5400000">
            <a:off x="5220494" y="5964157"/>
            <a:ext cx="17463" cy="0"/>
          </a:xfrm>
          <a:prstGeom prst="line">
            <a:avLst/>
          </a:prstGeom>
          <a:noFill/>
          <a:ln w="3175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1" name="Rectangle 106"/>
          <p:cNvSpPr>
            <a:spLocks noChangeArrowheads="1"/>
          </p:cNvSpPr>
          <p:nvPr/>
        </p:nvSpPr>
        <p:spPr bwMode="auto">
          <a:xfrm rot="5400000">
            <a:off x="5169175" y="5996132"/>
            <a:ext cx="107402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0.2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" name="Line 107"/>
          <p:cNvSpPr>
            <a:spLocks noChangeShapeType="1"/>
          </p:cNvSpPr>
          <p:nvPr/>
        </p:nvSpPr>
        <p:spPr bwMode="auto">
          <a:xfrm rot="5400000">
            <a:off x="5374482" y="5964157"/>
            <a:ext cx="17463" cy="0"/>
          </a:xfrm>
          <a:prstGeom prst="line">
            <a:avLst/>
          </a:prstGeom>
          <a:noFill/>
          <a:ln w="3175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" name="Rectangle 108"/>
          <p:cNvSpPr>
            <a:spLocks noChangeArrowheads="1"/>
          </p:cNvSpPr>
          <p:nvPr/>
        </p:nvSpPr>
        <p:spPr bwMode="auto">
          <a:xfrm rot="5400000">
            <a:off x="5323162" y="5996132"/>
            <a:ext cx="107402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0.3</a:t>
            </a:r>
            <a:endParaRPr kumimoji="0" lang="en-US" altLang="en-US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" name="Line 109"/>
          <p:cNvSpPr>
            <a:spLocks noChangeShapeType="1"/>
          </p:cNvSpPr>
          <p:nvPr/>
        </p:nvSpPr>
        <p:spPr bwMode="auto">
          <a:xfrm rot="5400000">
            <a:off x="5528469" y="5964157"/>
            <a:ext cx="17463" cy="0"/>
          </a:xfrm>
          <a:prstGeom prst="line">
            <a:avLst/>
          </a:prstGeom>
          <a:noFill/>
          <a:ln w="3175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5" name="Rectangle 110"/>
          <p:cNvSpPr>
            <a:spLocks noChangeArrowheads="1"/>
          </p:cNvSpPr>
          <p:nvPr/>
        </p:nvSpPr>
        <p:spPr bwMode="auto">
          <a:xfrm rot="5400000">
            <a:off x="5480325" y="5996132"/>
            <a:ext cx="107402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0.4</a:t>
            </a:r>
            <a:endParaRPr kumimoji="0" lang="en-US" altLang="en-US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6" name="Line 111"/>
          <p:cNvSpPr>
            <a:spLocks noChangeShapeType="1"/>
          </p:cNvSpPr>
          <p:nvPr/>
        </p:nvSpPr>
        <p:spPr bwMode="auto">
          <a:xfrm rot="5400000">
            <a:off x="5682457" y="5964157"/>
            <a:ext cx="17463" cy="0"/>
          </a:xfrm>
          <a:prstGeom prst="line">
            <a:avLst/>
          </a:prstGeom>
          <a:noFill/>
          <a:ln w="3175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7" name="Rectangle 112"/>
          <p:cNvSpPr>
            <a:spLocks noChangeArrowheads="1"/>
          </p:cNvSpPr>
          <p:nvPr/>
        </p:nvSpPr>
        <p:spPr bwMode="auto">
          <a:xfrm rot="5400000">
            <a:off x="5634312" y="5996132"/>
            <a:ext cx="107402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0.5</a:t>
            </a:r>
            <a:endParaRPr kumimoji="0" lang="en-US" altLang="en-US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8" name="Line 113"/>
          <p:cNvSpPr>
            <a:spLocks noChangeShapeType="1"/>
          </p:cNvSpPr>
          <p:nvPr/>
        </p:nvSpPr>
        <p:spPr bwMode="auto">
          <a:xfrm rot="5400000">
            <a:off x="5838031" y="5964157"/>
            <a:ext cx="17463" cy="0"/>
          </a:xfrm>
          <a:prstGeom prst="line">
            <a:avLst/>
          </a:prstGeom>
          <a:noFill/>
          <a:ln w="3175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9" name="Rectangle 114"/>
          <p:cNvSpPr>
            <a:spLocks noChangeArrowheads="1"/>
          </p:cNvSpPr>
          <p:nvPr/>
        </p:nvSpPr>
        <p:spPr bwMode="auto">
          <a:xfrm rot="5400000">
            <a:off x="5788299" y="5996132"/>
            <a:ext cx="107402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0.6</a:t>
            </a:r>
            <a:endParaRPr kumimoji="0" lang="en-US" altLang="en-US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0" name="Line 115"/>
          <p:cNvSpPr>
            <a:spLocks noChangeShapeType="1"/>
          </p:cNvSpPr>
          <p:nvPr/>
        </p:nvSpPr>
        <p:spPr bwMode="auto">
          <a:xfrm rot="5400000">
            <a:off x="5992019" y="5964157"/>
            <a:ext cx="17463" cy="0"/>
          </a:xfrm>
          <a:prstGeom prst="line">
            <a:avLst/>
          </a:prstGeom>
          <a:noFill/>
          <a:ln w="3175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1" name="Rectangle 116"/>
          <p:cNvSpPr>
            <a:spLocks noChangeArrowheads="1"/>
          </p:cNvSpPr>
          <p:nvPr/>
        </p:nvSpPr>
        <p:spPr bwMode="auto">
          <a:xfrm rot="5400000">
            <a:off x="5942287" y="5996132"/>
            <a:ext cx="107402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0.7</a:t>
            </a:r>
            <a:endParaRPr kumimoji="0" lang="en-US" altLang="en-US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2" name="Line 117"/>
          <p:cNvSpPr>
            <a:spLocks noChangeShapeType="1"/>
          </p:cNvSpPr>
          <p:nvPr/>
        </p:nvSpPr>
        <p:spPr bwMode="auto">
          <a:xfrm rot="5400000">
            <a:off x="6146006" y="5964157"/>
            <a:ext cx="17463" cy="0"/>
          </a:xfrm>
          <a:prstGeom prst="line">
            <a:avLst/>
          </a:prstGeom>
          <a:noFill/>
          <a:ln w="3175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3" name="Rectangle 118"/>
          <p:cNvSpPr>
            <a:spLocks noChangeArrowheads="1"/>
          </p:cNvSpPr>
          <p:nvPr/>
        </p:nvSpPr>
        <p:spPr bwMode="auto">
          <a:xfrm rot="5400000">
            <a:off x="6096274" y="5996132"/>
            <a:ext cx="107402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0.8</a:t>
            </a:r>
            <a:endParaRPr kumimoji="0" lang="en-US" altLang="en-US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4" name="Line 119"/>
          <p:cNvSpPr>
            <a:spLocks noChangeShapeType="1"/>
          </p:cNvSpPr>
          <p:nvPr/>
        </p:nvSpPr>
        <p:spPr bwMode="auto">
          <a:xfrm rot="5400000">
            <a:off x="6299994" y="5964157"/>
            <a:ext cx="17463" cy="0"/>
          </a:xfrm>
          <a:prstGeom prst="line">
            <a:avLst/>
          </a:prstGeom>
          <a:noFill/>
          <a:ln w="3175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5" name="Rectangle 120"/>
          <p:cNvSpPr>
            <a:spLocks noChangeArrowheads="1"/>
          </p:cNvSpPr>
          <p:nvPr/>
        </p:nvSpPr>
        <p:spPr bwMode="auto">
          <a:xfrm rot="5400000">
            <a:off x="6250262" y="5996132"/>
            <a:ext cx="107402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0.9</a:t>
            </a:r>
            <a:endParaRPr kumimoji="0" lang="en-US" altLang="en-US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6" name="Line 121"/>
          <p:cNvSpPr>
            <a:spLocks noChangeShapeType="1"/>
          </p:cNvSpPr>
          <p:nvPr/>
        </p:nvSpPr>
        <p:spPr bwMode="auto">
          <a:xfrm rot="5400000">
            <a:off x="6455569" y="5964157"/>
            <a:ext cx="17463" cy="0"/>
          </a:xfrm>
          <a:prstGeom prst="line">
            <a:avLst/>
          </a:prstGeom>
          <a:noFill/>
          <a:ln w="3175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7" name="Rectangle 122"/>
          <p:cNvSpPr>
            <a:spLocks noChangeArrowheads="1"/>
          </p:cNvSpPr>
          <p:nvPr/>
        </p:nvSpPr>
        <p:spPr bwMode="auto">
          <a:xfrm rot="5400000">
            <a:off x="6404249" y="5996132"/>
            <a:ext cx="107402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1.0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82" name="Line 95"/>
          <p:cNvSpPr>
            <a:spLocks noChangeShapeType="1"/>
          </p:cNvSpPr>
          <p:nvPr/>
        </p:nvSpPr>
        <p:spPr bwMode="auto">
          <a:xfrm rot="5400000">
            <a:off x="5033785" y="5651289"/>
            <a:ext cx="394057" cy="0"/>
          </a:xfrm>
          <a:prstGeom prst="line">
            <a:avLst/>
          </a:prstGeom>
          <a:noFill/>
          <a:ln w="19050" cap="flat">
            <a:solidFill>
              <a:srgbClr val="0000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83" name="Line 96"/>
          <p:cNvSpPr>
            <a:spLocks noChangeShapeType="1"/>
          </p:cNvSpPr>
          <p:nvPr/>
        </p:nvSpPr>
        <p:spPr bwMode="auto">
          <a:xfrm rot="5400000" flipV="1">
            <a:off x="5464969" y="5220105"/>
            <a:ext cx="0" cy="468312"/>
          </a:xfrm>
          <a:prstGeom prst="line">
            <a:avLst/>
          </a:prstGeom>
          <a:noFill/>
          <a:ln w="19050" cap="flat">
            <a:solidFill>
              <a:srgbClr val="0000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84" name="Line 97"/>
          <p:cNvSpPr>
            <a:spLocks noChangeShapeType="1"/>
          </p:cNvSpPr>
          <p:nvPr/>
        </p:nvSpPr>
        <p:spPr bwMode="auto">
          <a:xfrm rot="5400000" flipV="1">
            <a:off x="5847556" y="5231574"/>
            <a:ext cx="0" cy="1233487"/>
          </a:xfrm>
          <a:prstGeom prst="line">
            <a:avLst/>
          </a:prstGeom>
          <a:noFill/>
          <a:ln w="19050" cap="flat">
            <a:solidFill>
              <a:srgbClr val="0000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85" name="Line 98"/>
          <p:cNvSpPr>
            <a:spLocks noChangeShapeType="1"/>
          </p:cNvSpPr>
          <p:nvPr/>
        </p:nvSpPr>
        <p:spPr bwMode="auto">
          <a:xfrm rot="5400000">
            <a:off x="5567455" y="5454261"/>
            <a:ext cx="263340" cy="0"/>
          </a:xfrm>
          <a:prstGeom prst="line">
            <a:avLst/>
          </a:prstGeom>
          <a:noFill/>
          <a:ln w="19050" cap="flat">
            <a:solidFill>
              <a:srgbClr val="0000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86" name="Line 99"/>
          <p:cNvSpPr>
            <a:spLocks noChangeShapeType="1"/>
          </p:cNvSpPr>
          <p:nvPr/>
        </p:nvSpPr>
        <p:spPr bwMode="auto">
          <a:xfrm rot="5400000" flipV="1">
            <a:off x="6081713" y="4940003"/>
            <a:ext cx="0" cy="765175"/>
          </a:xfrm>
          <a:prstGeom prst="line">
            <a:avLst/>
          </a:prstGeom>
          <a:noFill/>
          <a:ln w="19050" cap="flat">
            <a:solidFill>
              <a:srgbClr val="0000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87" name="Line 100"/>
          <p:cNvSpPr>
            <a:spLocks noChangeShapeType="1"/>
          </p:cNvSpPr>
          <p:nvPr/>
        </p:nvSpPr>
        <p:spPr bwMode="auto">
          <a:xfrm rot="5400000" flipV="1">
            <a:off x="5903119" y="5381938"/>
            <a:ext cx="0" cy="407987"/>
          </a:xfrm>
          <a:prstGeom prst="line">
            <a:avLst/>
          </a:prstGeom>
          <a:noFill/>
          <a:ln w="19050" cap="flat">
            <a:solidFill>
              <a:srgbClr val="0000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6" name="Line 101"/>
          <p:cNvSpPr>
            <a:spLocks noChangeShapeType="1"/>
          </p:cNvSpPr>
          <p:nvPr/>
        </p:nvSpPr>
        <p:spPr bwMode="auto">
          <a:xfrm rot="5400000">
            <a:off x="6019809" y="5585454"/>
            <a:ext cx="174606" cy="0"/>
          </a:xfrm>
          <a:prstGeom prst="line">
            <a:avLst/>
          </a:prstGeom>
          <a:noFill/>
          <a:ln w="19050" cap="flat">
            <a:solidFill>
              <a:srgbClr val="0000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7" name="Line 102"/>
          <p:cNvSpPr>
            <a:spLocks noChangeShapeType="1"/>
          </p:cNvSpPr>
          <p:nvPr/>
        </p:nvSpPr>
        <p:spPr bwMode="auto">
          <a:xfrm rot="5400000" flipV="1">
            <a:off x="6285706" y="5319557"/>
            <a:ext cx="0" cy="357187"/>
          </a:xfrm>
          <a:prstGeom prst="line">
            <a:avLst/>
          </a:prstGeom>
          <a:noFill/>
          <a:ln w="19050" cap="flat">
            <a:solidFill>
              <a:srgbClr val="0000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8" name="Line 103"/>
          <p:cNvSpPr>
            <a:spLocks noChangeShapeType="1"/>
          </p:cNvSpPr>
          <p:nvPr/>
        </p:nvSpPr>
        <p:spPr bwMode="auto">
          <a:xfrm rot="5400000" flipV="1">
            <a:off x="6285706" y="5494163"/>
            <a:ext cx="0" cy="357187"/>
          </a:xfrm>
          <a:prstGeom prst="line">
            <a:avLst/>
          </a:prstGeom>
          <a:noFill/>
          <a:ln w="19050" cap="flat">
            <a:solidFill>
              <a:srgbClr val="0000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0" name="Rectangle 38"/>
          <p:cNvSpPr>
            <a:spLocks noChangeArrowheads="1"/>
          </p:cNvSpPr>
          <p:nvPr/>
        </p:nvSpPr>
        <p:spPr bwMode="auto">
          <a:xfrm>
            <a:off x="6494731" y="5421328"/>
            <a:ext cx="436017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Sample 2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71" name="Rectangle 38"/>
          <p:cNvSpPr>
            <a:spLocks noChangeArrowheads="1"/>
          </p:cNvSpPr>
          <p:nvPr/>
        </p:nvSpPr>
        <p:spPr bwMode="auto">
          <a:xfrm>
            <a:off x="6498183" y="5261034"/>
            <a:ext cx="436017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Sample 4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72" name="Rectangle 38"/>
          <p:cNvSpPr>
            <a:spLocks noChangeArrowheads="1"/>
          </p:cNvSpPr>
          <p:nvPr/>
        </p:nvSpPr>
        <p:spPr bwMode="auto">
          <a:xfrm>
            <a:off x="6500908" y="5611201"/>
            <a:ext cx="436017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Sample 1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73" name="Rectangle 38"/>
          <p:cNvSpPr>
            <a:spLocks noChangeArrowheads="1"/>
          </p:cNvSpPr>
          <p:nvPr/>
        </p:nvSpPr>
        <p:spPr bwMode="auto">
          <a:xfrm>
            <a:off x="6496664" y="5787715"/>
            <a:ext cx="436017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Sample 3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74" name="Rectangle 38"/>
          <p:cNvSpPr>
            <a:spLocks noChangeArrowheads="1"/>
          </p:cNvSpPr>
          <p:nvPr/>
        </p:nvSpPr>
        <p:spPr bwMode="auto">
          <a:xfrm>
            <a:off x="5385240" y="6125289"/>
            <a:ext cx="939360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Bray-Curtis</a:t>
            </a:r>
            <a:r>
              <a:rPr kumimoji="0" lang="en-US" altLang="en-US" sz="800" b="0" i="0" u="none" strike="noStrike" cap="none" normalizeH="0" dirty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 similarity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75" name="Down Arrow 174"/>
          <p:cNvSpPr/>
          <p:nvPr/>
        </p:nvSpPr>
        <p:spPr>
          <a:xfrm rot="17107785" flipH="1">
            <a:off x="4166498" y="4940337"/>
            <a:ext cx="359626" cy="682822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515316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Alignment-independent methods</a:t>
            </a:r>
            <a:br>
              <a:rPr lang="en-AU" dirty="0"/>
            </a:br>
            <a:r>
              <a:rPr lang="en-AU" dirty="0"/>
              <a:t>Greedy algorithm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AU" sz="2800" dirty="0"/>
              <a:t>Traditional algorithms</a:t>
            </a:r>
          </a:p>
          <a:p>
            <a:r>
              <a:rPr lang="en-AU" sz="2400" dirty="0"/>
              <a:t>Nearest, average, farthest neighbour.</a:t>
            </a:r>
          </a:p>
          <a:p>
            <a:r>
              <a:rPr lang="en-AU" sz="2400" dirty="0"/>
              <a:t>Require a distance matrix (memory).</a:t>
            </a:r>
          </a:p>
          <a:p>
            <a:r>
              <a:rPr lang="en-AU" sz="2400" dirty="0"/>
              <a:t>Systematic.</a:t>
            </a:r>
          </a:p>
          <a:p>
            <a:r>
              <a:rPr lang="en-AU" sz="2400" dirty="0"/>
              <a:t>Guaranteed consistency.</a:t>
            </a:r>
          </a:p>
          <a:p>
            <a:endParaRPr lang="en-AU" dirty="0"/>
          </a:p>
        </p:txBody>
      </p:sp>
      <p:sp>
        <p:nvSpPr>
          <p:cNvPr id="17" name="TextBox 16"/>
          <p:cNvSpPr txBox="1"/>
          <p:nvPr/>
        </p:nvSpPr>
        <p:spPr>
          <a:xfrm>
            <a:off x="6090023" y="1566446"/>
            <a:ext cx="1331259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Helvetica Neue" panose="02000503000000020004" pitchFamily="2"/>
              </a:rPr>
              <a:t>Sequences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091517" y="2387025"/>
            <a:ext cx="1331259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Helvetica Neue" panose="02000503000000020004" pitchFamily="2"/>
              </a:rPr>
              <a:t>Aligned sequences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090023" y="3377625"/>
            <a:ext cx="1331259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Helvetica Neue" panose="02000503000000020004" pitchFamily="2"/>
              </a:rPr>
              <a:t>Distance</a:t>
            </a:r>
          </a:p>
          <a:p>
            <a:pPr algn="ctr"/>
            <a:r>
              <a:rPr lang="en-US" sz="1600" dirty="0">
                <a:latin typeface="Helvetica Neue" panose="02000503000000020004" pitchFamily="2"/>
              </a:rPr>
              <a:t>matrix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091517" y="4368225"/>
            <a:ext cx="1329765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Helvetica Neue" panose="02000503000000020004" pitchFamily="2"/>
              </a:rPr>
              <a:t>Clustering groups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090022" y="5358825"/>
            <a:ext cx="1331259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Helvetica Neue" panose="02000503000000020004" pitchFamily="2"/>
              </a:rPr>
              <a:t>Sample x OTU table</a:t>
            </a:r>
          </a:p>
        </p:txBody>
      </p:sp>
      <p:sp>
        <p:nvSpPr>
          <p:cNvPr id="28" name="Right Arrow 27"/>
          <p:cNvSpPr/>
          <p:nvPr/>
        </p:nvSpPr>
        <p:spPr>
          <a:xfrm rot="5400000">
            <a:off x="6642845" y="2013024"/>
            <a:ext cx="228601" cy="3242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Arrow 28"/>
          <p:cNvSpPr/>
          <p:nvPr/>
        </p:nvSpPr>
        <p:spPr>
          <a:xfrm rot="5400000">
            <a:off x="6641350" y="3000186"/>
            <a:ext cx="228601" cy="3242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ight Arrow 29"/>
          <p:cNvSpPr/>
          <p:nvPr/>
        </p:nvSpPr>
        <p:spPr>
          <a:xfrm rot="5400000">
            <a:off x="6667495" y="3990788"/>
            <a:ext cx="228601" cy="3242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Arrow 30"/>
          <p:cNvSpPr/>
          <p:nvPr/>
        </p:nvSpPr>
        <p:spPr>
          <a:xfrm rot="5400000">
            <a:off x="6642845" y="4981386"/>
            <a:ext cx="228601" cy="3242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3212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Greedy clustering</a:t>
            </a:r>
          </a:p>
        </p:txBody>
      </p:sp>
      <p:sp>
        <p:nvSpPr>
          <p:cNvPr id="5" name="Rectangle 4"/>
          <p:cNvSpPr/>
          <p:nvPr/>
        </p:nvSpPr>
        <p:spPr>
          <a:xfrm>
            <a:off x="5918569" y="2477532"/>
            <a:ext cx="2057400" cy="2286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918569" y="1828800"/>
            <a:ext cx="2057400" cy="2286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918569" y="2149872"/>
            <a:ext cx="2057400" cy="2286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918569" y="1516380"/>
            <a:ext cx="20574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037345" y="5702643"/>
            <a:ext cx="101143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Clusters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463040" y="1516380"/>
            <a:ext cx="2057400" cy="2286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632460" y="4833963"/>
            <a:ext cx="1066800" cy="10668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1089660" y="5291163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4526280" y="4353903"/>
            <a:ext cx="1066800" cy="10668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4983480" y="4811103"/>
            <a:ext cx="152400" cy="1524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043061" y="4353903"/>
            <a:ext cx="1066800" cy="10668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500261" y="4811103"/>
            <a:ext cx="152400" cy="1524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3337560" y="5066611"/>
            <a:ext cx="1066800" cy="10668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3794760" y="5523811"/>
            <a:ext cx="152400" cy="1524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883920" y="5024463"/>
            <a:ext cx="152400" cy="1524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1318260" y="5154003"/>
            <a:ext cx="152400" cy="1524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1379220" y="5420703"/>
            <a:ext cx="152400" cy="1524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2424061" y="4540831"/>
            <a:ext cx="152400" cy="1524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2683141" y="4540831"/>
            <a:ext cx="152400" cy="1524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2713621" y="5066611"/>
            <a:ext cx="152400" cy="1524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3779520" y="5260683"/>
            <a:ext cx="152400" cy="1524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4069080" y="5786463"/>
            <a:ext cx="152400" cy="1524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4709160" y="4734903"/>
            <a:ext cx="152400" cy="1524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5113020" y="4521543"/>
            <a:ext cx="152400" cy="1524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5113020" y="5131143"/>
            <a:ext cx="152400" cy="1524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2248801" y="4887303"/>
            <a:ext cx="152400" cy="1524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731520" y="5298783"/>
            <a:ext cx="152400" cy="1524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1089660" y="5702430"/>
            <a:ext cx="152400" cy="1524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6160238" y="2759194"/>
            <a:ext cx="18003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Database (Seeds)</a:t>
            </a:r>
          </a:p>
        </p:txBody>
      </p:sp>
      <p:sp>
        <p:nvSpPr>
          <p:cNvPr id="40" name="Rectangle 39"/>
          <p:cNvSpPr/>
          <p:nvPr/>
        </p:nvSpPr>
        <p:spPr>
          <a:xfrm>
            <a:off x="1996440" y="1780540"/>
            <a:ext cx="7629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Query</a:t>
            </a: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3794760" y="1630680"/>
            <a:ext cx="19812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endCxn id="24" idx="0"/>
          </p:cNvCxnSpPr>
          <p:nvPr/>
        </p:nvCxnSpPr>
        <p:spPr>
          <a:xfrm flipH="1">
            <a:off x="960120" y="1676400"/>
            <a:ext cx="4831080" cy="3348063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3779520" y="1630680"/>
            <a:ext cx="2057400" cy="28956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endCxn id="21" idx="7"/>
          </p:cNvCxnSpPr>
          <p:nvPr/>
        </p:nvCxnSpPr>
        <p:spPr>
          <a:xfrm flipH="1">
            <a:off x="2630343" y="1920240"/>
            <a:ext cx="3206577" cy="291318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0417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800"/>
                            </p:stCondLst>
                            <p:childTnLst>
                              <p:par>
                                <p:cTn id="9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800"/>
                            </p:stCondLst>
                            <p:childTnLst>
                              <p:par>
                                <p:cTn id="9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800"/>
                            </p:stCondLst>
                            <p:childTnLst>
                              <p:par>
                                <p:cTn id="10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800"/>
                            </p:stCondLst>
                            <p:childTnLst>
                              <p:par>
                                <p:cTn id="105" presetID="1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200"/>
                            </p:stCondLst>
                            <p:childTnLst>
                              <p:par>
                                <p:cTn id="10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200"/>
                            </p:stCondLst>
                            <p:childTnLst>
                              <p:par>
                                <p:cTn id="1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200"/>
                            </p:stCondLst>
                            <p:childTnLst>
                              <p:par>
                                <p:cTn id="1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200"/>
                            </p:stCondLst>
                            <p:childTnLst>
                              <p:par>
                                <p:cTn id="117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1500"/>
                            </p:stCondLst>
                            <p:childTnLst>
                              <p:par>
                                <p:cTn id="1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500"/>
                            </p:stCondLst>
                            <p:childTnLst>
                              <p:par>
                                <p:cTn id="123" presetID="1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1900"/>
                            </p:stCondLst>
                            <p:childTnLst>
                              <p:par>
                                <p:cTn id="1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4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Alignment-independent methods</a:t>
            </a:r>
            <a:br>
              <a:rPr lang="en-AU" dirty="0"/>
            </a:br>
            <a:r>
              <a:rPr lang="en-AU" dirty="0"/>
              <a:t>Greedy algorithm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917562" y="1600200"/>
            <a:ext cx="3544710" cy="48768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AU" sz="2400" dirty="0"/>
              <a:t>Does not need global alignment.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AU" sz="2400" dirty="0"/>
              <a:t>Does not need a distance matrix (Low memory).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AU" sz="2400" dirty="0"/>
              <a:t>Extremely fast.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AU" sz="2400" dirty="0"/>
              <a:t>Good if sequences do not align well.</a:t>
            </a:r>
          </a:p>
          <a:p>
            <a:pPr>
              <a:buFont typeface="Wingdings" panose="05000000000000000000" pitchFamily="2" charset="2"/>
              <a:buChar char=""/>
            </a:pPr>
            <a:r>
              <a:rPr lang="en-AU" sz="2400" dirty="0"/>
              <a:t>Heuristics, may not be optimal or consistent.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4648200" y="1600200"/>
            <a:ext cx="3581400" cy="4343400"/>
          </a:xfrm>
        </p:spPr>
        <p:txBody>
          <a:bodyPr>
            <a:noAutofit/>
          </a:bodyPr>
          <a:lstStyle/>
          <a:p>
            <a:r>
              <a:rPr lang="en-AU" sz="2400" dirty="0" err="1"/>
              <a:t>Usearch</a:t>
            </a:r>
            <a:r>
              <a:rPr lang="en-AU" sz="2400" dirty="0"/>
              <a:t> (UCLUST)</a:t>
            </a:r>
          </a:p>
          <a:p>
            <a:r>
              <a:rPr lang="en-AU" sz="2400" dirty="0" err="1"/>
              <a:t>Vsearch</a:t>
            </a:r>
            <a:endParaRPr lang="en-AU" sz="2400" dirty="0"/>
          </a:p>
          <a:p>
            <a:r>
              <a:rPr lang="en-AU" sz="2400" dirty="0" err="1"/>
              <a:t>CrunchClust</a:t>
            </a:r>
            <a:endParaRPr lang="en-AU" sz="2400" dirty="0"/>
          </a:p>
          <a:p>
            <a:r>
              <a:rPr lang="en-AU" sz="2400" dirty="0"/>
              <a:t>VCLUST</a:t>
            </a:r>
          </a:p>
          <a:p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25197310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2800" dirty="0"/>
              <a:t>Reference based methods</a:t>
            </a:r>
            <a:endParaRPr lang="en-AU" sz="2000" dirty="0"/>
          </a:p>
        </p:txBody>
      </p:sp>
      <p:sp>
        <p:nvSpPr>
          <p:cNvPr id="3" name="Rectangle 2"/>
          <p:cNvSpPr/>
          <p:nvPr/>
        </p:nvSpPr>
        <p:spPr>
          <a:xfrm>
            <a:off x="381000" y="1905000"/>
            <a:ext cx="3200400" cy="2286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381000" y="1428234"/>
            <a:ext cx="3200400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381000" y="1656834"/>
            <a:ext cx="3200400" cy="2286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381000" y="1199634"/>
            <a:ext cx="32004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465044" y="5510913"/>
            <a:ext cx="1524000" cy="228600"/>
          </a:xfrm>
          <a:prstGeom prst="rect">
            <a:avLst/>
          </a:prstGeom>
          <a:solidFill>
            <a:schemeClr val="tx2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465044" y="5282313"/>
            <a:ext cx="3200400" cy="2286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 rot="16200000">
            <a:off x="6842572" y="1848028"/>
            <a:ext cx="100011" cy="3880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 rot="16200000">
            <a:off x="6048983" y="1794603"/>
            <a:ext cx="66676" cy="51606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 rot="16200000">
            <a:off x="6280773" y="1661149"/>
            <a:ext cx="443172" cy="40648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 rot="16200000">
            <a:off x="5232791" y="1453242"/>
            <a:ext cx="886342" cy="379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52485" y="2249024"/>
            <a:ext cx="281295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 Neue" panose="02000503000000020004" pitchFamily="2"/>
              </a:rPr>
              <a:t>Curated  master alignment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 Neue" panose="02000503000000020004" pitchFamily="2"/>
              </a:rPr>
              <a:t>Already defined OTU representatives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Helvetica Neue" panose="02000503000000020004" pitchFamily="2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286031" y="4242358"/>
            <a:ext cx="363967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Helvetica Neue" panose="02000503000000020004" pitchFamily="2"/>
              </a:rPr>
              <a:t>Sequences are compared against the database and sequences assigned to the reference OTU</a:t>
            </a:r>
          </a:p>
        </p:txBody>
      </p:sp>
      <p:sp>
        <p:nvSpPr>
          <p:cNvPr id="12" name="Oval 11"/>
          <p:cNvSpPr/>
          <p:nvPr/>
        </p:nvSpPr>
        <p:spPr>
          <a:xfrm>
            <a:off x="223801" y="2362200"/>
            <a:ext cx="457200" cy="431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69" name="Oval 68"/>
          <p:cNvSpPr/>
          <p:nvPr/>
        </p:nvSpPr>
        <p:spPr>
          <a:xfrm>
            <a:off x="223801" y="3810558"/>
            <a:ext cx="457200" cy="431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71" name="Oval 70"/>
          <p:cNvSpPr/>
          <p:nvPr/>
        </p:nvSpPr>
        <p:spPr>
          <a:xfrm>
            <a:off x="4914082" y="4480446"/>
            <a:ext cx="609481" cy="54875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3a</a:t>
            </a:r>
          </a:p>
        </p:txBody>
      </p:sp>
      <p:sp>
        <p:nvSpPr>
          <p:cNvPr id="39" name="Rectangle 38"/>
          <p:cNvSpPr/>
          <p:nvPr/>
        </p:nvSpPr>
        <p:spPr>
          <a:xfrm>
            <a:off x="2217644" y="5510913"/>
            <a:ext cx="6858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2217644" y="5752213"/>
            <a:ext cx="685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3599330" y="1199634"/>
            <a:ext cx="652743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Helvetica Neue" panose="02000503000000020004" pitchFamily="2"/>
              </a:rPr>
              <a:t>OTU1</a:t>
            </a:r>
          </a:p>
          <a:p>
            <a:r>
              <a:rPr lang="en-US" sz="1400" dirty="0">
                <a:latin typeface="Helvetica Neue" panose="02000503000000020004" pitchFamily="2"/>
              </a:rPr>
              <a:t>OTU2</a:t>
            </a:r>
          </a:p>
          <a:p>
            <a:r>
              <a:rPr lang="en-US" sz="1400" dirty="0">
                <a:latin typeface="Helvetica Neue" panose="02000503000000020004" pitchFamily="2"/>
              </a:rPr>
              <a:t>OTU3</a:t>
            </a:r>
          </a:p>
          <a:p>
            <a:r>
              <a:rPr lang="en-US" sz="1400" dirty="0">
                <a:latin typeface="Helvetica Neue" panose="02000503000000020004" pitchFamily="2"/>
              </a:rPr>
              <a:t>OTU4</a:t>
            </a:r>
          </a:p>
        </p:txBody>
      </p:sp>
      <p:sp>
        <p:nvSpPr>
          <p:cNvPr id="50" name="Rectangle 49"/>
          <p:cNvSpPr/>
          <p:nvPr/>
        </p:nvSpPr>
        <p:spPr>
          <a:xfrm rot="16200000">
            <a:off x="6175692" y="1346538"/>
            <a:ext cx="652743" cy="2031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Helvetica Neue" panose="02000503000000020004" pitchFamily="2"/>
              </a:rPr>
              <a:t>OTU1</a:t>
            </a:r>
          </a:p>
          <a:p>
            <a:endParaRPr lang="en-US" sz="1400" dirty="0">
              <a:latin typeface="Helvetica Neue" panose="02000503000000020004" pitchFamily="2"/>
            </a:endParaRPr>
          </a:p>
          <a:p>
            <a:r>
              <a:rPr lang="en-US" sz="1400" dirty="0">
                <a:latin typeface="Helvetica Neue" panose="02000503000000020004" pitchFamily="2"/>
              </a:rPr>
              <a:t>OTU2</a:t>
            </a:r>
          </a:p>
          <a:p>
            <a:endParaRPr lang="en-US" sz="1400" dirty="0">
              <a:latin typeface="Helvetica Neue" panose="02000503000000020004" pitchFamily="2"/>
            </a:endParaRPr>
          </a:p>
          <a:p>
            <a:r>
              <a:rPr lang="en-US" sz="1400" dirty="0">
                <a:latin typeface="Helvetica Neue" panose="02000503000000020004" pitchFamily="2"/>
              </a:rPr>
              <a:t>OTU3</a:t>
            </a:r>
          </a:p>
          <a:p>
            <a:endParaRPr lang="en-US" sz="1400" dirty="0">
              <a:latin typeface="Helvetica Neue" panose="02000503000000020004" pitchFamily="2"/>
            </a:endParaRPr>
          </a:p>
          <a:p>
            <a:r>
              <a:rPr lang="en-US" sz="1400" dirty="0">
                <a:latin typeface="Helvetica Neue" panose="02000503000000020004" pitchFamily="2"/>
              </a:rPr>
              <a:t>OTU4</a:t>
            </a:r>
          </a:p>
          <a:p>
            <a:endParaRPr lang="en-US" sz="1400" dirty="0">
              <a:latin typeface="Helvetica Neue" panose="02000503000000020004" pitchFamily="2"/>
            </a:endParaRPr>
          </a:p>
          <a:p>
            <a:r>
              <a:rPr lang="en-US" sz="1400" dirty="0">
                <a:latin typeface="Helvetica Neue" panose="02000503000000020004" pitchFamily="2"/>
              </a:rPr>
              <a:t>OTU5</a:t>
            </a:r>
          </a:p>
        </p:txBody>
      </p:sp>
      <p:sp>
        <p:nvSpPr>
          <p:cNvPr id="51" name="Rectangle 50"/>
          <p:cNvSpPr/>
          <p:nvPr/>
        </p:nvSpPr>
        <p:spPr>
          <a:xfrm rot="16200000">
            <a:off x="7116640" y="1741093"/>
            <a:ext cx="320921" cy="381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5486399" y="4132697"/>
            <a:ext cx="3194989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Helvetica Neue" panose="02000503000000020004" pitchFamily="2"/>
              </a:rPr>
              <a:t>Unaligned sequences are discarded</a:t>
            </a:r>
          </a:p>
          <a:p>
            <a:pPr algn="ctr"/>
            <a:r>
              <a:rPr lang="en-US" sz="1600" dirty="0">
                <a:latin typeface="Helvetica Neue" panose="02000503000000020004" pitchFamily="2"/>
              </a:rPr>
              <a:t>(Closed reference) </a:t>
            </a:r>
          </a:p>
          <a:p>
            <a:pPr algn="ctr"/>
            <a:r>
              <a:rPr lang="en-US" sz="1600" dirty="0">
                <a:latin typeface="Helvetica Neue" panose="02000503000000020004" pitchFamily="2"/>
              </a:rPr>
              <a:t> or</a:t>
            </a:r>
          </a:p>
          <a:p>
            <a:pPr algn="ctr"/>
            <a:endParaRPr lang="en-US" sz="1600" dirty="0">
              <a:latin typeface="Helvetica Neue" panose="02000503000000020004" pitchFamily="2"/>
            </a:endParaRPr>
          </a:p>
          <a:p>
            <a:pPr algn="ctr"/>
            <a:r>
              <a:rPr lang="en-US" sz="1600" dirty="0">
                <a:latin typeface="Helvetica Neue" panose="02000503000000020004" pitchFamily="2"/>
              </a:rPr>
              <a:t>Unaligned sequences are aligned to each other to create OTUs de novo</a:t>
            </a:r>
          </a:p>
          <a:p>
            <a:pPr algn="ctr"/>
            <a:r>
              <a:rPr lang="en-US" sz="1600" dirty="0">
                <a:latin typeface="Helvetica Neue" panose="02000503000000020004" pitchFamily="2"/>
              </a:rPr>
              <a:t>(Open reference)</a:t>
            </a:r>
          </a:p>
          <a:p>
            <a:pPr algn="ctr"/>
            <a:endParaRPr lang="en-US" sz="1600" dirty="0">
              <a:latin typeface="Helvetica Neue" panose="02000503000000020004" pitchFamily="2"/>
            </a:endParaRPr>
          </a:p>
        </p:txBody>
      </p:sp>
      <p:sp>
        <p:nvSpPr>
          <p:cNvPr id="73" name="Rectangle 72"/>
          <p:cNvSpPr/>
          <p:nvPr/>
        </p:nvSpPr>
        <p:spPr>
          <a:xfrm rot="16200000">
            <a:off x="8004580" y="5915171"/>
            <a:ext cx="215370" cy="2667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5409703" y="2658917"/>
            <a:ext cx="335379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Helvetica Neue" panose="02000503000000020004" pitchFamily="2"/>
              </a:rPr>
              <a:t>OTU counts are assigned</a:t>
            </a:r>
          </a:p>
        </p:txBody>
      </p:sp>
      <p:sp>
        <p:nvSpPr>
          <p:cNvPr id="75" name="Oval 74"/>
          <p:cNvSpPr/>
          <p:nvPr/>
        </p:nvSpPr>
        <p:spPr>
          <a:xfrm>
            <a:off x="8017015" y="2612294"/>
            <a:ext cx="457200" cy="431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34" name="Oval 33"/>
          <p:cNvSpPr/>
          <p:nvPr/>
        </p:nvSpPr>
        <p:spPr>
          <a:xfrm>
            <a:off x="4914082" y="5535323"/>
            <a:ext cx="609481" cy="54875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3b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447602" y="2888361"/>
            <a:ext cx="0" cy="815607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3925701" y="4876800"/>
            <a:ext cx="874899" cy="40551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3925701" y="5409970"/>
            <a:ext cx="912999" cy="24064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V="1">
            <a:off x="7702579" y="3124200"/>
            <a:ext cx="0" cy="804909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3837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2800" dirty="0"/>
              <a:t>Reference based methods</a:t>
            </a:r>
            <a:endParaRPr lang="en-AU" sz="20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2800" dirty="0"/>
              <a:t>Fast and parallelizable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800" dirty="0"/>
              <a:t>Useful when comparing sequences from different regions</a:t>
            </a:r>
          </a:p>
          <a:p>
            <a:pPr lvl="1"/>
            <a:r>
              <a:rPr lang="en-US" sz="2400" dirty="0"/>
              <a:t>E.g. </a:t>
            </a:r>
            <a:r>
              <a:rPr lang="en-US" sz="2400" dirty="0" err="1"/>
              <a:t>Metanalysis</a:t>
            </a:r>
            <a:endParaRPr lang="en-US" sz="2400" dirty="0"/>
          </a:p>
          <a:p>
            <a:r>
              <a:rPr lang="en-US" sz="2800" dirty="0"/>
              <a:t>Implemented in QIIME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"/>
            </a:pPr>
            <a:r>
              <a:rPr lang="en-US" sz="2800" dirty="0"/>
              <a:t>Database dependent</a:t>
            </a:r>
          </a:p>
          <a:p>
            <a:pPr>
              <a:buFont typeface="Wingdings" panose="05000000000000000000" pitchFamily="2" charset="2"/>
              <a:buChar char=""/>
            </a:pPr>
            <a:r>
              <a:rPr lang="en-US" sz="2800" dirty="0"/>
              <a:t>Not useful if sequences are too different from those from database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385583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What is the coming?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AU" sz="2400" dirty="0"/>
              <a:t>Better replication, more robust statistical analysis</a:t>
            </a:r>
          </a:p>
          <a:p>
            <a:r>
              <a:rPr lang="en-AU" sz="2400" dirty="0"/>
              <a:t>More longitudinal, spatial analysis</a:t>
            </a:r>
          </a:p>
          <a:p>
            <a:r>
              <a:rPr lang="en-AU" sz="2400" dirty="0"/>
              <a:t>More, more, more data</a:t>
            </a:r>
          </a:p>
          <a:p>
            <a:pPr lvl="1"/>
            <a:r>
              <a:rPr lang="en-AU" sz="2000" dirty="0"/>
              <a:t>New challenges</a:t>
            </a:r>
          </a:p>
          <a:p>
            <a:pPr lvl="1"/>
            <a:r>
              <a:rPr lang="en-AU" sz="2000" dirty="0"/>
              <a:t>New algorithms</a:t>
            </a:r>
          </a:p>
          <a:p>
            <a:endParaRPr lang="en-AU" sz="2400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r>
              <a:rPr lang="en-AU" sz="2400" dirty="0"/>
              <a:t>Wider market penetration</a:t>
            </a:r>
          </a:p>
          <a:p>
            <a:pPr lvl="1"/>
            <a:r>
              <a:rPr lang="en-AU" sz="2000" dirty="0"/>
              <a:t>Role of microbiome in more diseases</a:t>
            </a:r>
          </a:p>
          <a:p>
            <a:pPr lvl="1"/>
            <a:r>
              <a:rPr lang="en-AU" sz="2000" dirty="0"/>
              <a:t>Routine analysis for monitoring</a:t>
            </a:r>
          </a:p>
        </p:txBody>
      </p:sp>
    </p:spTree>
    <p:extLst>
      <p:ext uri="{BB962C8B-B14F-4D97-AF65-F5344CB8AC3E}">
        <p14:creationId xmlns:p14="http://schemas.microsoft.com/office/powerpoint/2010/main" val="17574060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706254" y="1915489"/>
            <a:ext cx="1256146" cy="11425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AU" sz="1600" dirty="0">
                <a:latin typeface="Helvetica Neue" panose="02000503000000020004" pitchFamily="2"/>
              </a:rPr>
              <a:t>Clean data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355541" y="5509039"/>
            <a:ext cx="1331259" cy="58477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AU" sz="1600" dirty="0">
                <a:latin typeface="Helvetica Neue" panose="02000503000000020004" pitchFamily="2"/>
              </a:rPr>
              <a:t>Diversity analysis</a:t>
            </a:r>
          </a:p>
        </p:txBody>
      </p:sp>
      <p:sp>
        <p:nvSpPr>
          <p:cNvPr id="11" name="Right Arrow 10"/>
          <p:cNvSpPr/>
          <p:nvPr/>
        </p:nvSpPr>
        <p:spPr>
          <a:xfrm>
            <a:off x="1676400" y="2347131"/>
            <a:ext cx="860834" cy="456753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3" name="Right Arrow 12"/>
          <p:cNvSpPr/>
          <p:nvPr/>
        </p:nvSpPr>
        <p:spPr>
          <a:xfrm rot="5400000">
            <a:off x="2834497" y="3528821"/>
            <a:ext cx="999658" cy="436639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1" name="Right Arrow 20"/>
          <p:cNvSpPr/>
          <p:nvPr/>
        </p:nvSpPr>
        <p:spPr>
          <a:xfrm>
            <a:off x="6502483" y="2362119"/>
            <a:ext cx="889524" cy="456753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8" name="Right Arrow 27"/>
          <p:cNvSpPr/>
          <p:nvPr/>
        </p:nvSpPr>
        <p:spPr>
          <a:xfrm rot="5400000">
            <a:off x="7768527" y="3423470"/>
            <a:ext cx="695412" cy="436639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4" name="Rectangle 3"/>
          <p:cNvSpPr/>
          <p:nvPr/>
        </p:nvSpPr>
        <p:spPr>
          <a:xfrm>
            <a:off x="152400" y="1983206"/>
            <a:ext cx="1447800" cy="11383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600" dirty="0">
                <a:latin typeface="Helvetica Neue" panose="02000503000000020004" pitchFamily="2"/>
              </a:rPr>
              <a:t>Raw data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75541" y="2004218"/>
            <a:ext cx="1256146" cy="11425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AU" sz="1600" dirty="0">
                <a:latin typeface="Helvetica Neue" panose="02000503000000020004" pitchFamily="2"/>
              </a:rPr>
              <a:t>Aligned sequences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459407" y="2086107"/>
            <a:ext cx="1256146" cy="11425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AU" sz="1600" dirty="0">
                <a:latin typeface="Helvetica Neue" panose="02000503000000020004" pitchFamily="2"/>
              </a:rPr>
              <a:t>Distance matrix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512155" y="4052454"/>
            <a:ext cx="1203398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AU" sz="1600" dirty="0">
                <a:latin typeface="Helvetica Neue" panose="02000503000000020004" pitchFamily="2"/>
              </a:rPr>
              <a:t>OTUs</a:t>
            </a:r>
          </a:p>
          <a:p>
            <a:pPr algn="ctr"/>
            <a:r>
              <a:rPr lang="en-AU" sz="1600" dirty="0">
                <a:latin typeface="Helvetica Neue" panose="02000503000000020004" pitchFamily="2"/>
              </a:rPr>
              <a:t>table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553855" y="4440848"/>
            <a:ext cx="1560945" cy="11425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AU" sz="1600" dirty="0">
                <a:latin typeface="Helvetica Neue" panose="02000503000000020004" pitchFamily="2"/>
              </a:rPr>
              <a:t>Taxonomic classification</a:t>
            </a:r>
          </a:p>
        </p:txBody>
      </p:sp>
      <p:sp>
        <p:nvSpPr>
          <p:cNvPr id="46" name="Right Arrow 45"/>
          <p:cNvSpPr/>
          <p:nvPr/>
        </p:nvSpPr>
        <p:spPr>
          <a:xfrm rot="5400000">
            <a:off x="7768527" y="4853787"/>
            <a:ext cx="695412" cy="436639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47" name="TextBox 46"/>
          <p:cNvSpPr txBox="1"/>
          <p:nvPr/>
        </p:nvSpPr>
        <p:spPr>
          <a:xfrm>
            <a:off x="5282624" y="457200"/>
            <a:ext cx="1256146" cy="66177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AU" sz="1600" dirty="0">
                <a:latin typeface="Helvetica Neue" panose="02000503000000020004" pitchFamily="2"/>
              </a:rPr>
              <a:t>Phylogeny</a:t>
            </a:r>
          </a:p>
        </p:txBody>
      </p:sp>
      <p:sp>
        <p:nvSpPr>
          <p:cNvPr id="48" name="Right Arrow 47"/>
          <p:cNvSpPr/>
          <p:nvPr/>
        </p:nvSpPr>
        <p:spPr>
          <a:xfrm rot="16200000">
            <a:off x="5447672" y="1330738"/>
            <a:ext cx="711885" cy="436639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49" name="Right Arrow 48"/>
          <p:cNvSpPr/>
          <p:nvPr/>
        </p:nvSpPr>
        <p:spPr>
          <a:xfrm>
            <a:off x="4114800" y="2347129"/>
            <a:ext cx="889524" cy="456753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" name="TextBox 1"/>
          <p:cNvSpPr txBox="1"/>
          <p:nvPr/>
        </p:nvSpPr>
        <p:spPr>
          <a:xfrm>
            <a:off x="152400" y="264866"/>
            <a:ext cx="44082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General processing flow</a:t>
            </a:r>
          </a:p>
        </p:txBody>
      </p:sp>
    </p:spTree>
    <p:extLst>
      <p:ext uri="{BB962C8B-B14F-4D97-AF65-F5344CB8AC3E}">
        <p14:creationId xmlns:p14="http://schemas.microsoft.com/office/powerpoint/2010/main" val="9644839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89ABC-FFD7-4053-BCB6-6A2E24D4C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Single </a:t>
            </a:r>
            <a:r>
              <a:rPr lang="es-PE" dirty="0" err="1"/>
              <a:t>molecule</a:t>
            </a:r>
            <a:r>
              <a:rPr lang="es-PE" dirty="0"/>
              <a:t> </a:t>
            </a:r>
            <a:r>
              <a:rPr lang="es-PE" dirty="0" err="1"/>
              <a:t>sequencing</a:t>
            </a:r>
            <a:endParaRPr lang="es-PE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0F184A7C-A623-4497-9D8B-B3BC89ACA5CD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3849231"/>
              </p:ext>
            </p:extLst>
          </p:nvPr>
        </p:nvGraphicFramePr>
        <p:xfrm>
          <a:off x="609600" y="1905000"/>
          <a:ext cx="7464425" cy="335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2885">
                  <a:extLst>
                    <a:ext uri="{9D8B030D-6E8A-4147-A177-3AD203B41FA5}">
                      <a16:colId xmlns:a16="http://schemas.microsoft.com/office/drawing/2014/main" val="2953860979"/>
                    </a:ext>
                  </a:extLst>
                </a:gridCol>
                <a:gridCol w="1492885">
                  <a:extLst>
                    <a:ext uri="{9D8B030D-6E8A-4147-A177-3AD203B41FA5}">
                      <a16:colId xmlns:a16="http://schemas.microsoft.com/office/drawing/2014/main" val="1481481444"/>
                    </a:ext>
                  </a:extLst>
                </a:gridCol>
                <a:gridCol w="1492885">
                  <a:extLst>
                    <a:ext uri="{9D8B030D-6E8A-4147-A177-3AD203B41FA5}">
                      <a16:colId xmlns:a16="http://schemas.microsoft.com/office/drawing/2014/main" val="3196793854"/>
                    </a:ext>
                  </a:extLst>
                </a:gridCol>
                <a:gridCol w="1492885">
                  <a:extLst>
                    <a:ext uri="{9D8B030D-6E8A-4147-A177-3AD203B41FA5}">
                      <a16:colId xmlns:a16="http://schemas.microsoft.com/office/drawing/2014/main" val="2953582803"/>
                    </a:ext>
                  </a:extLst>
                </a:gridCol>
                <a:gridCol w="1492885">
                  <a:extLst>
                    <a:ext uri="{9D8B030D-6E8A-4147-A177-3AD203B41FA5}">
                      <a16:colId xmlns:a16="http://schemas.microsoft.com/office/drawing/2014/main" val="2831031083"/>
                    </a:ext>
                  </a:extLst>
                </a:gridCol>
              </a:tblGrid>
              <a:tr h="670560">
                <a:tc>
                  <a:txBody>
                    <a:bodyPr/>
                    <a:lstStyle/>
                    <a:p>
                      <a:r>
                        <a:rPr lang="es-PE" dirty="0" err="1"/>
                        <a:t>Technology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Outputs (Gb/</a:t>
                      </a:r>
                      <a:r>
                        <a:rPr lang="es-PE" dirty="0" err="1"/>
                        <a:t>day</a:t>
                      </a:r>
                      <a:r>
                        <a:rPr lang="es-PE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Error </a:t>
                      </a:r>
                      <a:r>
                        <a:rPr lang="es-PE" dirty="0" err="1"/>
                        <a:t>rate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err="1"/>
                        <a:t>Read</a:t>
                      </a:r>
                      <a:r>
                        <a:rPr lang="es-PE" dirty="0"/>
                        <a:t> </a:t>
                      </a:r>
                      <a:r>
                        <a:rPr lang="es-PE" dirty="0" err="1"/>
                        <a:t>Length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4134048"/>
                  </a:ext>
                </a:extLst>
              </a:tr>
              <a:tr h="670560">
                <a:tc>
                  <a:txBody>
                    <a:bodyPr/>
                    <a:lstStyle/>
                    <a:p>
                      <a:r>
                        <a:rPr lang="es-PE" dirty="0" err="1"/>
                        <a:t>Illumina</a:t>
                      </a:r>
                      <a:r>
                        <a:rPr lang="es-PE" dirty="0"/>
                        <a:t> </a:t>
                      </a:r>
                      <a:r>
                        <a:rPr lang="es-PE" dirty="0" err="1"/>
                        <a:t>NextSeq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2.0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1.3%</a:t>
                      </a:r>
                    </a:p>
                    <a:p>
                      <a:pPr algn="ctr"/>
                      <a:r>
                        <a:rPr lang="es-PE" dirty="0"/>
                        <a:t>(</a:t>
                      </a:r>
                      <a:r>
                        <a:rPr lang="es-PE" dirty="0" err="1"/>
                        <a:t>Substitutions</a:t>
                      </a:r>
                      <a:r>
                        <a:rPr lang="es-PE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150 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150K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2663031"/>
                  </a:ext>
                </a:extLst>
              </a:tr>
              <a:tr h="670560">
                <a:tc>
                  <a:txBody>
                    <a:bodyPr/>
                    <a:lstStyle/>
                    <a:p>
                      <a:r>
                        <a:rPr lang="es-PE" dirty="0" err="1"/>
                        <a:t>PacBio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3.0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2-15% (</a:t>
                      </a:r>
                      <a:r>
                        <a:rPr lang="es-PE" dirty="0" err="1"/>
                        <a:t>Substitutions</a:t>
                      </a:r>
                      <a:r>
                        <a:rPr lang="es-PE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430 – 2900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750K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8346650"/>
                  </a:ext>
                </a:extLst>
              </a:tr>
              <a:tr h="670560">
                <a:tc>
                  <a:txBody>
                    <a:bodyPr/>
                    <a:lstStyle/>
                    <a:p>
                      <a:r>
                        <a:rPr lang="es-PE" dirty="0"/>
                        <a:t>Ion Torrent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2.0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1.5%</a:t>
                      </a:r>
                    </a:p>
                    <a:p>
                      <a:pPr algn="ctr"/>
                      <a:r>
                        <a:rPr lang="es-PE" dirty="0"/>
                        <a:t>(</a:t>
                      </a:r>
                      <a:r>
                        <a:rPr lang="es-PE" dirty="0" err="1"/>
                        <a:t>Indels</a:t>
                      </a:r>
                      <a:r>
                        <a:rPr lang="es-PE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100-240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50K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6473376"/>
                  </a:ext>
                </a:extLst>
              </a:tr>
              <a:tr h="670560">
                <a:tc>
                  <a:txBody>
                    <a:bodyPr/>
                    <a:lstStyle/>
                    <a:p>
                      <a:r>
                        <a:rPr lang="es-PE" dirty="0" err="1"/>
                        <a:t>Nanopore</a:t>
                      </a:r>
                      <a:r>
                        <a:rPr lang="es-PE" dirty="0"/>
                        <a:t> </a:t>
                      </a:r>
                      <a:r>
                        <a:rPr lang="es-PE" dirty="0" err="1"/>
                        <a:t>Minion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0.5 MB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2-13% (</a:t>
                      </a:r>
                      <a:r>
                        <a:rPr lang="es-PE" dirty="0" err="1"/>
                        <a:t>Substitutions</a:t>
                      </a:r>
                      <a:r>
                        <a:rPr lang="es-PE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10-100Kb</a:t>
                      </a:r>
                    </a:p>
                    <a:p>
                      <a:pPr algn="ctr"/>
                      <a:r>
                        <a:rPr lang="es-PE" dirty="0"/>
                        <a:t>(</a:t>
                      </a:r>
                      <a:r>
                        <a:rPr lang="es-PE" dirty="0" err="1"/>
                        <a:t>Record</a:t>
                      </a:r>
                      <a:r>
                        <a:rPr lang="es-PE" dirty="0"/>
                        <a:t> 1Mb)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1K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05864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6189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AU" sz="2800" dirty="0"/>
              <a:t>Phylogenetic marker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en-AU" sz="2800" b="1" dirty="0"/>
              <a:t>Characteristics</a:t>
            </a:r>
          </a:p>
          <a:p>
            <a:pPr marL="0" indent="0" algn="ctr">
              <a:buNone/>
            </a:pPr>
            <a:endParaRPr lang="en-AU" sz="1000" b="1" dirty="0"/>
          </a:p>
          <a:p>
            <a:r>
              <a:rPr lang="en-AU" sz="2400" dirty="0"/>
              <a:t>Universal distribution.</a:t>
            </a:r>
          </a:p>
          <a:p>
            <a:r>
              <a:rPr lang="en-AU" sz="2400" dirty="0"/>
              <a:t>Homologous function in all organisms.</a:t>
            </a:r>
          </a:p>
          <a:p>
            <a:r>
              <a:rPr lang="en-AU" sz="2400" dirty="0"/>
              <a:t>No horizontal gene transfer.</a:t>
            </a:r>
          </a:p>
          <a:p>
            <a:r>
              <a:rPr lang="en-AU" sz="2400" dirty="0"/>
              <a:t>Some highly conserved zones and some variable regions.</a:t>
            </a:r>
          </a:p>
          <a:p>
            <a:r>
              <a:rPr lang="en-AU" sz="2400" dirty="0"/>
              <a:t>Long enough (information).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quarter" idx="14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en-AU" sz="2800" b="1" dirty="0"/>
              <a:t>Examples</a:t>
            </a:r>
          </a:p>
          <a:p>
            <a:pPr marL="0" indent="0" algn="ctr">
              <a:buNone/>
            </a:pPr>
            <a:endParaRPr lang="en-AU" sz="1000" dirty="0"/>
          </a:p>
          <a:p>
            <a:r>
              <a:rPr lang="en-AU" sz="2400" dirty="0"/>
              <a:t>16S rRNA (18S rRNA)</a:t>
            </a:r>
          </a:p>
          <a:p>
            <a:r>
              <a:rPr lang="en-AU" sz="2400" dirty="0"/>
              <a:t>23S rRNA</a:t>
            </a:r>
          </a:p>
          <a:p>
            <a:r>
              <a:rPr lang="en-AU" sz="2400" i="1" dirty="0" err="1"/>
              <a:t>rpoN</a:t>
            </a:r>
            <a:endParaRPr lang="en-AU" sz="2400" i="1" dirty="0"/>
          </a:p>
          <a:p>
            <a:r>
              <a:rPr lang="en-AU" sz="2400" i="1" dirty="0" err="1"/>
              <a:t>recA</a:t>
            </a:r>
            <a:endParaRPr lang="en-AU" sz="2400" i="1" dirty="0"/>
          </a:p>
          <a:p>
            <a:r>
              <a:rPr lang="en-AU" sz="2400" dirty="0"/>
              <a:t>Internal transcribed spacer (ITS)</a:t>
            </a:r>
          </a:p>
          <a:p>
            <a:r>
              <a:rPr lang="en-AU" sz="2400" dirty="0"/>
              <a:t>Mitochondrial DNA</a:t>
            </a:r>
          </a:p>
          <a:p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3721597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58A45-98A5-42B9-904E-051A59DB3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Artificial </a:t>
            </a:r>
            <a:r>
              <a:rPr lang="es-PE" dirty="0" err="1"/>
              <a:t>long</a:t>
            </a:r>
            <a:r>
              <a:rPr lang="es-PE" dirty="0"/>
              <a:t> </a:t>
            </a:r>
            <a:r>
              <a:rPr lang="es-PE" dirty="0" err="1"/>
              <a:t>reads</a:t>
            </a:r>
            <a:r>
              <a:rPr lang="es-PE" dirty="0"/>
              <a:t> ; </a:t>
            </a:r>
            <a:r>
              <a:rPr lang="es-PE" dirty="0" err="1"/>
              <a:t>LoopSeq</a:t>
            </a:r>
            <a:endParaRPr lang="es-P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AC3321-9460-489E-8E67-0DB834905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295400"/>
            <a:ext cx="7239000" cy="4953000"/>
          </a:xfrm>
        </p:spPr>
        <p:txBody>
          <a:bodyPr>
            <a:normAutofit/>
          </a:bodyPr>
          <a:lstStyle/>
          <a:p>
            <a:r>
              <a:rPr lang="es-PE" dirty="0"/>
              <a:t>DNA </a:t>
            </a:r>
            <a:r>
              <a:rPr lang="es-PE" dirty="0" err="1"/>
              <a:t>is</a:t>
            </a:r>
            <a:r>
              <a:rPr lang="es-PE" dirty="0"/>
              <a:t> </a:t>
            </a:r>
            <a:r>
              <a:rPr lang="es-PE" dirty="0" err="1"/>
              <a:t>barcoded</a:t>
            </a:r>
            <a:r>
              <a:rPr lang="es-PE" dirty="0"/>
              <a:t> </a:t>
            </a:r>
            <a:r>
              <a:rPr lang="es-PE" dirty="0" err="1"/>
              <a:t>with</a:t>
            </a:r>
            <a:r>
              <a:rPr lang="es-PE" dirty="0"/>
              <a:t> a </a:t>
            </a:r>
            <a:r>
              <a:rPr lang="es-PE" dirty="0" err="1"/>
              <a:t>sample</a:t>
            </a:r>
            <a:r>
              <a:rPr lang="es-PE" dirty="0"/>
              <a:t> </a:t>
            </a:r>
            <a:r>
              <a:rPr lang="es-PE" dirty="0" err="1"/>
              <a:t>barcode</a:t>
            </a:r>
            <a:endParaRPr lang="es-PE" dirty="0"/>
          </a:p>
          <a:p>
            <a:r>
              <a:rPr lang="es-PE" dirty="0" err="1"/>
              <a:t>Each</a:t>
            </a:r>
            <a:r>
              <a:rPr lang="es-PE" dirty="0"/>
              <a:t> </a:t>
            </a:r>
            <a:r>
              <a:rPr lang="es-PE" dirty="0" err="1"/>
              <a:t>molecule</a:t>
            </a:r>
            <a:r>
              <a:rPr lang="es-PE" dirty="0"/>
              <a:t> </a:t>
            </a:r>
            <a:r>
              <a:rPr lang="es-PE" dirty="0" err="1"/>
              <a:t>is</a:t>
            </a:r>
            <a:r>
              <a:rPr lang="es-PE" dirty="0"/>
              <a:t> </a:t>
            </a:r>
            <a:r>
              <a:rPr lang="es-PE" dirty="0" err="1"/>
              <a:t>labeled</a:t>
            </a:r>
            <a:r>
              <a:rPr lang="es-PE" dirty="0"/>
              <a:t> </a:t>
            </a:r>
            <a:r>
              <a:rPr lang="es-PE" dirty="0" err="1"/>
              <a:t>with</a:t>
            </a:r>
            <a:r>
              <a:rPr lang="es-PE" dirty="0"/>
              <a:t> a </a:t>
            </a:r>
            <a:r>
              <a:rPr lang="es-PE" dirty="0" err="1"/>
              <a:t>unique</a:t>
            </a:r>
            <a:r>
              <a:rPr lang="es-PE" dirty="0"/>
              <a:t> </a:t>
            </a:r>
            <a:r>
              <a:rPr lang="es-PE" dirty="0" err="1"/>
              <a:t>molecule</a:t>
            </a:r>
            <a:r>
              <a:rPr lang="es-PE" dirty="0"/>
              <a:t> </a:t>
            </a:r>
            <a:r>
              <a:rPr lang="es-PE" dirty="0" err="1"/>
              <a:t>barcode</a:t>
            </a:r>
            <a:endParaRPr lang="es-PE" dirty="0"/>
          </a:p>
          <a:p>
            <a:r>
              <a:rPr lang="es-PE" dirty="0" err="1"/>
              <a:t>Labelled</a:t>
            </a:r>
            <a:r>
              <a:rPr lang="es-PE" dirty="0"/>
              <a:t> </a:t>
            </a:r>
            <a:r>
              <a:rPr lang="es-PE" dirty="0" err="1"/>
              <a:t>samples</a:t>
            </a:r>
            <a:r>
              <a:rPr lang="es-PE" dirty="0"/>
              <a:t> are </a:t>
            </a:r>
            <a:r>
              <a:rPr lang="es-PE" dirty="0" err="1"/>
              <a:t>mixed</a:t>
            </a:r>
            <a:r>
              <a:rPr lang="es-PE" dirty="0"/>
              <a:t> and </a:t>
            </a:r>
            <a:r>
              <a:rPr lang="es-PE" dirty="0" err="1"/>
              <a:t>sequenced</a:t>
            </a:r>
            <a:endParaRPr lang="es-PE" dirty="0"/>
          </a:p>
          <a:p>
            <a:r>
              <a:rPr lang="es-PE" dirty="0" err="1"/>
              <a:t>Reads</a:t>
            </a:r>
            <a:r>
              <a:rPr lang="es-PE" dirty="0"/>
              <a:t> are </a:t>
            </a:r>
            <a:r>
              <a:rPr lang="es-PE" dirty="0" err="1"/>
              <a:t>assembled</a:t>
            </a:r>
            <a:r>
              <a:rPr lang="es-PE" dirty="0"/>
              <a:t> as in a metagenome, </a:t>
            </a:r>
            <a:r>
              <a:rPr lang="es-PE" dirty="0" err="1"/>
              <a:t>each</a:t>
            </a:r>
            <a:r>
              <a:rPr lang="es-PE" dirty="0"/>
              <a:t> </a:t>
            </a:r>
            <a:r>
              <a:rPr lang="es-PE" dirty="0" err="1"/>
              <a:t>molecule</a:t>
            </a:r>
            <a:r>
              <a:rPr lang="es-PE" dirty="0"/>
              <a:t> </a:t>
            </a:r>
            <a:r>
              <a:rPr lang="es-PE" dirty="0" err="1"/>
              <a:t>is</a:t>
            </a:r>
            <a:r>
              <a:rPr lang="es-PE" dirty="0"/>
              <a:t> </a:t>
            </a:r>
            <a:r>
              <a:rPr lang="es-PE" dirty="0" err="1"/>
              <a:t>covered</a:t>
            </a:r>
            <a:r>
              <a:rPr lang="es-PE" dirty="0"/>
              <a:t> 20X.</a:t>
            </a:r>
          </a:p>
          <a:p>
            <a:endParaRPr lang="es-PE" dirty="0"/>
          </a:p>
          <a:p>
            <a:pPr>
              <a:buFont typeface="Wingdings" panose="05000000000000000000" pitchFamily="2" charset="2"/>
              <a:buChar char="ü"/>
            </a:pPr>
            <a:r>
              <a:rPr lang="es-PE" dirty="0"/>
              <a:t>Full </a:t>
            </a:r>
            <a:r>
              <a:rPr lang="es-PE" dirty="0" err="1"/>
              <a:t>length</a:t>
            </a:r>
            <a:r>
              <a:rPr lang="es-PE" dirty="0"/>
              <a:t> </a:t>
            </a:r>
            <a:r>
              <a:rPr lang="es-PE" dirty="0" err="1"/>
              <a:t>sequences</a:t>
            </a:r>
            <a:r>
              <a:rPr lang="es-PE" dirty="0"/>
              <a:t> </a:t>
            </a:r>
            <a:r>
              <a:rPr lang="es-PE" dirty="0" err="1"/>
              <a:t>with</a:t>
            </a:r>
            <a:r>
              <a:rPr lang="es-PE" dirty="0"/>
              <a:t> 1/40 error </a:t>
            </a:r>
            <a:r>
              <a:rPr lang="es-PE" dirty="0" err="1"/>
              <a:t>rate</a:t>
            </a:r>
            <a:endParaRPr lang="es-PE" dirty="0"/>
          </a:p>
          <a:p>
            <a:pPr>
              <a:buFont typeface="Wingdings" panose="05000000000000000000" pitchFamily="2" charset="2"/>
              <a:buChar char=""/>
            </a:pPr>
            <a:r>
              <a:rPr lang="es-PE" dirty="0" err="1"/>
              <a:t>Expensive</a:t>
            </a:r>
            <a:endParaRPr lang="es-PE" dirty="0"/>
          </a:p>
          <a:p>
            <a:pPr>
              <a:buFont typeface="Wingdings" panose="05000000000000000000" pitchFamily="2" charset="2"/>
              <a:buChar char=""/>
            </a:pPr>
            <a:r>
              <a:rPr lang="es-PE" dirty="0"/>
              <a:t>200 </a:t>
            </a:r>
            <a:r>
              <a:rPr lang="es-PE" dirty="0" err="1"/>
              <a:t>partial</a:t>
            </a:r>
            <a:r>
              <a:rPr lang="es-PE" dirty="0"/>
              <a:t> </a:t>
            </a:r>
            <a:r>
              <a:rPr lang="es-PE" dirty="0" err="1"/>
              <a:t>reads</a:t>
            </a:r>
            <a:r>
              <a:rPr lang="es-PE" dirty="0"/>
              <a:t> -&gt; 1 full </a:t>
            </a:r>
            <a:r>
              <a:rPr lang="es-PE" dirty="0" err="1"/>
              <a:t>length</a:t>
            </a:r>
            <a:r>
              <a:rPr lang="es-PE" dirty="0"/>
              <a:t> </a:t>
            </a:r>
            <a:r>
              <a:rPr lang="es-PE" dirty="0" err="1"/>
              <a:t>read</a:t>
            </a:r>
            <a:endParaRPr lang="es-PE" dirty="0"/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7253575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14400" y="18143"/>
            <a:ext cx="7315200" cy="914400"/>
          </a:xfrm>
        </p:spPr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3052159"/>
            <a:ext cx="9172575" cy="3805841"/>
          </a:xfrm>
          <a:prstGeom prst="rect">
            <a:avLst/>
          </a:prstGeom>
          <a:ln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3827" y="0"/>
            <a:ext cx="9420225" cy="146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14286" y="146685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dirty="0"/>
              <a:t>2015.  </a:t>
            </a:r>
            <a:r>
              <a:rPr lang="fr-FR" i="1" dirty="0" err="1"/>
              <a:t>PeerJ</a:t>
            </a:r>
            <a:r>
              <a:rPr lang="fr-FR" i="1" dirty="0"/>
              <a:t> </a:t>
            </a:r>
            <a:r>
              <a:rPr lang="fr-FR" i="1" dirty="0" err="1"/>
              <a:t>PrePrints</a:t>
            </a:r>
            <a:r>
              <a:rPr lang="fr-FR" dirty="0"/>
              <a:t>. e778v1. DOI: </a:t>
            </a:r>
            <a:r>
              <a:rPr lang="fr-FR" u="sng" dirty="0"/>
              <a:t>10.7287/peerj.preprints.778v1</a:t>
            </a:r>
            <a:r>
              <a:rPr lang="fr-FR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81942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Long read = Complete 16S rRNA gene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AU" sz="2800" dirty="0"/>
              <a:t>Pros</a:t>
            </a:r>
          </a:p>
          <a:p>
            <a:pPr marL="0" indent="0" algn="ctr">
              <a:buNone/>
            </a:pPr>
            <a:endParaRPr lang="en-AU" sz="2800" dirty="0"/>
          </a:p>
          <a:p>
            <a:pPr lvl="1">
              <a:buFont typeface="Wingdings 2" panose="05020102010507070707" pitchFamily="18" charset="2"/>
              <a:buChar char="P"/>
            </a:pPr>
            <a:r>
              <a:rPr lang="en-AU" sz="2400" dirty="0"/>
              <a:t>Higher resolution</a:t>
            </a:r>
          </a:p>
          <a:p>
            <a:pPr lvl="1">
              <a:buFont typeface="Wingdings 2" panose="05020102010507070707" pitchFamily="18" charset="2"/>
              <a:buChar char="P"/>
            </a:pPr>
            <a:r>
              <a:rPr lang="en-AU" sz="2400" dirty="0"/>
              <a:t>Improvement of 16S rRNA databases</a:t>
            </a:r>
          </a:p>
          <a:p>
            <a:pPr lvl="1">
              <a:buFont typeface="Wingdings 2" panose="05020102010507070707" pitchFamily="18" charset="2"/>
              <a:buChar char="P"/>
            </a:pPr>
            <a:endParaRPr lang="en-AU" sz="2400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AU" sz="2800" dirty="0"/>
              <a:t>Cons</a:t>
            </a:r>
          </a:p>
          <a:p>
            <a:pPr lvl="1">
              <a:buFont typeface="Wingdings" panose="05000000000000000000" pitchFamily="2" charset="2"/>
              <a:buChar char="û"/>
            </a:pPr>
            <a:endParaRPr lang="en-AU" sz="2400" dirty="0"/>
          </a:p>
          <a:p>
            <a:pPr lvl="1">
              <a:buFont typeface="Wingdings" panose="05000000000000000000" pitchFamily="2" charset="2"/>
              <a:buChar char="û"/>
            </a:pPr>
            <a:r>
              <a:rPr lang="en-AU" sz="2400" dirty="0"/>
              <a:t>Lower throughput</a:t>
            </a:r>
          </a:p>
          <a:p>
            <a:pPr lvl="1">
              <a:buFont typeface="Wingdings" panose="05000000000000000000" pitchFamily="2" charset="2"/>
              <a:buChar char="û"/>
            </a:pPr>
            <a:r>
              <a:rPr lang="en-AU" sz="2400" dirty="0"/>
              <a:t>More expensive</a:t>
            </a:r>
          </a:p>
          <a:p>
            <a:pPr lvl="1">
              <a:buFont typeface="Wingdings" panose="05000000000000000000" pitchFamily="2" charset="2"/>
              <a:buChar char="û"/>
            </a:pPr>
            <a:r>
              <a:rPr lang="en-AU" sz="2400" dirty="0"/>
              <a:t>May no resolve species</a:t>
            </a:r>
          </a:p>
        </p:txBody>
      </p:sp>
    </p:spTree>
    <p:extLst>
      <p:ext uri="{BB962C8B-B14F-4D97-AF65-F5344CB8AC3E}">
        <p14:creationId xmlns:p14="http://schemas.microsoft.com/office/powerpoint/2010/main" val="32931667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AU" sz="2400" dirty="0"/>
              <a:t>16S rRNA gene is the preferred phylogenetic marker</a:t>
            </a:r>
          </a:p>
          <a:p>
            <a:r>
              <a:rPr lang="en-AU" sz="2400" dirty="0"/>
              <a:t>OTUs are proxy for species</a:t>
            </a:r>
          </a:p>
          <a:p>
            <a:r>
              <a:rPr lang="en-AU" sz="2400" dirty="0"/>
              <a:t>97% = Species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r>
              <a:rPr lang="en-AU" sz="2400" dirty="0"/>
              <a:t>Specialized tools and procedures are required to navigate computational problems</a:t>
            </a:r>
          </a:p>
          <a:p>
            <a:r>
              <a:rPr lang="en-AU" sz="2400" dirty="0"/>
              <a:t>Strong method-dependency</a:t>
            </a:r>
          </a:p>
        </p:txBody>
      </p:sp>
    </p:spTree>
    <p:extLst>
      <p:ext uri="{BB962C8B-B14F-4D97-AF65-F5344CB8AC3E}">
        <p14:creationId xmlns:p14="http://schemas.microsoft.com/office/powerpoint/2010/main" val="4420630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pbs.twimg.com/media/BuUO9NFCUAENDtr.jpg">
            <a:extLst>
              <a:ext uri="{FF2B5EF4-FFF2-40B4-BE49-F238E27FC236}">
                <a16:creationId xmlns:a16="http://schemas.microsoft.com/office/drawing/2014/main" id="{420E43BD-2F77-41ED-A572-8B9CCB3773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1592" y="2253958"/>
            <a:ext cx="1967964" cy="2623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piles of papers">
            <a:extLst>
              <a:ext uri="{FF2B5EF4-FFF2-40B4-BE49-F238E27FC236}">
                <a16:creationId xmlns:a16="http://schemas.microsoft.com/office/drawing/2014/main" id="{14548868-E4F4-4C79-B674-7D704B87E0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4153" y="2441781"/>
            <a:ext cx="2314190" cy="2312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7596396-175D-44B0-AE6C-A973A3DAC710}"/>
              </a:ext>
            </a:extLst>
          </p:cNvPr>
          <p:cNvSpPr txBox="1"/>
          <p:nvPr/>
        </p:nvSpPr>
        <p:spPr>
          <a:xfrm>
            <a:off x="3727891" y="1688590"/>
            <a:ext cx="1385744" cy="4154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PE" sz="2100" dirty="0"/>
              <a:t>Literatura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558090E-9EB2-4FEA-8F83-5ADF4EC39DE7}"/>
              </a:ext>
            </a:extLst>
          </p:cNvPr>
          <p:cNvSpPr txBox="1"/>
          <p:nvPr/>
        </p:nvSpPr>
        <p:spPr>
          <a:xfrm>
            <a:off x="5937892" y="2262262"/>
            <a:ext cx="1633358" cy="4154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PE" sz="2100" dirty="0"/>
              <a:t>Publicación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856C5C9-A416-461B-A19B-C5376C339A94}"/>
              </a:ext>
            </a:extLst>
          </p:cNvPr>
          <p:cNvSpPr/>
          <p:nvPr/>
        </p:nvSpPr>
        <p:spPr>
          <a:xfrm>
            <a:off x="3346273" y="2274374"/>
            <a:ext cx="2356993" cy="25160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1050" dirty="0"/>
              <a:t>@M00967:43:000000000-A3JHG:1:1101:18278:3345 1:N:0:188</a:t>
            </a:r>
          </a:p>
          <a:p>
            <a:r>
              <a:rPr lang="es-PE" sz="1050" dirty="0"/>
              <a:t>TACGGAGGATGCGAGCGTTATCCGGATTTACTGGGTGTAAAGGGAGCGTAGACGGTGATGCAAGTCTGAAGTGAAAGGCGGGGGCTCAACCCCCGGACTGCTTTGGAAACTGTATGACTGGAGTGCAGGAGAGGTAAGTGGAATTCCTAGTGTAGCGGTGAA</a:t>
            </a:r>
          </a:p>
          <a:p>
            <a:r>
              <a:rPr lang="es-PE" sz="1050" dirty="0"/>
              <a:t>+</a:t>
            </a:r>
          </a:p>
          <a:p>
            <a:r>
              <a:rPr lang="es-PE" sz="1050" dirty="0"/>
              <a:t>ABBBBBBBBFFFGGGGGGGGGGHGGGGGHHHHHHHHGFHHHHHGHGGGGGGGHGGDHGHHHHHHHHHHHHHHHHHHHGHGGGGGGGHHHHHGGGGGGGGHHHHHHHFHHHHHHHHHGHHHHHHHHHHHHEFEGGFFGGGGGGGGGGG</a:t>
            </a:r>
          </a:p>
        </p:txBody>
      </p:sp>
      <p:pic>
        <p:nvPicPr>
          <p:cNvPr id="1032" name="Picture 8" descr="Image result for barplot bacteria">
            <a:extLst>
              <a:ext uri="{FF2B5EF4-FFF2-40B4-BE49-F238E27FC236}">
                <a16:creationId xmlns:a16="http://schemas.microsoft.com/office/drawing/2014/main" id="{28C79F11-D52A-49E0-B4F0-A97E18AC80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1473" y="2484485"/>
            <a:ext cx="2947592" cy="2346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03095DD7-A945-400E-BCAF-58987EC2830F}"/>
              </a:ext>
            </a:extLst>
          </p:cNvPr>
          <p:cNvGrpSpPr/>
          <p:nvPr/>
        </p:nvGrpSpPr>
        <p:grpSpPr>
          <a:xfrm>
            <a:off x="1461669" y="2000257"/>
            <a:ext cx="2225585" cy="1148549"/>
            <a:chOff x="1964132" y="1554489"/>
            <a:chExt cx="2967446" cy="1531398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7B585D3-71F3-4DAF-87CB-BABDE1265046}"/>
                </a:ext>
              </a:extLst>
            </p:cNvPr>
            <p:cNvSpPr txBox="1"/>
            <p:nvPr/>
          </p:nvSpPr>
          <p:spPr>
            <a:xfrm>
              <a:off x="1964132" y="1670116"/>
              <a:ext cx="2147454" cy="141577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PE" sz="2100" dirty="0"/>
                <a:t>Diseño experimental </a:t>
              </a:r>
            </a:p>
          </p:txBody>
        </p:sp>
        <p:sp>
          <p:nvSpPr>
            <p:cNvPr id="29" name="Arrow: Down 28">
              <a:extLst>
                <a:ext uri="{FF2B5EF4-FFF2-40B4-BE49-F238E27FC236}">
                  <a16:creationId xmlns:a16="http://schemas.microsoft.com/office/drawing/2014/main" id="{CF2189D5-03D9-4E0A-89F6-468BF059EF96}"/>
                </a:ext>
              </a:extLst>
            </p:cNvPr>
            <p:cNvSpPr/>
            <p:nvPr/>
          </p:nvSpPr>
          <p:spPr>
            <a:xfrm rot="4144377">
              <a:off x="4161897" y="1207445"/>
              <a:ext cx="422637" cy="1116725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PE" sz="1350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DE07DC60-CD49-4702-BDFB-12EA962F4060}"/>
              </a:ext>
            </a:extLst>
          </p:cNvPr>
          <p:cNvGrpSpPr/>
          <p:nvPr/>
        </p:nvGrpSpPr>
        <p:grpSpPr>
          <a:xfrm>
            <a:off x="753662" y="2745210"/>
            <a:ext cx="1849316" cy="1115274"/>
            <a:chOff x="1020122" y="2547760"/>
            <a:chExt cx="2465755" cy="148703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93CC373-B694-4217-9DE9-79F794A3D04D}"/>
                </a:ext>
              </a:extLst>
            </p:cNvPr>
            <p:cNvSpPr txBox="1"/>
            <p:nvPr/>
          </p:nvSpPr>
          <p:spPr>
            <a:xfrm>
              <a:off x="1020122" y="3480795"/>
              <a:ext cx="2465755" cy="55399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PE" sz="2100" dirty="0"/>
                <a:t>Experimento</a:t>
              </a:r>
            </a:p>
          </p:txBody>
        </p:sp>
        <p:sp>
          <p:nvSpPr>
            <p:cNvPr id="34" name="Arrow: Down 33">
              <a:extLst>
                <a:ext uri="{FF2B5EF4-FFF2-40B4-BE49-F238E27FC236}">
                  <a16:creationId xmlns:a16="http://schemas.microsoft.com/office/drawing/2014/main" id="{8D291129-F5C6-47C6-A9D7-314579ADB821}"/>
                </a:ext>
              </a:extLst>
            </p:cNvPr>
            <p:cNvSpPr/>
            <p:nvPr/>
          </p:nvSpPr>
          <p:spPr>
            <a:xfrm rot="1745316">
              <a:off x="2239456" y="2547760"/>
              <a:ext cx="422637" cy="1116725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PE" sz="1350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0527C7AC-4178-4278-AC4F-879FFE0D8793}"/>
              </a:ext>
            </a:extLst>
          </p:cNvPr>
          <p:cNvGrpSpPr/>
          <p:nvPr/>
        </p:nvGrpSpPr>
        <p:grpSpPr>
          <a:xfrm>
            <a:off x="1461669" y="3720976"/>
            <a:ext cx="1501466" cy="1078274"/>
            <a:chOff x="1964132" y="3848780"/>
            <a:chExt cx="2001954" cy="1437699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001C370-40B5-49F6-A4D7-FB9CD74D3525}"/>
                </a:ext>
              </a:extLst>
            </p:cNvPr>
            <p:cNvSpPr txBox="1"/>
            <p:nvPr/>
          </p:nvSpPr>
          <p:spPr>
            <a:xfrm>
              <a:off x="1964132" y="4732482"/>
              <a:ext cx="2001954" cy="55399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PE" sz="2100" dirty="0"/>
                <a:t>Muestras</a:t>
              </a:r>
            </a:p>
          </p:txBody>
        </p:sp>
        <p:sp>
          <p:nvSpPr>
            <p:cNvPr id="35" name="Arrow: Down 34">
              <a:extLst>
                <a:ext uri="{FF2B5EF4-FFF2-40B4-BE49-F238E27FC236}">
                  <a16:creationId xmlns:a16="http://schemas.microsoft.com/office/drawing/2014/main" id="{1AECBFAC-E55A-4FD1-930D-830601A06261}"/>
                </a:ext>
              </a:extLst>
            </p:cNvPr>
            <p:cNvSpPr/>
            <p:nvPr/>
          </p:nvSpPr>
          <p:spPr>
            <a:xfrm rot="19031898">
              <a:off x="2536821" y="3848780"/>
              <a:ext cx="422637" cy="1116725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PE" sz="1350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423C9CE-D4BD-4250-94D0-E8A1150EA875}"/>
              </a:ext>
            </a:extLst>
          </p:cNvPr>
          <p:cNvGrpSpPr/>
          <p:nvPr/>
        </p:nvGrpSpPr>
        <p:grpSpPr>
          <a:xfrm>
            <a:off x="2629776" y="4861109"/>
            <a:ext cx="2774980" cy="642843"/>
            <a:chOff x="3521608" y="5368959"/>
            <a:chExt cx="3699973" cy="857124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3AD21F6-B5A9-47C8-B396-EA7DBC7B2FBC}"/>
                </a:ext>
              </a:extLst>
            </p:cNvPr>
            <p:cNvSpPr txBox="1"/>
            <p:nvPr/>
          </p:nvSpPr>
          <p:spPr>
            <a:xfrm>
              <a:off x="4755827" y="5672086"/>
              <a:ext cx="2465754" cy="55399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PE" sz="2100" dirty="0"/>
                <a:t>Secuencias</a:t>
              </a:r>
            </a:p>
          </p:txBody>
        </p:sp>
        <p:sp>
          <p:nvSpPr>
            <p:cNvPr id="36" name="Arrow: Down 35">
              <a:extLst>
                <a:ext uri="{FF2B5EF4-FFF2-40B4-BE49-F238E27FC236}">
                  <a16:creationId xmlns:a16="http://schemas.microsoft.com/office/drawing/2014/main" id="{43F89F79-7FCF-4DBB-84CE-915980FDFA41}"/>
                </a:ext>
              </a:extLst>
            </p:cNvPr>
            <p:cNvSpPr/>
            <p:nvPr/>
          </p:nvSpPr>
          <p:spPr>
            <a:xfrm rot="17140779">
              <a:off x="3868652" y="5021915"/>
              <a:ext cx="422637" cy="1116725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PE" sz="1350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B4506C96-B780-47DE-8A8C-8FC879329363}"/>
              </a:ext>
            </a:extLst>
          </p:cNvPr>
          <p:cNvGrpSpPr/>
          <p:nvPr/>
        </p:nvGrpSpPr>
        <p:grpSpPr>
          <a:xfrm>
            <a:off x="5434449" y="4383751"/>
            <a:ext cx="1856693" cy="837059"/>
            <a:chOff x="7245931" y="4702001"/>
            <a:chExt cx="2475590" cy="1116079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1807C75-487F-4A95-B4E9-A6535CD9B780}"/>
                </a:ext>
              </a:extLst>
            </p:cNvPr>
            <p:cNvSpPr txBox="1"/>
            <p:nvPr/>
          </p:nvSpPr>
          <p:spPr>
            <a:xfrm>
              <a:off x="7959226" y="4702001"/>
              <a:ext cx="1762295" cy="55399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PE" sz="2100" dirty="0"/>
                <a:t>Datos</a:t>
              </a:r>
            </a:p>
          </p:txBody>
        </p:sp>
        <p:sp>
          <p:nvSpPr>
            <p:cNvPr id="37" name="Arrow: Down 36">
              <a:extLst>
                <a:ext uri="{FF2B5EF4-FFF2-40B4-BE49-F238E27FC236}">
                  <a16:creationId xmlns:a16="http://schemas.microsoft.com/office/drawing/2014/main" id="{ADBAF86B-58B4-460B-B33D-516A483EDD04}"/>
                </a:ext>
              </a:extLst>
            </p:cNvPr>
            <p:cNvSpPr/>
            <p:nvPr/>
          </p:nvSpPr>
          <p:spPr>
            <a:xfrm rot="14971550">
              <a:off x="7592975" y="5048399"/>
              <a:ext cx="422637" cy="1116725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PE" sz="1350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F2A9967E-8FF8-424B-A20E-F995BFAC0317}"/>
              </a:ext>
            </a:extLst>
          </p:cNvPr>
          <p:cNvGrpSpPr/>
          <p:nvPr/>
        </p:nvGrpSpPr>
        <p:grpSpPr>
          <a:xfrm>
            <a:off x="6567797" y="3485468"/>
            <a:ext cx="1384775" cy="1083872"/>
            <a:chOff x="8757062" y="3504290"/>
            <a:chExt cx="1846367" cy="1445163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1BA08BA-A7C0-4B2B-87FC-98AE40C22821}"/>
                </a:ext>
              </a:extLst>
            </p:cNvPr>
            <p:cNvSpPr txBox="1"/>
            <p:nvPr/>
          </p:nvSpPr>
          <p:spPr>
            <a:xfrm>
              <a:off x="8757062" y="3504290"/>
              <a:ext cx="1846367" cy="55399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PE" sz="2100" dirty="0"/>
                <a:t>Análisis</a:t>
              </a:r>
            </a:p>
          </p:txBody>
        </p:sp>
        <p:sp>
          <p:nvSpPr>
            <p:cNvPr id="38" name="Arrow: Down 37">
              <a:extLst>
                <a:ext uri="{FF2B5EF4-FFF2-40B4-BE49-F238E27FC236}">
                  <a16:creationId xmlns:a16="http://schemas.microsoft.com/office/drawing/2014/main" id="{6E3AC5E5-8EDB-499E-8237-F98C9C351940}"/>
                </a:ext>
              </a:extLst>
            </p:cNvPr>
            <p:cNvSpPr/>
            <p:nvPr/>
          </p:nvSpPr>
          <p:spPr>
            <a:xfrm rot="13299429">
              <a:off x="9308548" y="3832728"/>
              <a:ext cx="422637" cy="1116725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PE" sz="1350"/>
            </a:p>
          </p:txBody>
        </p:sp>
      </p:grpSp>
      <p:sp>
        <p:nvSpPr>
          <p:cNvPr id="39" name="Arrow: Down 38">
            <a:extLst>
              <a:ext uri="{FF2B5EF4-FFF2-40B4-BE49-F238E27FC236}">
                <a16:creationId xmlns:a16="http://schemas.microsoft.com/office/drawing/2014/main" id="{2359A0C7-A3C2-4CDA-B271-7010ABC87DCE}"/>
              </a:ext>
            </a:extLst>
          </p:cNvPr>
          <p:cNvSpPr/>
          <p:nvPr/>
        </p:nvSpPr>
        <p:spPr>
          <a:xfrm rot="8440069">
            <a:off x="6868549" y="2716632"/>
            <a:ext cx="316978" cy="8375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 sz="1350"/>
          </a:p>
        </p:txBody>
      </p:sp>
      <p:sp>
        <p:nvSpPr>
          <p:cNvPr id="40" name="Arrow: Down 39">
            <a:extLst>
              <a:ext uri="{FF2B5EF4-FFF2-40B4-BE49-F238E27FC236}">
                <a16:creationId xmlns:a16="http://schemas.microsoft.com/office/drawing/2014/main" id="{F0A4DD20-0D6E-4F27-BCBB-B34214CBB5F5}"/>
              </a:ext>
            </a:extLst>
          </p:cNvPr>
          <p:cNvSpPr/>
          <p:nvPr/>
        </p:nvSpPr>
        <p:spPr>
          <a:xfrm rot="6275090">
            <a:off x="5485256" y="1668204"/>
            <a:ext cx="316978" cy="8375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 sz="1350"/>
          </a:p>
        </p:txBody>
      </p:sp>
      <p:graphicFrame>
        <p:nvGraphicFramePr>
          <p:cNvPr id="48" name="Content Placeholder 4">
            <a:extLst>
              <a:ext uri="{FF2B5EF4-FFF2-40B4-BE49-F238E27FC236}">
                <a16:creationId xmlns:a16="http://schemas.microsoft.com/office/drawing/2014/main" id="{E57DF772-F213-4E11-877F-89700F644B01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2515795" y="2953175"/>
          <a:ext cx="3795228" cy="11811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430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63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92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21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21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21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latin typeface="Helvetica Neue" panose="02000503000000020004" pitchFamily="2"/>
                      </a:endParaRPr>
                    </a:p>
                  </a:txBody>
                  <a:tcPr marL="243513" marR="243513" marT="34290" marB="34290" anchor="ctr"/>
                </a:tc>
                <a:tc>
                  <a:txBody>
                    <a:bodyPr/>
                    <a:lstStyle/>
                    <a:p>
                      <a:pPr marL="0" indent="0" algn="ctr"/>
                      <a:r>
                        <a:rPr lang="en-US" sz="1100" dirty="0">
                          <a:latin typeface="Helvetica Neue" panose="02000503000000020004" pitchFamily="2"/>
                        </a:rPr>
                        <a:t>OTU1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Helvetica Neue" panose="02000503000000020004" pitchFamily="2"/>
                        </a:rPr>
                        <a:t>OTU2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Helvetica Neue" panose="02000503000000020004" pitchFamily="2"/>
                        </a:rPr>
                        <a:t>OTU3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Helvetica Neue" panose="02000503000000020004" pitchFamily="2"/>
                        </a:rPr>
                        <a:t>OTU4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Helvetica Neue" panose="02000503000000020004" pitchFamily="2"/>
                        </a:rPr>
                        <a:t>OTU5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Helvetica Neue" panose="02000503000000020004" pitchFamily="2"/>
                        </a:rPr>
                        <a:t>Sample1</a:t>
                      </a:r>
                    </a:p>
                  </a:txBody>
                  <a:tcPr marL="243513" marR="243513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Helvetica Neue" panose="02000503000000020004" pitchFamily="2"/>
                        </a:rPr>
                        <a:t>20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Helvetica Neue" panose="02000503000000020004" pitchFamily="2"/>
                        </a:rPr>
                        <a:t>15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Helvetica Neue" panose="02000503000000020004" pitchFamily="2"/>
                        </a:rPr>
                        <a:t>50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Helvetica Neue" panose="02000503000000020004" pitchFamily="2"/>
                        </a:rPr>
                        <a:t>10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Helvetica Neue" panose="02000503000000020004" pitchFamily="2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Helvetica Neue" panose="02000503000000020004" pitchFamily="2"/>
                        </a:rPr>
                        <a:t>Sample2</a:t>
                      </a:r>
                    </a:p>
                  </a:txBody>
                  <a:tcPr marL="243513" marR="243513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Helvetica Neue" panose="02000503000000020004" pitchFamily="2"/>
                        </a:rPr>
                        <a:t>15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Helvetica Neue" panose="02000503000000020004" pitchFamily="2"/>
                        </a:rPr>
                        <a:t>30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Helvetica Neue" panose="02000503000000020004" pitchFamily="2"/>
                        </a:rPr>
                        <a:t>35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Helvetica Neue" panose="02000503000000020004" pitchFamily="2"/>
                        </a:rPr>
                        <a:t>20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Helvetica Neue" panose="02000503000000020004" pitchFamily="2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Helvetica Neue" panose="02000503000000020004" pitchFamily="2"/>
                        </a:rPr>
                        <a:t>Sample3</a:t>
                      </a:r>
                    </a:p>
                  </a:txBody>
                  <a:tcPr marL="243513" marR="243513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Helvetica Neue" panose="02000503000000020004" pitchFamily="2"/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Helvetica Neue" panose="02000503000000020004" pitchFamily="2"/>
                        </a:rPr>
                        <a:t>12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Helvetica Neue" panose="02000503000000020004" pitchFamily="2"/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Helvetica Neue" panose="02000503000000020004" pitchFamily="2"/>
                        </a:rPr>
                        <a:t>100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Helvetica Neue" panose="02000503000000020004" pitchFamily="2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Helvetica Neue" panose="02000503000000020004" pitchFamily="2"/>
                        </a:rPr>
                        <a:t>Sample4</a:t>
                      </a:r>
                    </a:p>
                  </a:txBody>
                  <a:tcPr marL="243513" marR="243513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Helvetica Neue" panose="02000503000000020004" pitchFamily="2"/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Helvetica Neue" panose="02000503000000020004" pitchFamily="2"/>
                        </a:rPr>
                        <a:t>10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Helvetica Neue" panose="02000503000000020004" pitchFamily="2"/>
                        </a:rPr>
                        <a:t>100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Helvetica Neue" panose="02000503000000020004" pitchFamily="2"/>
                        </a:rPr>
                        <a:t>0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indent="77788" algn="ctr">
                        <a:tabLst/>
                      </a:pPr>
                      <a:r>
                        <a:rPr lang="en-US" sz="1100" dirty="0">
                          <a:latin typeface="Helvetica Neue" panose="02000503000000020004" pitchFamily="2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20" name="Picture 19">
            <a:extLst>
              <a:ext uri="{FF2B5EF4-FFF2-40B4-BE49-F238E27FC236}">
                <a16:creationId xmlns:a16="http://schemas.microsoft.com/office/drawing/2014/main" id="{3F3BAB4C-EC15-4B70-B104-310C1FB7991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861" t="10256" r="1355" b="172"/>
          <a:stretch/>
        </p:blipFill>
        <p:spPr>
          <a:xfrm>
            <a:off x="2478363" y="2912159"/>
            <a:ext cx="4160662" cy="12282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59F2F99B-F7BB-43BE-B3F8-7167F6E861E5}"/>
              </a:ext>
            </a:extLst>
          </p:cNvPr>
          <p:cNvSpPr/>
          <p:nvPr/>
        </p:nvSpPr>
        <p:spPr>
          <a:xfrm rot="20419249">
            <a:off x="3554045" y="4099865"/>
            <a:ext cx="3616199" cy="1864649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86226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9" grpId="0"/>
      <p:bldP spid="19" grpId="1"/>
      <p:bldP spid="39" grpId="0" animBg="1"/>
      <p:bldP spid="4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562600" y="6522831"/>
            <a:ext cx="35814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1600" dirty="0" err="1"/>
              <a:t>Cannone</a:t>
            </a:r>
            <a:r>
              <a:rPr lang="en-AU" sz="1600" dirty="0"/>
              <a:t>, 2002. BMC Bioinformatics. 3:2</a:t>
            </a:r>
          </a:p>
        </p:txBody>
      </p:sp>
      <p:pic>
        <p:nvPicPr>
          <p:cNvPr id="7" name="Picture 7"/>
          <p:cNvPicPr>
            <a:picLocks noChangeAspect="1" noChangeArrowheads="1"/>
          </p:cNvPicPr>
          <p:nvPr/>
        </p:nvPicPr>
        <p:blipFill rotWithShape="1">
          <a:blip r:embed="rId2" cstate="print"/>
          <a:srcRect l="3438" t="4338" r="6358" b="8855"/>
          <a:stretch/>
        </p:blipFill>
        <p:spPr bwMode="auto">
          <a:xfrm>
            <a:off x="3657600" y="188063"/>
            <a:ext cx="4884921" cy="6209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304800" y="685800"/>
            <a:ext cx="3419475" cy="4510088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AU" sz="2400" dirty="0"/>
              <a:t>Essential function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AU" sz="2400" dirty="0"/>
              <a:t>Highly conserved sequence (1°, 2°)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AU" sz="2400" dirty="0"/>
              <a:t>No HGT*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AU" sz="2400" dirty="0"/>
              <a:t>Highly conserved (primers) and variable regions (information)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AU" sz="2400" dirty="0"/>
              <a:t>Long ~ 1500 bases</a:t>
            </a:r>
          </a:p>
          <a:p>
            <a:pPr>
              <a:buFont typeface="Wingdings" panose="05000000000000000000" pitchFamily="2" charset="2"/>
              <a:buChar char="û"/>
            </a:pPr>
            <a:r>
              <a:rPr lang="en-AU" sz="2400" dirty="0"/>
              <a:t>Variable copy number</a:t>
            </a:r>
          </a:p>
          <a:p>
            <a:pPr>
              <a:buFont typeface="Wingdings" panose="05000000000000000000" pitchFamily="2" charset="2"/>
              <a:buChar char="û"/>
            </a:pPr>
            <a:r>
              <a:rPr lang="en-AU" sz="2400" dirty="0"/>
              <a:t>No universal primers</a:t>
            </a:r>
          </a:p>
          <a:p>
            <a:pPr>
              <a:buFont typeface="Wingdings" panose="05000000000000000000" pitchFamily="2" charset="2"/>
              <a:buChar char="û"/>
            </a:pPr>
            <a:r>
              <a:rPr lang="en-AU" sz="2400" dirty="0"/>
              <a:t>Difference among operons</a:t>
            </a:r>
          </a:p>
        </p:txBody>
      </p:sp>
    </p:spTree>
    <p:extLst>
      <p:ext uri="{BB962C8B-B14F-4D97-AF65-F5344CB8AC3E}">
        <p14:creationId xmlns:p14="http://schemas.microsoft.com/office/powerpoint/2010/main" val="2500558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A318A-A861-4DB9-9845-2EE669001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err="1"/>
              <a:t>Traditional</a:t>
            </a:r>
            <a:r>
              <a:rPr lang="es-PE" dirty="0"/>
              <a:t> </a:t>
            </a:r>
            <a:r>
              <a:rPr lang="es-PE" dirty="0" err="1"/>
              <a:t>approach</a:t>
            </a:r>
            <a:endParaRPr lang="es-P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1D56E4-B253-464B-B100-4E773BC0EEC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PE" dirty="0" err="1"/>
              <a:t>Fingerprinting</a:t>
            </a:r>
            <a:endParaRPr lang="es-PE" dirty="0"/>
          </a:p>
          <a:p>
            <a:pPr lvl="1"/>
            <a:r>
              <a:rPr lang="es-PE" dirty="0"/>
              <a:t>TRFLP</a:t>
            </a:r>
          </a:p>
          <a:p>
            <a:pPr lvl="1"/>
            <a:r>
              <a:rPr lang="es-PE" dirty="0"/>
              <a:t>DGGE</a:t>
            </a:r>
          </a:p>
          <a:p>
            <a:pPr>
              <a:buFont typeface="Wingdings" panose="05000000000000000000" pitchFamily="2" charset="2"/>
              <a:buChar char="ü"/>
            </a:pPr>
            <a:endParaRPr lang="es-PE" dirty="0"/>
          </a:p>
          <a:p>
            <a:pPr>
              <a:buFont typeface="Wingdings" panose="05000000000000000000" pitchFamily="2" charset="2"/>
              <a:buChar char="ü"/>
            </a:pPr>
            <a:r>
              <a:rPr lang="es-PE" dirty="0"/>
              <a:t>Easy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s-PE" dirty="0" err="1"/>
              <a:t>Inexpensinve</a:t>
            </a:r>
            <a:endParaRPr lang="es-PE" dirty="0"/>
          </a:p>
          <a:p>
            <a:pPr>
              <a:buFont typeface="Wingdings" panose="05000000000000000000" pitchFamily="2" charset="2"/>
              <a:buChar char="û"/>
            </a:pPr>
            <a:r>
              <a:rPr lang="es-PE" dirty="0"/>
              <a:t>Low </a:t>
            </a:r>
            <a:r>
              <a:rPr lang="es-PE" dirty="0" err="1"/>
              <a:t>resolution</a:t>
            </a:r>
            <a:endParaRPr lang="es-PE" dirty="0"/>
          </a:p>
          <a:p>
            <a:endParaRPr lang="es-PE" dirty="0"/>
          </a:p>
        </p:txBody>
      </p:sp>
      <p:pic>
        <p:nvPicPr>
          <p:cNvPr id="5" name="Picture 1">
            <a:extLst>
              <a:ext uri="{FF2B5EF4-FFF2-40B4-BE49-F238E27FC236}">
                <a16:creationId xmlns:a16="http://schemas.microsoft.com/office/drawing/2014/main" id="{F8F65B90-26D9-4632-9FFC-6F869EE6E03A}"/>
              </a:ext>
            </a:extLst>
          </p:cNvPr>
          <p:cNvPicPr>
            <a:picLocks noGrp="1" noChangeAspect="1" noChangeArrowheads="1"/>
          </p:cNvPicPr>
          <p:nvPr>
            <p:ph sz="quarter" idx="14"/>
          </p:nvPr>
        </p:nvPicPr>
        <p:blipFill>
          <a:blip r:embed="rId2" cstate="print"/>
          <a:srcRect l="15398" t="5072" r="16782" b="725"/>
          <a:stretch>
            <a:fillRect/>
          </a:stretch>
        </p:blipFill>
        <p:spPr bwMode="auto">
          <a:xfrm>
            <a:off x="4648200" y="1358377"/>
            <a:ext cx="3581400" cy="47508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65708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A318A-A861-4DB9-9845-2EE669001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err="1"/>
              <a:t>Traditional</a:t>
            </a:r>
            <a:r>
              <a:rPr lang="es-PE" dirty="0"/>
              <a:t> </a:t>
            </a:r>
            <a:r>
              <a:rPr lang="es-PE" dirty="0" err="1"/>
              <a:t>approach</a:t>
            </a:r>
            <a:endParaRPr lang="es-P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1D56E4-B253-464B-B100-4E773BC0EEC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PE" dirty="0"/>
              <a:t>Clone </a:t>
            </a:r>
            <a:r>
              <a:rPr lang="es-PE" dirty="0" err="1"/>
              <a:t>libraries</a:t>
            </a:r>
            <a:endParaRPr lang="es-PE" dirty="0"/>
          </a:p>
          <a:p>
            <a:pPr lvl="1"/>
            <a:r>
              <a:rPr lang="es-PE" dirty="0" err="1"/>
              <a:t>Comparison</a:t>
            </a:r>
            <a:r>
              <a:rPr lang="es-PE" dirty="0"/>
              <a:t> </a:t>
            </a:r>
            <a:r>
              <a:rPr lang="es-PE" dirty="0" err="1"/>
              <a:t>with</a:t>
            </a:r>
            <a:r>
              <a:rPr lang="es-PE" dirty="0"/>
              <a:t> </a:t>
            </a:r>
            <a:r>
              <a:rPr lang="es-PE" dirty="0" err="1"/>
              <a:t>databases</a:t>
            </a:r>
            <a:endParaRPr lang="es-PE" dirty="0"/>
          </a:p>
          <a:p>
            <a:pPr lvl="1"/>
            <a:r>
              <a:rPr lang="es-PE" dirty="0"/>
              <a:t>Phylogenetic tres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s-PE" dirty="0"/>
              <a:t>High </a:t>
            </a:r>
            <a:r>
              <a:rPr lang="es-PE" dirty="0" err="1"/>
              <a:t>resolution</a:t>
            </a:r>
            <a:endParaRPr lang="es-PE" dirty="0"/>
          </a:p>
          <a:p>
            <a:pPr>
              <a:buFont typeface="Wingdings" panose="05000000000000000000" pitchFamily="2" charset="2"/>
              <a:buChar char="û"/>
            </a:pPr>
            <a:r>
              <a:rPr lang="es-PE" dirty="0" err="1"/>
              <a:t>Expensive</a:t>
            </a:r>
            <a:endParaRPr lang="es-PE" dirty="0"/>
          </a:p>
          <a:p>
            <a:pPr>
              <a:buFont typeface="Wingdings" panose="05000000000000000000" pitchFamily="2" charset="2"/>
              <a:buChar char="û"/>
            </a:pPr>
            <a:r>
              <a:rPr lang="es-PE" dirty="0"/>
              <a:t>Labor-</a:t>
            </a:r>
            <a:r>
              <a:rPr lang="es-PE" dirty="0" err="1"/>
              <a:t>intesive</a:t>
            </a:r>
            <a:endParaRPr lang="es-PE" dirty="0"/>
          </a:p>
          <a:p>
            <a:pPr lvl="1"/>
            <a:endParaRPr lang="es-PE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34FFECD-337D-49DA-AFF3-58C6283EAC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7480"/>
          <a:stretch/>
        </p:blipFill>
        <p:spPr>
          <a:xfrm>
            <a:off x="4267200" y="1371600"/>
            <a:ext cx="4515655" cy="4436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7935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Tools for rRNA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90600" y="1371600"/>
            <a:ext cx="3419856" cy="451061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AU" sz="2800" b="1" dirty="0"/>
              <a:t>Features:</a:t>
            </a:r>
          </a:p>
          <a:p>
            <a:r>
              <a:rPr lang="en-AU" sz="2400" dirty="0"/>
              <a:t>Data is organized under a taxonomic structure</a:t>
            </a:r>
          </a:p>
          <a:p>
            <a:r>
              <a:rPr lang="en-AU" sz="2400" dirty="0"/>
              <a:t>Sequences are aligned</a:t>
            </a:r>
          </a:p>
          <a:p>
            <a:r>
              <a:rPr lang="en-AU" sz="2400" dirty="0"/>
              <a:t>Curated sequences</a:t>
            </a:r>
          </a:p>
          <a:p>
            <a:r>
              <a:rPr lang="en-AU" sz="2400" dirty="0"/>
              <a:t>Some metadata</a:t>
            </a:r>
          </a:p>
          <a:p>
            <a:r>
              <a:rPr lang="en-AU" sz="2400" dirty="0"/>
              <a:t>Provide specialized analysis tools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 l="1057" t="11000" r="82469" b="72888"/>
          <a:stretch>
            <a:fillRect/>
          </a:stretch>
        </p:blipFill>
        <p:spPr bwMode="auto">
          <a:xfrm>
            <a:off x="5330737" y="2068573"/>
            <a:ext cx="2031175" cy="1241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 l="19228" t="15000" r="65331" b="75294"/>
          <a:stretch>
            <a:fillRect/>
          </a:stretch>
        </p:blipFill>
        <p:spPr bwMode="auto">
          <a:xfrm>
            <a:off x="6204003" y="3479932"/>
            <a:ext cx="2315817" cy="9097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 descr="RD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8037" y="4389717"/>
            <a:ext cx="1524000" cy="114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4800600" y="1371600"/>
            <a:ext cx="39469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800" b="1" dirty="0">
                <a:latin typeface="Helvetica Neue" panose="02000503000000020004" pitchFamily="2"/>
              </a:rPr>
              <a:t>Specialized  Databases</a:t>
            </a:r>
            <a:endParaRPr lang="en-US" sz="2800" b="1" dirty="0">
              <a:latin typeface="Helvetica Neue" panose="02000503000000020004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9404859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0"/>
            <a:ext cx="7696200" cy="914400"/>
          </a:xfrm>
        </p:spPr>
        <p:txBody>
          <a:bodyPr>
            <a:noAutofit/>
          </a:bodyPr>
          <a:lstStyle/>
          <a:p>
            <a:r>
              <a:rPr lang="en-AU" dirty="0"/>
              <a:t>Pipelines for processing and analysis of rRNA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AU" sz="2800" b="1" dirty="0"/>
              <a:t>Features:</a:t>
            </a:r>
          </a:p>
          <a:p>
            <a:r>
              <a:rPr lang="en-AU" sz="2400" dirty="0"/>
              <a:t>Pipelines that incorporate tools from different sources.</a:t>
            </a:r>
          </a:p>
          <a:p>
            <a:r>
              <a:rPr lang="en-AU" sz="2400" dirty="0"/>
              <a:t>Processing can be done in your own computer.</a:t>
            </a:r>
          </a:p>
          <a:p>
            <a:r>
              <a:rPr lang="en-AU" sz="2400" dirty="0"/>
              <a:t>Have problems of their own:</a:t>
            </a:r>
          </a:p>
          <a:p>
            <a:pPr lvl="1"/>
            <a:r>
              <a:rPr lang="en-AU" sz="2200" dirty="0"/>
              <a:t>Installation</a:t>
            </a:r>
          </a:p>
          <a:p>
            <a:pPr lvl="1"/>
            <a:r>
              <a:rPr lang="en-AU" sz="2200" dirty="0"/>
              <a:t>Resource-intensive</a:t>
            </a:r>
          </a:p>
          <a:p>
            <a:pPr lvl="1"/>
            <a:r>
              <a:rPr lang="en-AU" sz="2200" dirty="0"/>
              <a:t>Versions</a:t>
            </a:r>
          </a:p>
          <a:p>
            <a:pPr lvl="1"/>
            <a:r>
              <a:rPr lang="en-AU" sz="2200" dirty="0"/>
              <a:t>Default parameters</a:t>
            </a:r>
          </a:p>
        </p:txBody>
      </p:sp>
      <p:pic>
        <p:nvPicPr>
          <p:cNvPr id="6148" name="Picture 4" descr="QII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3355041"/>
            <a:ext cx="3545598" cy="1140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2074315"/>
            <a:ext cx="2842999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5B46407-1C52-4724-B5C0-3F313C3090BA}"/>
              </a:ext>
            </a:extLst>
          </p:cNvPr>
          <p:cNvSpPr txBox="1"/>
          <p:nvPr/>
        </p:nvSpPr>
        <p:spPr>
          <a:xfrm>
            <a:off x="5562600" y="4876800"/>
            <a:ext cx="32407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3200" b="1" dirty="0">
                <a:hlinkClick r:id="rId4"/>
              </a:rPr>
              <a:t>DADA2</a:t>
            </a:r>
            <a:endParaRPr lang="es-PE" sz="3200" b="1" dirty="0"/>
          </a:p>
        </p:txBody>
      </p:sp>
    </p:spTree>
    <p:extLst>
      <p:ext uri="{BB962C8B-B14F-4D97-AF65-F5344CB8AC3E}">
        <p14:creationId xmlns:p14="http://schemas.microsoft.com/office/powerpoint/2010/main" val="10500378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706254" y="1915489"/>
            <a:ext cx="1256146" cy="11425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AU" sz="1600" dirty="0">
                <a:latin typeface="Helvetica Neue" panose="02000503000000020004" pitchFamily="2"/>
              </a:rPr>
              <a:t>Clean data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355541" y="5509039"/>
            <a:ext cx="1331259" cy="58477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AU" sz="1600" dirty="0">
                <a:latin typeface="Helvetica Neue" panose="02000503000000020004" pitchFamily="2"/>
              </a:rPr>
              <a:t>Diversity analysis</a:t>
            </a:r>
          </a:p>
        </p:txBody>
      </p:sp>
      <p:sp>
        <p:nvSpPr>
          <p:cNvPr id="11" name="Right Arrow 10"/>
          <p:cNvSpPr/>
          <p:nvPr/>
        </p:nvSpPr>
        <p:spPr>
          <a:xfrm>
            <a:off x="1676400" y="2347131"/>
            <a:ext cx="860834" cy="456753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3" name="Right Arrow 12"/>
          <p:cNvSpPr/>
          <p:nvPr/>
        </p:nvSpPr>
        <p:spPr>
          <a:xfrm rot="5400000">
            <a:off x="2834497" y="3528821"/>
            <a:ext cx="999658" cy="436639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1" name="Right Arrow 20"/>
          <p:cNvSpPr/>
          <p:nvPr/>
        </p:nvSpPr>
        <p:spPr>
          <a:xfrm>
            <a:off x="6502483" y="2362119"/>
            <a:ext cx="889524" cy="456753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8" name="Right Arrow 27"/>
          <p:cNvSpPr/>
          <p:nvPr/>
        </p:nvSpPr>
        <p:spPr>
          <a:xfrm rot="5400000">
            <a:off x="7768527" y="3423470"/>
            <a:ext cx="695412" cy="436639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4" name="Rectangle 3"/>
          <p:cNvSpPr/>
          <p:nvPr/>
        </p:nvSpPr>
        <p:spPr>
          <a:xfrm>
            <a:off x="152400" y="1983206"/>
            <a:ext cx="1447800" cy="11383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600" dirty="0">
                <a:latin typeface="Helvetica Neue" panose="02000503000000020004" pitchFamily="2"/>
              </a:rPr>
              <a:t>Raw data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75541" y="2004218"/>
            <a:ext cx="1256146" cy="11425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AU" sz="1600" dirty="0">
                <a:latin typeface="Helvetica Neue" panose="02000503000000020004" pitchFamily="2"/>
              </a:rPr>
              <a:t>Aligned sequences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459407" y="2086107"/>
            <a:ext cx="1256146" cy="11425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AU" sz="1600" dirty="0">
                <a:latin typeface="Helvetica Neue" panose="02000503000000020004" pitchFamily="2"/>
              </a:rPr>
              <a:t>Distance matrix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512155" y="4052454"/>
            <a:ext cx="1203398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AU" sz="1600" dirty="0">
                <a:latin typeface="Helvetica Neue" panose="02000503000000020004" pitchFamily="2"/>
              </a:rPr>
              <a:t>OTUs</a:t>
            </a:r>
          </a:p>
          <a:p>
            <a:pPr algn="ctr"/>
            <a:r>
              <a:rPr lang="en-AU" sz="1600" dirty="0">
                <a:latin typeface="Helvetica Neue" panose="02000503000000020004" pitchFamily="2"/>
              </a:rPr>
              <a:t>table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553855" y="4440848"/>
            <a:ext cx="1560945" cy="11425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AU" sz="1600" dirty="0">
                <a:latin typeface="Helvetica Neue" panose="02000503000000020004" pitchFamily="2"/>
              </a:rPr>
              <a:t>Taxonomic classification</a:t>
            </a:r>
          </a:p>
        </p:txBody>
      </p:sp>
      <p:sp>
        <p:nvSpPr>
          <p:cNvPr id="46" name="Right Arrow 45"/>
          <p:cNvSpPr/>
          <p:nvPr/>
        </p:nvSpPr>
        <p:spPr>
          <a:xfrm rot="5400000">
            <a:off x="7768527" y="4853787"/>
            <a:ext cx="695412" cy="436639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47" name="TextBox 46"/>
          <p:cNvSpPr txBox="1"/>
          <p:nvPr/>
        </p:nvSpPr>
        <p:spPr>
          <a:xfrm>
            <a:off x="5282624" y="457200"/>
            <a:ext cx="1256146" cy="66177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AU" sz="1600" dirty="0">
                <a:latin typeface="Helvetica Neue" panose="02000503000000020004" pitchFamily="2"/>
              </a:rPr>
              <a:t>Phylogeny</a:t>
            </a:r>
          </a:p>
        </p:txBody>
      </p:sp>
      <p:sp>
        <p:nvSpPr>
          <p:cNvPr id="48" name="Right Arrow 47"/>
          <p:cNvSpPr/>
          <p:nvPr/>
        </p:nvSpPr>
        <p:spPr>
          <a:xfrm rot="16200000">
            <a:off x="5447672" y="1330738"/>
            <a:ext cx="711885" cy="436639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49" name="Right Arrow 48"/>
          <p:cNvSpPr/>
          <p:nvPr/>
        </p:nvSpPr>
        <p:spPr>
          <a:xfrm>
            <a:off x="4114800" y="2347129"/>
            <a:ext cx="889524" cy="456753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" name="TextBox 1"/>
          <p:cNvSpPr txBox="1"/>
          <p:nvPr/>
        </p:nvSpPr>
        <p:spPr>
          <a:xfrm>
            <a:off x="152400" y="264866"/>
            <a:ext cx="44082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General processing flow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-40253" y="5893904"/>
            <a:ext cx="6477000" cy="95410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 Neue" panose="02000503000000020004" pitchFamily="2"/>
              </a:rPr>
              <a:t>Traditional processing does</a:t>
            </a:r>
          </a:p>
          <a:p>
            <a:pPr algn="ctr"/>
            <a:r>
              <a:rPr lang="en-US" sz="2800" dirty="0">
                <a:latin typeface="Helvetica Neue" panose="02000503000000020004" pitchFamily="2"/>
              </a:rPr>
              <a:t>not scale well….</a:t>
            </a:r>
          </a:p>
        </p:txBody>
      </p:sp>
    </p:spTree>
    <p:extLst>
      <p:ext uri="{BB962C8B-B14F-4D97-AF65-F5344CB8AC3E}">
        <p14:creationId xmlns:p14="http://schemas.microsoft.com/office/powerpoint/2010/main" val="1502521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  <p:bldP spid="11" grpId="0" animBg="1"/>
      <p:bldP spid="13" grpId="0" animBg="1"/>
      <p:bldP spid="21" grpId="0" animBg="1"/>
      <p:bldP spid="28" grpId="0" animBg="1"/>
      <p:bldP spid="34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18" grpId="0" animBg="1"/>
    </p:bldLst>
  </p:timing>
</p:sld>
</file>

<file path=ppt/theme/theme1.xml><?xml version="1.0" encoding="utf-8"?>
<a:theme xmlns:a="http://schemas.openxmlformats.org/drawingml/2006/main" name="Blues">
  <a:themeElements>
    <a:clrScheme name="Custom 1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F49100"/>
      </a:accent6>
      <a:hlink>
        <a:srgbClr val="FFC000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azu.diversidad</Template>
  <TotalTime>10558</TotalTime>
  <Words>1336</Words>
  <Application>Microsoft Office PowerPoint</Application>
  <PresentationFormat>On-screen Show (4:3)</PresentationFormat>
  <Paragraphs>482</Paragraphs>
  <Slides>34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Arial</vt:lpstr>
      <vt:lpstr>Calibri</vt:lpstr>
      <vt:lpstr>Century Gothic</vt:lpstr>
      <vt:lpstr>Helvetica Neue</vt:lpstr>
      <vt:lpstr>Wingdings</vt:lpstr>
      <vt:lpstr>Wingdings 2</vt:lpstr>
      <vt:lpstr>Blues</vt:lpstr>
      <vt:lpstr>PowerPoint Presentation</vt:lpstr>
      <vt:lpstr>Objectives</vt:lpstr>
      <vt:lpstr>Phylogenetic marker requirements</vt:lpstr>
      <vt:lpstr>PowerPoint Presentation</vt:lpstr>
      <vt:lpstr>Traditional approach</vt:lpstr>
      <vt:lpstr>Traditional approach</vt:lpstr>
      <vt:lpstr>Tools for rRNA analysis</vt:lpstr>
      <vt:lpstr>Pipelines for processing and analysis of rRNA</vt:lpstr>
      <vt:lpstr>PowerPoint Presentation</vt:lpstr>
      <vt:lpstr>Taxonomic classification I – Phylogenetic trees</vt:lpstr>
      <vt:lpstr>Taxonomic classification II - Classifiers</vt:lpstr>
      <vt:lpstr>Taxonomic classification III: K-Nearest neighbours</vt:lpstr>
      <vt:lpstr>Taxonomic classification IV: Bayesian Classifier1</vt:lpstr>
      <vt:lpstr>16S rRNA gene regions provide different amount of information</vt:lpstr>
      <vt:lpstr>Operational taxonomic units (OTUs) analysis</vt:lpstr>
      <vt:lpstr>Alignment I -  Approaches</vt:lpstr>
      <vt:lpstr>Alignment II - NAST aligner</vt:lpstr>
      <vt:lpstr> RDP Model aligner</vt:lpstr>
      <vt:lpstr>PowerPoint Presentation</vt:lpstr>
      <vt:lpstr>Clustering methods comparisons</vt:lpstr>
      <vt:lpstr>Species x sites table (OTU x Samples)</vt:lpstr>
      <vt:lpstr>Alignment-independent methods Greedy algorithm</vt:lpstr>
      <vt:lpstr>Greedy clustering</vt:lpstr>
      <vt:lpstr>Alignment-independent methods Greedy algorithm</vt:lpstr>
      <vt:lpstr>Reference based methods</vt:lpstr>
      <vt:lpstr>Reference based methods</vt:lpstr>
      <vt:lpstr>What is the coming?</vt:lpstr>
      <vt:lpstr>PowerPoint Presentation</vt:lpstr>
      <vt:lpstr>Single molecule sequencing</vt:lpstr>
      <vt:lpstr>Artificial long reads ; LoopSeq</vt:lpstr>
      <vt:lpstr>PowerPoint Presentation</vt:lpstr>
      <vt:lpstr>Long read = Complete 16S rRNA gene</vt:lpstr>
      <vt:lpstr>Summary</vt:lpstr>
      <vt:lpstr>PowerPoint Presentation</vt:lpstr>
    </vt:vector>
  </TitlesOfParts>
  <Company>MSU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Erick Cardenas</dc:creator>
  <cp:lastModifiedBy>Erick Cardenas</cp:lastModifiedBy>
  <cp:revision>135</cp:revision>
  <dcterms:created xsi:type="dcterms:W3CDTF">2016-02-06T01:42:16Z</dcterms:created>
  <dcterms:modified xsi:type="dcterms:W3CDTF">2018-03-10T10:31:05Z</dcterms:modified>
</cp:coreProperties>
</file>