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62" r:id="rId11"/>
    <p:sldId id="272" r:id="rId12"/>
    <p:sldId id="284" r:id="rId13"/>
    <p:sldId id="281" r:id="rId14"/>
    <p:sldId id="271" r:id="rId15"/>
    <p:sldId id="269" r:id="rId16"/>
    <p:sldId id="266" r:id="rId17"/>
    <p:sldId id="264" r:id="rId18"/>
    <p:sldId id="258" r:id="rId19"/>
    <p:sldId id="285" r:id="rId20"/>
    <p:sldId id="283" r:id="rId21"/>
    <p:sldId id="268" r:id="rId22"/>
    <p:sldId id="267" r:id="rId23"/>
    <p:sldId id="270" r:id="rId24"/>
    <p:sldId id="259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80"/>
            <p14:sldId id="274"/>
            <p14:sldId id="275"/>
            <p14:sldId id="276"/>
            <p14:sldId id="277"/>
            <p14:sldId id="278"/>
            <p14:sldId id="279"/>
            <p14:sldId id="282"/>
            <p14:sldId id="262"/>
            <p14:sldId id="272"/>
            <p14:sldId id="284"/>
            <p14:sldId id="281"/>
            <p14:sldId id="271"/>
            <p14:sldId id="269"/>
            <p14:sldId id="266"/>
            <p14:sldId id="264"/>
            <p14:sldId id="258"/>
            <p14:sldId id="285"/>
            <p14:sldId id="283"/>
            <p14:sldId id="268"/>
            <p14:sldId id="267"/>
            <p14:sldId id="270"/>
            <p14:sldId id="25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6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/>
              <a:t>Mothur</a:t>
            </a:r>
            <a:r>
              <a:rPr lang="en-AU" dirty="0"/>
              <a:t> </a:t>
            </a:r>
            <a:r>
              <a:rPr lang="en-AU" dirty="0" err="1"/>
              <a:t>MiSeq</a:t>
            </a:r>
            <a:br>
              <a:rPr lang="en-AU" dirty="0"/>
            </a:br>
            <a:r>
              <a:rPr lang="en-AU" dirty="0"/>
              <a:t>Processing</a:t>
            </a:r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1115616" y="2420888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Learn how to run </a:t>
            </a:r>
            <a:r>
              <a:rPr lang="en-AU" sz="2400" i="1" dirty="0" err="1"/>
              <a:t>mothur</a:t>
            </a:r>
            <a:r>
              <a:rPr lang="en-AU" sz="2400" dirty="0"/>
              <a:t> with </a:t>
            </a:r>
            <a:r>
              <a:rPr lang="en-AU" sz="2400" dirty="0" err="1"/>
              <a:t>Miseq</a:t>
            </a:r>
            <a:r>
              <a:rPr lang="en-AU" sz="2400" dirty="0"/>
              <a:t> data.</a:t>
            </a:r>
          </a:p>
          <a:p>
            <a:r>
              <a:rPr lang="en-AU" sz="2400" dirty="0"/>
              <a:t>Understand rationale behind steps.</a:t>
            </a:r>
          </a:p>
          <a:p>
            <a:r>
              <a:rPr lang="en-AU" sz="2400" dirty="0"/>
              <a:t>Used processed data for diversity analysis.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mothur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PE" sz="2400" dirty="0"/>
              <a:t>Software </a:t>
            </a:r>
            <a:r>
              <a:rPr lang="es-PE" sz="2400" dirty="0" err="1"/>
              <a:t>to</a:t>
            </a:r>
            <a:r>
              <a:rPr lang="es-PE" sz="2400" dirty="0"/>
              <a:t> </a:t>
            </a:r>
            <a:r>
              <a:rPr lang="es-PE" sz="2400" dirty="0" err="1"/>
              <a:t>process</a:t>
            </a:r>
            <a:r>
              <a:rPr lang="es-PE" sz="2400" dirty="0"/>
              <a:t> and </a:t>
            </a:r>
            <a:r>
              <a:rPr lang="es-PE" sz="2400" dirty="0" err="1"/>
              <a:t>analyze</a:t>
            </a:r>
            <a:r>
              <a:rPr lang="es-PE" sz="2400" dirty="0"/>
              <a:t> </a:t>
            </a:r>
            <a:r>
              <a:rPr lang="es-PE" sz="2400" dirty="0" err="1"/>
              <a:t>microbial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r>
              <a:rPr lang="es-PE" sz="2400" dirty="0"/>
              <a:t> </a:t>
            </a:r>
            <a:r>
              <a:rPr lang="es-PE" sz="2400" dirty="0" err="1"/>
              <a:t>census</a:t>
            </a:r>
            <a:r>
              <a:rPr lang="es-PE" sz="2400" dirty="0"/>
              <a:t> data</a:t>
            </a:r>
          </a:p>
          <a:p>
            <a:r>
              <a:rPr lang="es-PE" sz="2400" dirty="0"/>
              <a:t>Free, open </a:t>
            </a:r>
            <a:r>
              <a:rPr lang="es-PE" sz="2400" dirty="0" err="1"/>
              <a:t>source</a:t>
            </a:r>
            <a:endParaRPr lang="es-PE" sz="2400" dirty="0"/>
          </a:p>
          <a:p>
            <a:r>
              <a:rPr lang="es-PE" sz="2400" dirty="0" err="1"/>
              <a:t>Handles</a:t>
            </a:r>
            <a:r>
              <a:rPr lang="es-PE" sz="2400" dirty="0"/>
              <a:t> </a:t>
            </a:r>
            <a:r>
              <a:rPr lang="es-PE" sz="2400" dirty="0" err="1"/>
              <a:t>Illumina</a:t>
            </a:r>
            <a:r>
              <a:rPr lang="es-PE" sz="2400" dirty="0"/>
              <a:t>, 454, Ion Torrent, </a:t>
            </a:r>
            <a:r>
              <a:rPr lang="es-PE" sz="2400" dirty="0" err="1"/>
              <a:t>PacBio</a:t>
            </a:r>
            <a:r>
              <a:rPr lang="es-PE" sz="2400" dirty="0"/>
              <a:t> data</a:t>
            </a:r>
          </a:p>
          <a:p>
            <a:r>
              <a:rPr lang="es-PE" sz="2400" dirty="0" err="1"/>
              <a:t>Incorporates</a:t>
            </a:r>
            <a:r>
              <a:rPr lang="es-PE" sz="2400" dirty="0"/>
              <a:t> </a:t>
            </a:r>
            <a:r>
              <a:rPr lang="es-PE" sz="2400" dirty="0" err="1"/>
              <a:t>tools</a:t>
            </a:r>
            <a:r>
              <a:rPr lang="es-PE" sz="2400" dirty="0"/>
              <a:t> </a:t>
            </a:r>
            <a:r>
              <a:rPr lang="es-PE" sz="2400" dirty="0" err="1"/>
              <a:t>from</a:t>
            </a:r>
            <a:r>
              <a:rPr lang="es-PE" sz="2400" dirty="0"/>
              <a:t> </a:t>
            </a:r>
            <a:r>
              <a:rPr lang="es-PE" sz="2400" dirty="0" err="1"/>
              <a:t>others</a:t>
            </a:r>
            <a:r>
              <a:rPr lang="es-PE" sz="2400" dirty="0"/>
              <a:t> </a:t>
            </a:r>
            <a:r>
              <a:rPr lang="es-PE" sz="2400" dirty="0" err="1"/>
              <a:t>under</a:t>
            </a:r>
            <a:r>
              <a:rPr lang="es-PE" sz="2400" dirty="0"/>
              <a:t> </a:t>
            </a:r>
            <a:r>
              <a:rPr lang="es-PE" sz="2400" dirty="0" err="1"/>
              <a:t>one</a:t>
            </a:r>
            <a:r>
              <a:rPr lang="es-PE" sz="2400" dirty="0"/>
              <a:t> </a:t>
            </a:r>
            <a:r>
              <a:rPr lang="es-PE" sz="2400" dirty="0" err="1"/>
              <a:t>plattform</a:t>
            </a:r>
            <a:r>
              <a:rPr lang="es-PE" sz="2400" dirty="0"/>
              <a:t>.</a:t>
            </a:r>
          </a:p>
          <a:p>
            <a:r>
              <a:rPr lang="es-PE" sz="2400" dirty="0"/>
              <a:t>Broad </a:t>
            </a:r>
            <a:r>
              <a:rPr lang="es-PE" sz="2400" dirty="0" err="1"/>
              <a:t>user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endParaRPr lang="es-PE" sz="2400" dirty="0"/>
          </a:p>
          <a:p>
            <a:r>
              <a:rPr lang="es-PE" sz="2400" dirty="0" err="1"/>
              <a:t>Development</a:t>
            </a:r>
            <a:r>
              <a:rPr lang="es-PE" sz="2400" dirty="0"/>
              <a:t> </a:t>
            </a:r>
            <a:r>
              <a:rPr lang="es-PE" sz="2400" dirty="0" err="1"/>
              <a:t>is</a:t>
            </a:r>
            <a:r>
              <a:rPr lang="es-PE" sz="2400" dirty="0"/>
              <a:t> </a:t>
            </a:r>
            <a:r>
              <a:rPr lang="es-PE" sz="2400" dirty="0" err="1"/>
              <a:t>based</a:t>
            </a:r>
            <a:r>
              <a:rPr lang="es-PE" sz="2400" dirty="0"/>
              <a:t> </a:t>
            </a:r>
            <a:r>
              <a:rPr lang="es-PE" sz="2400" dirty="0" err="1"/>
              <a:t>on</a:t>
            </a:r>
            <a:r>
              <a:rPr lang="es-PE" sz="2400" dirty="0"/>
              <a:t> </a:t>
            </a:r>
            <a:r>
              <a:rPr lang="es-PE" sz="2400" dirty="0" err="1"/>
              <a:t>research</a:t>
            </a:r>
            <a:endParaRPr lang="es-PE" sz="2400" dirty="0"/>
          </a:p>
          <a:p>
            <a:r>
              <a:rPr lang="es-PE" sz="2400" dirty="0" err="1"/>
              <a:t>Many</a:t>
            </a:r>
            <a:r>
              <a:rPr lang="es-PE" sz="2400" dirty="0"/>
              <a:t> </a:t>
            </a:r>
            <a:r>
              <a:rPr lang="es-PE" sz="2400" dirty="0" err="1"/>
              <a:t>custom</a:t>
            </a:r>
            <a:r>
              <a:rPr lang="es-PE" sz="2400" dirty="0"/>
              <a:t> </a:t>
            </a:r>
            <a:r>
              <a:rPr lang="es-PE" sz="2400" dirty="0" err="1"/>
              <a:t>options</a:t>
            </a:r>
            <a:endParaRPr lang="es-P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1F3E1-CAE8-4A9A-9D06-1AEE10D7C42A}"/>
              </a:ext>
            </a:extLst>
          </p:cNvPr>
          <p:cNvSpPr txBox="1"/>
          <p:nvPr/>
        </p:nvSpPr>
        <p:spPr>
          <a:xfrm>
            <a:off x="6084168" y="1484784"/>
            <a:ext cx="144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DOTUR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SONS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MOTHUR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D7E6EC-381D-432D-B2FF-F07BD3F9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79" y="3770784"/>
            <a:ext cx="2538993" cy="17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mothur logo by Linda Wampach">
            <a:extLst>
              <a:ext uri="{FF2B5EF4-FFF2-40B4-BE49-F238E27FC236}">
                <a16:creationId xmlns:a16="http://schemas.microsoft.com/office/drawing/2014/main" id="{DD82E28A-4EE1-4E4A-8236-2A481C45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16" y="154190"/>
            <a:ext cx="1520419" cy="152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4">
            <a:extLst>
              <a:ext uri="{FF2B5EF4-FFF2-40B4-BE49-F238E27FC236}">
                <a16:creationId xmlns:a16="http://schemas.microsoft.com/office/drawing/2014/main" id="{C688312B-4AF4-449D-BC38-FA924A47C676}"/>
              </a:ext>
            </a:extLst>
          </p:cNvPr>
          <p:cNvSpPr/>
          <p:nvPr/>
        </p:nvSpPr>
        <p:spPr>
          <a:xfrm>
            <a:off x="6710365" y="24753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6">
            <a:extLst>
              <a:ext uri="{FF2B5EF4-FFF2-40B4-BE49-F238E27FC236}">
                <a16:creationId xmlns:a16="http://schemas.microsoft.com/office/drawing/2014/main" id="{566967DE-EFA5-4051-95AA-5A9289F5B7C7}"/>
              </a:ext>
            </a:extLst>
          </p:cNvPr>
          <p:cNvSpPr/>
          <p:nvPr/>
        </p:nvSpPr>
        <p:spPr>
          <a:xfrm>
            <a:off x="6710365" y="18657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s-PE" dirty="0" err="1"/>
              <a:t>Alternatives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254838" cy="4876800"/>
          </a:xfrm>
        </p:spPr>
        <p:txBody>
          <a:bodyPr>
            <a:normAutofit/>
          </a:bodyPr>
          <a:lstStyle/>
          <a:p>
            <a:r>
              <a:rPr lang="es-PE" sz="2400" dirty="0"/>
              <a:t>QIIME</a:t>
            </a:r>
          </a:p>
          <a:p>
            <a:pPr lvl="1"/>
            <a:r>
              <a:rPr lang="es-PE" sz="2000" dirty="0" err="1"/>
              <a:t>Multiple</a:t>
            </a:r>
            <a:r>
              <a:rPr lang="es-PE" sz="2000" dirty="0"/>
              <a:t> </a:t>
            </a:r>
            <a:r>
              <a:rPr lang="es-PE" sz="2000" dirty="0" err="1"/>
              <a:t>programs</a:t>
            </a:r>
            <a:r>
              <a:rPr lang="es-PE" sz="2000" dirty="0"/>
              <a:t> and scripts</a:t>
            </a:r>
          </a:p>
          <a:p>
            <a:pPr lvl="1"/>
            <a:r>
              <a:rPr lang="es-PE" sz="2000" dirty="0" err="1"/>
              <a:t>Some</a:t>
            </a:r>
            <a:r>
              <a:rPr lang="es-PE" sz="2000" dirty="0"/>
              <a:t> </a:t>
            </a:r>
            <a:r>
              <a:rPr lang="es-PE" sz="2000" dirty="0" err="1"/>
              <a:t>different</a:t>
            </a:r>
            <a:r>
              <a:rPr lang="es-PE" sz="2000" dirty="0"/>
              <a:t> </a:t>
            </a:r>
            <a:r>
              <a:rPr lang="es-PE" sz="2000" dirty="0" err="1"/>
              <a:t>features</a:t>
            </a:r>
            <a:endParaRPr lang="es-PE" sz="2000" dirty="0"/>
          </a:p>
          <a:p>
            <a:pPr lvl="2"/>
            <a:r>
              <a:rPr lang="es-PE" sz="1700" dirty="0" err="1"/>
              <a:t>Close</a:t>
            </a:r>
            <a:r>
              <a:rPr lang="es-PE" sz="1700" dirty="0"/>
              <a:t> </a:t>
            </a:r>
            <a:r>
              <a:rPr lang="es-PE" sz="1700" dirty="0" err="1"/>
              <a:t>reference</a:t>
            </a:r>
            <a:r>
              <a:rPr lang="es-PE" sz="1700" dirty="0"/>
              <a:t>/Open </a:t>
            </a:r>
            <a:r>
              <a:rPr lang="es-PE" sz="1700" dirty="0" err="1"/>
              <a:t>reference</a:t>
            </a:r>
            <a:r>
              <a:rPr lang="es-PE" sz="1700" dirty="0"/>
              <a:t> OTU </a:t>
            </a:r>
            <a:r>
              <a:rPr lang="es-PE" sz="1700" dirty="0" err="1"/>
              <a:t>picking</a:t>
            </a:r>
            <a:endParaRPr lang="es-PE" sz="1700" dirty="0"/>
          </a:p>
          <a:p>
            <a:pPr lvl="1"/>
            <a:endParaRPr lang="es-PE" sz="2000" dirty="0"/>
          </a:p>
          <a:p>
            <a:r>
              <a:rPr lang="es-PE" sz="2400" dirty="0"/>
              <a:t>DADA2</a:t>
            </a:r>
          </a:p>
          <a:p>
            <a:pPr lvl="1"/>
            <a:r>
              <a:rPr lang="es-PE" sz="2000" dirty="0" err="1"/>
              <a:t>Based</a:t>
            </a:r>
            <a:r>
              <a:rPr lang="es-PE" sz="2000" dirty="0"/>
              <a:t> </a:t>
            </a:r>
            <a:r>
              <a:rPr lang="es-PE" sz="2000" dirty="0" err="1"/>
              <a:t>on</a:t>
            </a:r>
            <a:r>
              <a:rPr lang="es-PE" sz="2000" dirty="0"/>
              <a:t> R</a:t>
            </a:r>
          </a:p>
          <a:p>
            <a:pPr lvl="1"/>
            <a:r>
              <a:rPr lang="es-PE" sz="2000" dirty="0" err="1"/>
              <a:t>Own</a:t>
            </a:r>
            <a:r>
              <a:rPr lang="es-PE" sz="2000" dirty="0"/>
              <a:t> error-</a:t>
            </a:r>
            <a:r>
              <a:rPr lang="es-PE" sz="2000" dirty="0" err="1"/>
              <a:t>correction</a:t>
            </a:r>
            <a:r>
              <a:rPr lang="es-PE" sz="2000" dirty="0"/>
              <a:t> </a:t>
            </a:r>
            <a:r>
              <a:rPr lang="es-PE" sz="2000" dirty="0" err="1"/>
              <a:t>method</a:t>
            </a:r>
            <a:endParaRPr lang="es-PE" sz="2000" dirty="0"/>
          </a:p>
          <a:p>
            <a:pPr lvl="1"/>
            <a:r>
              <a:rPr lang="es-PE" sz="2000" dirty="0"/>
              <a:t>Produces </a:t>
            </a:r>
            <a:r>
              <a:rPr lang="es-PE" sz="2000" dirty="0" err="1"/>
              <a:t>amplicon</a:t>
            </a:r>
            <a:r>
              <a:rPr lang="es-PE" sz="2000" dirty="0"/>
              <a:t> </a:t>
            </a:r>
            <a:r>
              <a:rPr lang="es-PE" sz="2000" dirty="0" err="1"/>
              <a:t>sequence</a:t>
            </a:r>
            <a:r>
              <a:rPr lang="es-PE" sz="2000" dirty="0"/>
              <a:t> </a:t>
            </a:r>
            <a:r>
              <a:rPr lang="es-PE" sz="2000" dirty="0" err="1"/>
              <a:t>variants</a:t>
            </a:r>
            <a:r>
              <a:rPr lang="es-PE" sz="2000" dirty="0"/>
              <a:t> (ASV)</a:t>
            </a:r>
          </a:p>
          <a:p>
            <a:pPr lvl="2"/>
            <a:r>
              <a:rPr lang="es-PE" sz="1700" dirty="0"/>
              <a:t>ASV = 100% OTU</a:t>
            </a:r>
          </a:p>
          <a:p>
            <a:pPr lvl="1"/>
            <a:r>
              <a:rPr lang="es-PE" sz="2000" dirty="0" err="1"/>
              <a:t>Easier</a:t>
            </a:r>
            <a:r>
              <a:rPr lang="es-PE" sz="2000" dirty="0"/>
              <a:t> </a:t>
            </a:r>
            <a:r>
              <a:rPr lang="es-PE" sz="2000" dirty="0" err="1"/>
              <a:t>to</a:t>
            </a:r>
            <a:r>
              <a:rPr lang="es-PE" sz="2000" dirty="0"/>
              <a:t> </a:t>
            </a:r>
            <a:r>
              <a:rPr lang="es-PE" sz="2000" dirty="0" err="1"/>
              <a:t>integrate</a:t>
            </a:r>
            <a:endParaRPr lang="es-PE" sz="2000" dirty="0"/>
          </a:p>
          <a:p>
            <a:pPr lvl="1"/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620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827584" y="1700808"/>
            <a:ext cx="7402016" cy="2880320"/>
          </a:xfrm>
        </p:spPr>
        <p:txBody>
          <a:bodyPr>
            <a:normAutofit/>
          </a:bodyPr>
          <a:lstStyle/>
          <a:p>
            <a:r>
              <a:rPr lang="en-AU" sz="2400" dirty="0"/>
              <a:t>A computer Mas/PC/Linux with </a:t>
            </a:r>
            <a:r>
              <a:rPr lang="en-AU" sz="2400" dirty="0" err="1"/>
              <a:t>Mothur</a:t>
            </a:r>
            <a:r>
              <a:rPr lang="en-AU" sz="2400" dirty="0"/>
              <a:t> installed</a:t>
            </a:r>
          </a:p>
          <a:p>
            <a:r>
              <a:rPr lang="en-AU" sz="2400" dirty="0"/>
              <a:t>Protocol</a:t>
            </a:r>
          </a:p>
          <a:p>
            <a:r>
              <a:rPr lang="en-AU" sz="2400" dirty="0"/>
              <a:t>Documents also here</a:t>
            </a:r>
          </a:p>
          <a:p>
            <a:pPr marL="0" indent="0">
              <a:buNone/>
            </a:pPr>
            <a:r>
              <a:rPr lang="en-AU" sz="2400" dirty="0"/>
              <a:t>https://github.com/carden24/2018_Taller_Genomica_ambiental</a:t>
            </a:r>
          </a:p>
        </p:txBody>
      </p:sp>
    </p:spTree>
    <p:extLst>
      <p:ext uri="{BB962C8B-B14F-4D97-AF65-F5344CB8AC3E}">
        <p14:creationId xmlns:p14="http://schemas.microsoft.com/office/powerpoint/2010/main" val="280368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I run </a:t>
            </a:r>
            <a:r>
              <a:rPr lang="en-AU" dirty="0" err="1"/>
              <a:t>mothur</a:t>
            </a:r>
            <a:r>
              <a:rPr lang="en-AU" dirty="0"/>
              <a:t>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1. Interactively</a:t>
            </a:r>
          </a:p>
          <a:p>
            <a:endParaRPr lang="en-AU" sz="2400" dirty="0"/>
          </a:p>
          <a:p>
            <a:r>
              <a:rPr lang="en-AU" sz="2400" dirty="0"/>
              <a:t>Move required files into </a:t>
            </a:r>
            <a:r>
              <a:rPr lang="en-AU" sz="2400" dirty="0" err="1"/>
              <a:t>mothur</a:t>
            </a:r>
            <a:r>
              <a:rPr lang="en-AU" sz="2400" dirty="0"/>
              <a:t> folder</a:t>
            </a:r>
          </a:p>
          <a:p>
            <a:r>
              <a:rPr lang="en-AU" sz="2400" dirty="0"/>
              <a:t>Initialize </a:t>
            </a:r>
            <a:r>
              <a:rPr lang="en-AU" sz="2400" dirty="0" err="1"/>
              <a:t>mothur</a:t>
            </a:r>
            <a:endParaRPr lang="en-AU" sz="2400" dirty="0"/>
          </a:p>
          <a:p>
            <a:r>
              <a:rPr lang="en-AU" sz="2400" dirty="0"/>
              <a:t>Type commands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2. Batch mode</a:t>
            </a:r>
          </a:p>
          <a:p>
            <a:endParaRPr lang="en-AU" sz="2400" dirty="0"/>
          </a:p>
          <a:p>
            <a:r>
              <a:rPr lang="en-AU" sz="2400" dirty="0"/>
              <a:t>Prepare plain text script with commands</a:t>
            </a:r>
          </a:p>
          <a:p>
            <a:r>
              <a:rPr lang="en-AU" sz="2400" dirty="0"/>
              <a:t>Execute script with 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i="1" dirty="0" err="1"/>
              <a:t>mothur</a:t>
            </a:r>
            <a:r>
              <a:rPr lang="en-AU" sz="2400" i="1" dirty="0"/>
              <a:t> &lt;</a:t>
            </a:r>
            <a:r>
              <a:rPr lang="en-AU" sz="2400" i="1" dirty="0" err="1"/>
              <a:t>script.batch</a:t>
            </a:r>
            <a:r>
              <a:rPr lang="en-AU" sz="2400" i="1" dirty="0"/>
              <a:t>&gt;</a:t>
            </a:r>
          </a:p>
          <a:p>
            <a:endParaRPr lang="en-AU" sz="2400" dirty="0"/>
          </a:p>
          <a:p>
            <a:endParaRPr lang="en-AU" sz="2400" dirty="0"/>
          </a:p>
          <a:p>
            <a:pPr marL="0" indent="0">
              <a:buNone/>
            </a:pPr>
            <a:r>
              <a:rPr lang="en-AU" sz="2800" b="1" dirty="0"/>
              <a:t>3. GUI (RIP)</a:t>
            </a:r>
          </a:p>
          <a:p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09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Clean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Refined alignment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/>
              </a:rPr>
              <a:t>Sites by species table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Raw Sequences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result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Final alignment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+ Classify OTUs</a:t>
            </a: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&lt;.batch&gt;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36724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&lt;.files&gt;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367240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(Pairs of </a:t>
            </a:r>
            <a:r>
              <a:rPr lang="en-US" sz="2000" dirty="0" err="1">
                <a:latin typeface="Helvetica Neue" panose="02000503000000020004" pitchFamily="2"/>
              </a:rPr>
              <a:t>fastq</a:t>
            </a:r>
            <a:r>
              <a:rPr lang="en-US" sz="2000" dirty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per sample)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367240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</a:t>
            </a:r>
            <a:r>
              <a:rPr lang="en-US" sz="2000" dirty="0" err="1">
                <a:latin typeface="Helvetica Neue" panose="02000503000000020004" pitchFamily="2"/>
              </a:rPr>
              <a:t>fasta</a:t>
            </a:r>
            <a:r>
              <a:rPr lang="en-US" sz="2000" dirty="0">
                <a:latin typeface="Helvetica Neue" panose="02000503000000020004" pitchFamily="2"/>
              </a:rPr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367240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Sample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Pair1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Pair2</a:t>
            </a:r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79084"/>
            <a:ext cx="9144000" cy="78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 of </a:t>
            </a:r>
            <a:r>
              <a:rPr lang="en-AU" i="1" dirty="0" err="1"/>
              <a:t>stability.batch</a:t>
            </a:r>
            <a:endParaRPr lang="en-AU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6217585"/>
            <a:ext cx="22322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Quality control step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716016" y="6216889"/>
            <a:ext cx="38164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Reducing computational stress step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B50CF1-1FAA-463F-9E6F-2BC96AAA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2037"/>
              </p:ext>
            </p:extLst>
          </p:nvPr>
        </p:nvGraphicFramePr>
        <p:xfrm>
          <a:off x="539552" y="1423017"/>
          <a:ext cx="7920880" cy="4285951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1150934252"/>
                    </a:ext>
                  </a:extLst>
                </a:gridCol>
                <a:gridCol w="72008">
                  <a:extLst>
                    <a:ext uri="{9D8B030D-6E8A-4147-A177-3AD203B41FA5}">
                      <a16:colId xmlns:a16="http://schemas.microsoft.com/office/drawing/2014/main" val="2971570643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1915247608"/>
                    </a:ext>
                  </a:extLst>
                </a:gridCol>
              </a:tblGrid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start=11894, end=25319,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keepdots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024854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rename.file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(input=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silva.bacteria.pcr.fasta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new=silva.v4.fasta)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make.contigs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(file=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stability.files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processors=2)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69927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group=current, summary=current,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maxambig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maxlength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=275)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0222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4435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(name=current, group=current)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3256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align.seqs(fasta=current, reference=silva.v4.fasta)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05746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start=1968, end=11550,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maxhomop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=8)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03186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filter.seqs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vertical=T,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=.)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9814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25120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pre.cluster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diffs=2)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7831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chimera.vsearch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dereplicate=t)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69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accnos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6709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reference=trainset14_032015.pds.fasta, taxonomy=trainset14_032015.pds.tax, cutoff=80)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386832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remove.lineage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taxon=Chloroplast-Mitochondria-unknown-Archaea-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Eukaryota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7331"/>
                  </a:ext>
                </a:extLst>
              </a:tr>
              <a:tr h="2965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cluster.split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splitmethod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=classify,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taxlevel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=4, cutoff=0.03)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0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make.shared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label=0.03)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67605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classify.otu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taxonomy=current, label=0.03);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74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BEE1-EAF2-4688-A5FB-5D5F3100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0247-E427-4DAB-9DAD-E9D6273C5C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8DDDF-4385-4651-B7BB-2F583602340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810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596396-175D-44B0-AE6C-A973A3DAC710}"/>
              </a:ext>
            </a:extLst>
          </p:cNvPr>
          <p:cNvSpPr txBox="1"/>
          <p:nvPr/>
        </p:nvSpPr>
        <p:spPr>
          <a:xfrm>
            <a:off x="3727891" y="1688590"/>
            <a:ext cx="138574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/>
              <a:t>Literatura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090E-9EB2-4FEA-8F83-5ADF4EC39DE7}"/>
              </a:ext>
            </a:extLst>
          </p:cNvPr>
          <p:cNvSpPr txBox="1"/>
          <p:nvPr/>
        </p:nvSpPr>
        <p:spPr>
          <a:xfrm>
            <a:off x="5937892" y="2262262"/>
            <a:ext cx="163335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/>
              <a:t>Publicación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6C5C9-A416-461B-A19B-C5376C339A94}"/>
              </a:ext>
            </a:extLst>
          </p:cNvPr>
          <p:cNvSpPr/>
          <p:nvPr/>
        </p:nvSpPr>
        <p:spPr>
          <a:xfrm>
            <a:off x="3471541" y="2345811"/>
            <a:ext cx="235699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50" dirty="0"/>
              <a:t>@M00967:43:000000000-A3JHG:1:1101:18278:3345 1:N:0:188</a:t>
            </a:r>
          </a:p>
          <a:p>
            <a:r>
              <a:rPr lang="es-PE" sz="1050" dirty="0"/>
              <a:t>TACGGAGGATGCGAGCGTTATCCGGATTTACTGGGTGTAAAGGGAGCGTAGACGGTGATGCAAGTCTGAAGTGAAAGGCGGGGGCTCAACCCCCGGACTGCTTTGGAAACTGTATGACTGGAGTGCAGGAGAGGTAAGTGGAATTCCTAGTGTAGCGGTGAA</a:t>
            </a:r>
          </a:p>
          <a:p>
            <a:r>
              <a:rPr lang="es-PE" sz="1050" dirty="0"/>
              <a:t>+</a:t>
            </a:r>
          </a:p>
          <a:p>
            <a:r>
              <a:rPr lang="es-PE" sz="1050" dirty="0"/>
              <a:t>ABBBBBBBBFFFGGGGGGGGGGHGGGGGHHHHHHHHGFHHHHHGHGGGGGGGHGGDHGHHHHHHHHHHHHHHHHHHHGHGGGGGGGHHHHHGGGGGGGGHHHHHHHFHHHHHHHHHGHHHHHHHHHHHHEFEGGFFGGGGGGGGGGG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095DD7-A945-400E-BCAF-58987EC2830F}"/>
              </a:ext>
            </a:extLst>
          </p:cNvPr>
          <p:cNvGrpSpPr/>
          <p:nvPr/>
        </p:nvGrpSpPr>
        <p:grpSpPr>
          <a:xfrm>
            <a:off x="1097409" y="2000256"/>
            <a:ext cx="2589845" cy="825384"/>
            <a:chOff x="1478452" y="1554489"/>
            <a:chExt cx="3453126" cy="11005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585D3-71F3-4DAF-87CB-BABDE1265046}"/>
                </a:ext>
              </a:extLst>
            </p:cNvPr>
            <p:cNvSpPr txBox="1"/>
            <p:nvPr/>
          </p:nvSpPr>
          <p:spPr>
            <a:xfrm>
              <a:off x="1478452" y="1670116"/>
              <a:ext cx="2633135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Diseño experimental </a:t>
              </a: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F2189D5-03D9-4E0A-89F6-468BF059EF96}"/>
                </a:ext>
              </a:extLst>
            </p:cNvPr>
            <p:cNvSpPr/>
            <p:nvPr/>
          </p:nvSpPr>
          <p:spPr>
            <a:xfrm rot="4144377">
              <a:off x="4161897" y="120744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07DC60-CD49-4702-BDFB-12EA962F4060}"/>
              </a:ext>
            </a:extLst>
          </p:cNvPr>
          <p:cNvGrpSpPr/>
          <p:nvPr/>
        </p:nvGrpSpPr>
        <p:grpSpPr>
          <a:xfrm>
            <a:off x="753662" y="2745210"/>
            <a:ext cx="1849316" cy="1115274"/>
            <a:chOff x="1020122" y="2547760"/>
            <a:chExt cx="2465755" cy="14870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3CC373-B694-4217-9DE9-79F794A3D04D}"/>
                </a:ext>
              </a:extLst>
            </p:cNvPr>
            <p:cNvSpPr txBox="1"/>
            <p:nvPr/>
          </p:nvSpPr>
          <p:spPr>
            <a:xfrm>
              <a:off x="1020122" y="3480795"/>
              <a:ext cx="246575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Experimento</a:t>
              </a:r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8D291129-F5C6-47C6-A9D7-314579ADB821}"/>
                </a:ext>
              </a:extLst>
            </p:cNvPr>
            <p:cNvSpPr/>
            <p:nvPr/>
          </p:nvSpPr>
          <p:spPr>
            <a:xfrm rot="1745316">
              <a:off x="2239456" y="254776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27C7AC-4178-4278-AC4F-879FFE0D8793}"/>
              </a:ext>
            </a:extLst>
          </p:cNvPr>
          <p:cNvGrpSpPr/>
          <p:nvPr/>
        </p:nvGrpSpPr>
        <p:grpSpPr>
          <a:xfrm>
            <a:off x="1461669" y="3720976"/>
            <a:ext cx="1501466" cy="1078274"/>
            <a:chOff x="1964132" y="3848780"/>
            <a:chExt cx="2001954" cy="1437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01C370-40B5-49F6-A4D7-FB9CD74D3525}"/>
                </a:ext>
              </a:extLst>
            </p:cNvPr>
            <p:cNvSpPr txBox="1"/>
            <p:nvPr/>
          </p:nvSpPr>
          <p:spPr>
            <a:xfrm>
              <a:off x="1964132" y="4732482"/>
              <a:ext cx="20019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Muestras</a:t>
              </a: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1AECBFAC-E55A-4FD1-930D-830601A06261}"/>
                </a:ext>
              </a:extLst>
            </p:cNvPr>
            <p:cNvSpPr/>
            <p:nvPr/>
          </p:nvSpPr>
          <p:spPr>
            <a:xfrm rot="19031898">
              <a:off x="2536821" y="384878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23C9CE-D4BD-4250-94D0-E8A1150EA875}"/>
              </a:ext>
            </a:extLst>
          </p:cNvPr>
          <p:cNvGrpSpPr/>
          <p:nvPr/>
        </p:nvGrpSpPr>
        <p:grpSpPr>
          <a:xfrm>
            <a:off x="2629776" y="4861109"/>
            <a:ext cx="2774980" cy="642843"/>
            <a:chOff x="3521608" y="5368959"/>
            <a:chExt cx="3699973" cy="8571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AD21F6-B5A9-47C8-B396-EA7DBC7B2FBC}"/>
                </a:ext>
              </a:extLst>
            </p:cNvPr>
            <p:cNvSpPr txBox="1"/>
            <p:nvPr/>
          </p:nvSpPr>
          <p:spPr>
            <a:xfrm>
              <a:off x="4755827" y="5672086"/>
              <a:ext cx="24657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Secuencias</a:t>
              </a: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43F89F79-7FCF-4DBB-84CE-915980FDFA41}"/>
                </a:ext>
              </a:extLst>
            </p:cNvPr>
            <p:cNvSpPr/>
            <p:nvPr/>
          </p:nvSpPr>
          <p:spPr>
            <a:xfrm rot="17140779">
              <a:off x="3868652" y="502191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506C96-B780-47DE-8A8C-8FC879329363}"/>
              </a:ext>
            </a:extLst>
          </p:cNvPr>
          <p:cNvGrpSpPr/>
          <p:nvPr/>
        </p:nvGrpSpPr>
        <p:grpSpPr>
          <a:xfrm>
            <a:off x="5434449" y="4383751"/>
            <a:ext cx="1856693" cy="837059"/>
            <a:chOff x="7245931" y="4702001"/>
            <a:chExt cx="2475590" cy="11160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07C75-487F-4A95-B4E9-A6535CD9B780}"/>
                </a:ext>
              </a:extLst>
            </p:cNvPr>
            <p:cNvSpPr txBox="1"/>
            <p:nvPr/>
          </p:nvSpPr>
          <p:spPr>
            <a:xfrm>
              <a:off x="7959226" y="4702001"/>
              <a:ext cx="176229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Datos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ADBAF86B-58B4-460B-B33D-516A483EDD04}"/>
                </a:ext>
              </a:extLst>
            </p:cNvPr>
            <p:cNvSpPr/>
            <p:nvPr/>
          </p:nvSpPr>
          <p:spPr>
            <a:xfrm rot="14971550">
              <a:off x="7592975" y="5048399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A9967E-8FF8-424B-A20E-F995BFAC0317}"/>
              </a:ext>
            </a:extLst>
          </p:cNvPr>
          <p:cNvGrpSpPr/>
          <p:nvPr/>
        </p:nvGrpSpPr>
        <p:grpSpPr>
          <a:xfrm>
            <a:off x="6567797" y="3485468"/>
            <a:ext cx="1384775" cy="1083872"/>
            <a:chOff x="8757062" y="3504290"/>
            <a:chExt cx="1846367" cy="1445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BA08BA-A7C0-4B2B-87FC-98AE40C22821}"/>
                </a:ext>
              </a:extLst>
            </p:cNvPr>
            <p:cNvSpPr txBox="1"/>
            <p:nvPr/>
          </p:nvSpPr>
          <p:spPr>
            <a:xfrm>
              <a:off x="8757062" y="3504290"/>
              <a:ext cx="1846367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Análisis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6E3AC5E5-8EDB-499E-8237-F98C9C351940}"/>
                </a:ext>
              </a:extLst>
            </p:cNvPr>
            <p:cNvSpPr/>
            <p:nvPr/>
          </p:nvSpPr>
          <p:spPr>
            <a:xfrm rot="13299429">
              <a:off x="9308548" y="3832728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359A0C7-A3C2-4CDA-B271-7010ABC87DCE}"/>
              </a:ext>
            </a:extLst>
          </p:cNvPr>
          <p:cNvSpPr/>
          <p:nvPr/>
        </p:nvSpPr>
        <p:spPr>
          <a:xfrm rot="8440069">
            <a:off x="6868549" y="2716632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0A4DD20-0D6E-4F27-BCBB-B34214CBB5F5}"/>
              </a:ext>
            </a:extLst>
          </p:cNvPr>
          <p:cNvSpPr/>
          <p:nvPr/>
        </p:nvSpPr>
        <p:spPr>
          <a:xfrm rot="6275090">
            <a:off x="5485256" y="1668204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</p:spTree>
    <p:extLst>
      <p:ext uri="{BB962C8B-B14F-4D97-AF65-F5344CB8AC3E}">
        <p14:creationId xmlns:p14="http://schemas.microsoft.com/office/powerpoint/2010/main" val="238622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PE" dirty="0" err="1"/>
              <a:t>Joining</a:t>
            </a:r>
            <a:r>
              <a:rPr lang="es-PE" dirty="0"/>
              <a:t> </a:t>
            </a:r>
            <a:r>
              <a:rPr lang="es-PE" dirty="0" err="1"/>
              <a:t>overlapping</a:t>
            </a:r>
            <a:r>
              <a:rPr lang="es-PE" dirty="0"/>
              <a:t> </a:t>
            </a:r>
            <a:r>
              <a:rPr lang="es-PE" dirty="0" err="1"/>
              <a:t>reads</a:t>
            </a:r>
            <a:endParaRPr lang="es-PE" dirty="0"/>
          </a:p>
          <a:p>
            <a:r>
              <a:rPr lang="es-PE" dirty="0" err="1"/>
              <a:t>Removing</a:t>
            </a:r>
            <a:r>
              <a:rPr lang="es-PE" dirty="0"/>
              <a:t> </a:t>
            </a:r>
            <a:r>
              <a:rPr lang="es-PE" dirty="0" err="1"/>
              <a:t>weird</a:t>
            </a:r>
            <a:r>
              <a:rPr lang="es-PE" dirty="0"/>
              <a:t> </a:t>
            </a:r>
            <a:r>
              <a:rPr lang="es-PE" dirty="0" err="1"/>
              <a:t>sequences</a:t>
            </a:r>
            <a:endParaRPr lang="es-PE" dirty="0"/>
          </a:p>
          <a:p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poorly</a:t>
            </a:r>
            <a:r>
              <a:rPr lang="es-PE" dirty="0"/>
              <a:t> </a:t>
            </a:r>
            <a:r>
              <a:rPr lang="es-PE" dirty="0" err="1"/>
              <a:t>aligned</a:t>
            </a:r>
            <a:r>
              <a:rPr lang="es-PE" dirty="0"/>
              <a:t> </a:t>
            </a:r>
            <a:r>
              <a:rPr lang="es-PE" dirty="0" err="1"/>
              <a:t>sequences</a:t>
            </a:r>
            <a:endParaRPr lang="es-PE" dirty="0"/>
          </a:p>
          <a:p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chimeras</a:t>
            </a:r>
            <a:endParaRPr lang="es-PE" dirty="0"/>
          </a:p>
          <a:p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contaminants</a:t>
            </a:r>
            <a:endParaRPr lang="es-PE" dirty="0"/>
          </a:p>
          <a:p>
            <a:r>
              <a:rPr lang="es-PE" dirty="0" err="1"/>
              <a:t>Preclustering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8F008-CA77-42A0-AE79-498941FF7F1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 descr="http://images2.wikia.nocookie.net/__cb20120615060219/dragonsdogma/images/0/06/Chimera01.png">
            <a:extLst>
              <a:ext uri="{FF2B5EF4-FFF2-40B4-BE49-F238E27FC236}">
                <a16:creationId xmlns:a16="http://schemas.microsoft.com/office/drawing/2014/main" id="{E322FD8C-0AE0-4590-97FA-36E1D079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4" y="274637"/>
            <a:ext cx="2475064" cy="20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80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/>
          <a:stretch/>
        </p:blipFill>
        <p:spPr bwMode="auto">
          <a:xfrm>
            <a:off x="3468819" y="920439"/>
            <a:ext cx="5472187" cy="506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56" y="5959479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approach</a:t>
            </a: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917562" y="1295400"/>
            <a:ext cx="2214278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Allow for sequencing of multiple samples in one run.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077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Make.contigs</a:t>
            </a:r>
            <a:r>
              <a:rPr lang="en-US" dirty="0"/>
              <a:t>()</a:t>
            </a:r>
          </a:p>
        </p:txBody>
      </p:sp>
      <p:sp>
        <p:nvSpPr>
          <p:cNvPr id="5" name="Oval 4"/>
          <p:cNvSpPr/>
          <p:nvPr/>
        </p:nvSpPr>
        <p:spPr>
          <a:xfrm>
            <a:off x="323528" y="3645024"/>
            <a:ext cx="2664296" cy="237626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45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1079612" y="2419845"/>
            <a:ext cx="1152128" cy="2803624"/>
          </a:xfrm>
          <a:prstGeom prst="blockArc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899590" y="3281597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7780" y="2292337"/>
            <a:ext cx="291632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238073" y="1284221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245971" y="1617122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256075" y="2960949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6210181" y="3098028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823545" y="3281598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12574" y="5223469"/>
            <a:ext cx="29163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7812360" y="2924944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7885225" y="4292043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3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pre-clustering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03757" y="3438582"/>
            <a:ext cx="1498768" cy="1636680"/>
            <a:chOff x="2590800" y="1600200"/>
            <a:chExt cx="1122680" cy="1052513"/>
          </a:xfrm>
        </p:grpSpPr>
        <p:sp>
          <p:nvSpPr>
            <p:cNvPr id="5" name="Oval 4"/>
            <p:cNvSpPr/>
            <p:nvPr/>
          </p:nvSpPr>
          <p:spPr>
            <a:xfrm>
              <a:off x="3238500" y="224790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635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953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600200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214784" y="4166679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5687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4866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4624" y="1401415"/>
            <a:ext cx="4100484" cy="44777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15452" y="2093551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16262" y="2912394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155" y="3567067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14373" y="252999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14373" y="331297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14537" y="4747926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716015" y="3239730"/>
            <a:ext cx="612893" cy="732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15440" y="2457512"/>
            <a:ext cx="86533" cy="7822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46647" y="3314384"/>
            <a:ext cx="13457" cy="6532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83413" y="4494015"/>
            <a:ext cx="196190" cy="5842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83413" y="2848621"/>
            <a:ext cx="530713" cy="39110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428076" y="3314385"/>
            <a:ext cx="586050" cy="3759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of communities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Today’s task</a:t>
            </a:r>
          </a:p>
          <a:p>
            <a:endParaRPr lang="en-AU" sz="2400" dirty="0"/>
          </a:p>
          <a:p>
            <a:r>
              <a:rPr lang="en-AU" sz="2400" dirty="0"/>
              <a:t>Run the pipeline</a:t>
            </a:r>
          </a:p>
          <a:p>
            <a:r>
              <a:rPr lang="en-AU" sz="2400" dirty="0"/>
              <a:t>Open .shared file in Excel</a:t>
            </a:r>
          </a:p>
          <a:p>
            <a:r>
              <a:rPr lang="en-AU" sz="2400" dirty="0"/>
              <a:t>Open .design file in Excel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Today’s questions</a:t>
            </a:r>
          </a:p>
          <a:p>
            <a:endParaRPr lang="en-AU" sz="2400" dirty="0"/>
          </a:p>
          <a:p>
            <a:r>
              <a:rPr lang="en-AU" sz="2400" dirty="0"/>
              <a:t>How many species were detected in total?</a:t>
            </a:r>
          </a:p>
          <a:p>
            <a:r>
              <a:rPr lang="en-AU" sz="2400" dirty="0"/>
              <a:t>Which treatment has more species?</a:t>
            </a:r>
          </a:p>
          <a:p>
            <a:r>
              <a:rPr lang="en-AU" sz="2400" dirty="0"/>
              <a:t>Which treatment has higher diversity?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4486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6530-1E0C-4564-A967-017CDF49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B8E3-87FC-401F-BB73-8A710E7DB4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B0D1-98EE-4DC2-9EBD-79DFB9F875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87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 wait there's more - but wait there's more  Billy Mays">
            <a:extLst>
              <a:ext uri="{FF2B5EF4-FFF2-40B4-BE49-F238E27FC236}">
                <a16:creationId xmlns:a16="http://schemas.microsoft.com/office/drawing/2014/main" id="{011BB6A0-8D6A-4BB4-9AEA-F1D3320C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62559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3CAD5-41C9-455C-997D-8D5677D5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Other</a:t>
            </a:r>
            <a:r>
              <a:rPr lang="es-PE" dirty="0"/>
              <a:t> </a:t>
            </a:r>
            <a:r>
              <a:rPr lang="es-PE" dirty="0" err="1"/>
              <a:t>practical</a:t>
            </a:r>
            <a:r>
              <a:rPr lang="es-PE" dirty="0"/>
              <a:t> </a:t>
            </a:r>
            <a:r>
              <a:rPr lang="es-PE" dirty="0" err="1"/>
              <a:t>considerations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63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533400" y="1295400"/>
          <a:ext cx="792480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Group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Features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amplified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16S </a:t>
                      </a:r>
                      <a:r>
                        <a:rPr lang="es-PE" dirty="0" err="1"/>
                        <a:t>rRNA</a:t>
                      </a:r>
                      <a:r>
                        <a:rPr lang="es-PE" dirty="0"/>
                        <a:t> 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 </a:t>
                      </a:r>
                      <a:r>
                        <a:rPr lang="es-PE" dirty="0" err="1"/>
                        <a:t>may</a:t>
                      </a:r>
                      <a:r>
                        <a:rPr lang="es-PE" dirty="0"/>
                        <a:t> be </a:t>
                      </a:r>
                      <a:r>
                        <a:rPr lang="es-PE" dirty="0" err="1"/>
                        <a:t>overwhelming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18S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Small </a:t>
                      </a:r>
                      <a:r>
                        <a:rPr lang="es-PE" dirty="0" err="1"/>
                        <a:t>eukaryotes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Relevant</a:t>
                      </a:r>
                      <a:r>
                        <a:rPr lang="es-PE" dirty="0"/>
                        <a:t> in </a:t>
                      </a:r>
                      <a:r>
                        <a:rPr lang="es-PE" dirty="0" err="1"/>
                        <a:t>aquatic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1842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87472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Archaeal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5990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i="1" dirty="0" err="1"/>
                        <a:t>rpoN</a:t>
                      </a:r>
                      <a:endParaRPr lang="es-P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More variable </a:t>
                      </a:r>
                      <a:r>
                        <a:rPr lang="es-PE" dirty="0" err="1"/>
                        <a:t>than</a:t>
                      </a:r>
                      <a:r>
                        <a:rPr lang="es-PE" dirty="0"/>
                        <a:t> 16S, </a:t>
                      </a:r>
                      <a:r>
                        <a:rPr lang="es-PE" dirty="0" err="1"/>
                        <a:t>poor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database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Regions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533400" y="1805635"/>
          <a:ext cx="7924802" cy="33345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596191">
                <a:tc>
                  <a:txBody>
                    <a:bodyPr/>
                    <a:lstStyle/>
                    <a:p>
                      <a:r>
                        <a:rPr lang="es-PE" sz="1800" dirty="0" err="1"/>
                        <a:t>Region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Best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plattform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Features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r>
                        <a:rPr lang="es-PE" sz="1800" dirty="0"/>
                        <a:t>V1-V3 (68F-518R)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r>
                        <a:rPr lang="es-PE" sz="1800" dirty="0"/>
                        <a:t>,</a:t>
                      </a:r>
                    </a:p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V3-V4 (341F-806R)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endParaRPr lang="es-PE" sz="1800" dirty="0"/>
                    </a:p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V4 (515F-806R)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and </a:t>
                      </a:r>
                      <a:r>
                        <a:rPr lang="es-PE" sz="1800" dirty="0" err="1"/>
                        <a:t>bias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some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groups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V6-V7 (967F-1391R)</a:t>
                      </a:r>
                      <a:endParaRPr lang="es-PE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Early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Illumina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information</a:t>
                      </a:r>
                      <a:r>
                        <a:rPr lang="es-PE" sz="1800" dirty="0"/>
                        <a:t>, variable </a:t>
                      </a:r>
                      <a:r>
                        <a:rPr lang="es-PE" sz="1800" dirty="0" err="1"/>
                        <a:t>length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F1CB-41A4-4E7A-A4A5-8C1A39E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DNA </a:t>
            </a:r>
            <a:r>
              <a:rPr lang="es-PE" dirty="0" err="1"/>
              <a:t>extraction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CD30D-7242-4FD5-82BB-FC839A06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418400" cy="4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4F3-E2D7-45DE-8ACC-6B266450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Storage </a:t>
            </a:r>
            <a:r>
              <a:rPr lang="es-PE" dirty="0" err="1"/>
              <a:t>condition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A7A11-5477-46E0-AF3A-0A5F79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" y="2036719"/>
            <a:ext cx="9220491" cy="314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BB937-DA0A-41E9-8F9A-EE47E6434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5486400"/>
            <a:ext cx="262883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E47-8090-4B3E-8D0D-CBA4FE2C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B1401-26FE-408D-B14F-8D1BC8A2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1" y="1828800"/>
            <a:ext cx="7395799" cy="30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C9E-0F93-446C-B1EA-C52D23C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Conclusion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38C9-3345-48B5-8F26-16284703B3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438414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b="1" u="sng" dirty="0"/>
              <a:t>Ideal</a:t>
            </a:r>
          </a:p>
          <a:p>
            <a:endParaRPr lang="es-PE" dirty="0"/>
          </a:p>
          <a:p>
            <a:r>
              <a:rPr lang="es-PE" dirty="0" err="1"/>
              <a:t>Treatment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DC104B-1789-4322-9CC3-11506B0D1752}"/>
              </a:ext>
            </a:extLst>
          </p:cNvPr>
          <p:cNvSpPr txBox="1">
            <a:spLocks/>
          </p:cNvSpPr>
          <p:nvPr/>
        </p:nvSpPr>
        <p:spPr>
          <a:xfrm>
            <a:off x="4768645" y="1295400"/>
            <a:ext cx="3438414" cy="4876800"/>
          </a:xfrm>
          <a:prstGeom prst="rect">
            <a:avLst/>
          </a:prstGeom>
        </p:spPr>
        <p:txBody>
          <a:bodyPr vert="horz" lIns="82945" tIns="41473" rIns="82945" bIns="41473" rtlCol="0">
            <a:normAutofit fontScale="92500" lnSpcReduction="10000"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b="1" u="sng" dirty="0" err="1"/>
              <a:t>Reality</a:t>
            </a:r>
            <a:endParaRPr lang="es-PE" b="1" u="sng" dirty="0"/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Experimental </a:t>
            </a:r>
            <a:r>
              <a:rPr lang="es-PE" dirty="0" err="1"/>
              <a:t>design</a:t>
            </a:r>
            <a:endParaRPr lang="es-PE" dirty="0"/>
          </a:p>
          <a:p>
            <a:r>
              <a:rPr lang="es-PE" dirty="0" err="1"/>
              <a:t>Sampling</a:t>
            </a:r>
            <a:r>
              <a:rPr lang="es-PE" dirty="0"/>
              <a:t> </a:t>
            </a:r>
            <a:r>
              <a:rPr lang="es-PE" dirty="0" err="1"/>
              <a:t>device</a:t>
            </a:r>
            <a:r>
              <a:rPr lang="es-PE" dirty="0"/>
              <a:t> </a:t>
            </a:r>
          </a:p>
          <a:p>
            <a:r>
              <a:rPr lang="es-PE" dirty="0" err="1"/>
              <a:t>Sample</a:t>
            </a:r>
            <a:r>
              <a:rPr lang="es-PE" dirty="0"/>
              <a:t> </a:t>
            </a:r>
            <a:r>
              <a:rPr lang="es-PE" dirty="0" err="1"/>
              <a:t>storage</a:t>
            </a:r>
            <a:endParaRPr lang="es-PE" dirty="0"/>
          </a:p>
          <a:p>
            <a:r>
              <a:rPr lang="es-PE" dirty="0"/>
              <a:t>DNA </a:t>
            </a:r>
            <a:r>
              <a:rPr lang="es-PE" dirty="0" err="1"/>
              <a:t>extraction</a:t>
            </a:r>
            <a:endParaRPr lang="es-PE" dirty="0"/>
          </a:p>
          <a:p>
            <a:r>
              <a:rPr lang="es-PE" dirty="0" err="1"/>
              <a:t>Sequencing</a:t>
            </a:r>
            <a:r>
              <a:rPr lang="es-PE" dirty="0"/>
              <a:t> </a:t>
            </a:r>
            <a:r>
              <a:rPr lang="es-PE" dirty="0" err="1"/>
              <a:t>technology</a:t>
            </a:r>
            <a:endParaRPr lang="es-PE" dirty="0"/>
          </a:p>
          <a:p>
            <a:r>
              <a:rPr lang="es-PE" dirty="0"/>
              <a:t>Gene </a:t>
            </a:r>
            <a:r>
              <a:rPr lang="es-PE" dirty="0" err="1"/>
              <a:t>targeted</a:t>
            </a:r>
            <a:endParaRPr lang="es-PE" dirty="0"/>
          </a:p>
          <a:p>
            <a:r>
              <a:rPr lang="es-PE" dirty="0"/>
              <a:t>Variable </a:t>
            </a:r>
            <a:r>
              <a:rPr lang="es-PE" dirty="0" err="1"/>
              <a:t>region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97401199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7618</TotalTime>
  <Words>1274</Words>
  <Application>Microsoft Office PowerPoint</Application>
  <PresentationFormat>On-screen Show (4:3)</PresentationFormat>
  <Paragraphs>281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Helvetica Neue</vt:lpstr>
      <vt:lpstr>blues</vt:lpstr>
      <vt:lpstr>Mothur MiSeq Processing</vt:lpstr>
      <vt:lpstr>PowerPoint Presentation</vt:lpstr>
      <vt:lpstr>Other practical considerations</vt:lpstr>
      <vt:lpstr>Gene matters</vt:lpstr>
      <vt:lpstr>Regions matters</vt:lpstr>
      <vt:lpstr>DNA extraction matters</vt:lpstr>
      <vt:lpstr>Storage condition matters</vt:lpstr>
      <vt:lpstr>PowerPoint Presentation</vt:lpstr>
      <vt:lpstr>Conclusion</vt:lpstr>
      <vt:lpstr>Objectives</vt:lpstr>
      <vt:lpstr>What is mothur</vt:lpstr>
      <vt:lpstr>Alternatives</vt:lpstr>
      <vt:lpstr>Requirements</vt:lpstr>
      <vt:lpstr>How can I run mothur?</vt:lpstr>
      <vt:lpstr>PowerPoint Presentation</vt:lpstr>
      <vt:lpstr>Pipeline</vt:lpstr>
      <vt:lpstr>stability.files</vt:lpstr>
      <vt:lpstr>Contents of stability.batch</vt:lpstr>
      <vt:lpstr>PowerPoint Presentation</vt:lpstr>
      <vt:lpstr>Quality control and noise reduction</vt:lpstr>
      <vt:lpstr>Multiplex approach</vt:lpstr>
      <vt:lpstr>Make.contigs()</vt:lpstr>
      <vt:lpstr>What is pre-clustering</vt:lpstr>
      <vt:lpstr>Analysis of communities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62</cp:revision>
  <dcterms:created xsi:type="dcterms:W3CDTF">2016-02-04T23:31:52Z</dcterms:created>
  <dcterms:modified xsi:type="dcterms:W3CDTF">2018-03-12T04:43:18Z</dcterms:modified>
</cp:coreProperties>
</file>