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75" r:id="rId4"/>
    <p:sldId id="269" r:id="rId5"/>
    <p:sldId id="273" r:id="rId6"/>
    <p:sldId id="274" r:id="rId7"/>
    <p:sldId id="266" r:id="rId8"/>
    <p:sldId id="257" r:id="rId9"/>
    <p:sldId id="260" r:id="rId10"/>
    <p:sldId id="271" r:id="rId11"/>
    <p:sldId id="268" r:id="rId12"/>
    <p:sldId id="272" r:id="rId13"/>
    <p:sldId id="261" r:id="rId14"/>
    <p:sldId id="262" r:id="rId15"/>
    <p:sldId id="263" r:id="rId16"/>
    <p:sldId id="264" r:id="rId17"/>
    <p:sldId id="265" r:id="rId18"/>
    <p:sldId id="26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91" y="919390"/>
            <a:ext cx="12107115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/>
        </p:nvGrpSpPr>
        <p:grpSpPr>
          <a:xfrm>
            <a:off x="-539899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98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9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69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60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98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839" y="350436"/>
            <a:ext cx="9366325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7" y="1752601"/>
            <a:ext cx="9406272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8"/>
            <a:ext cx="12192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5664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1"/>
            <a:ext cx="97536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6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53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biomeanalyst.ca/faces/home.xhtml" TargetMode="External"/><Relationship Id="rId2" Type="http://schemas.openxmlformats.org/officeDocument/2006/relationships/hyperlink" Target="http://www.metagenassist.ca/METAGENassist/faces/Home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9FA09-F834-4ADB-8292-DF3BC1F83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B9774-3917-4C99-B5D9-B5210C20D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Analisis</a:t>
            </a:r>
            <a:r>
              <a:rPr lang="es-PE" dirty="0"/>
              <a:t> estadístico de comunidades</a:t>
            </a:r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AAB8-A5FC-4D5A-9759-ACAE1B59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Composicion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8592-E11F-4B73-8B03-1CF12DCFAA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Barplots</a:t>
            </a:r>
            <a:endParaRPr lang="es-PE" dirty="0"/>
          </a:p>
          <a:p>
            <a:r>
              <a:rPr lang="es-PE" dirty="0" err="1"/>
              <a:t>Stratified</a:t>
            </a:r>
            <a:endParaRPr lang="es-PE" dirty="0"/>
          </a:p>
          <a:p>
            <a:r>
              <a:rPr lang="es-PE" dirty="0" err="1"/>
              <a:t>Krona</a:t>
            </a:r>
            <a:r>
              <a:rPr lang="es-PE" dirty="0"/>
              <a:t>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5791-BD01-462F-93E0-7FC25D8CFF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269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05B-E4C6-490C-B601-53182695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Heatmap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A47B-3367-4C0E-8AB3-124C2F9F3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Atractivos visualmente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143D-9662-4E78-8E21-90FD513669E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Hay que hacer escalamiento</a:t>
            </a:r>
          </a:p>
        </p:txBody>
      </p:sp>
    </p:spTree>
    <p:extLst>
      <p:ext uri="{BB962C8B-B14F-4D97-AF65-F5344CB8AC3E}">
        <p14:creationId xmlns:p14="http://schemas.microsoft.com/office/powerpoint/2010/main" val="220655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9293-E92A-4273-A7DC-E70E92D5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5A05-9EAA-419D-83FF-34C6A29F58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5B991-860C-419D-9887-BD1A54D59B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04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9FF5-A3A7-4942-81C9-0CF28F46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Ordenaciones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DFE-046E-455A-90C7-675A55EC6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Formas de representar en dos o tres dimensiones datos de muchas dimensiones</a:t>
            </a:r>
          </a:p>
          <a:p>
            <a:r>
              <a:rPr lang="es-PE" dirty="0"/>
              <a:t>Reduce peso a variables poco </a:t>
            </a:r>
            <a:r>
              <a:rPr lang="es-PE" dirty="0" err="1"/>
              <a:t>inportantes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3683-95FD-46C1-B199-DF778AE135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PCA (Maximiza varianza explicada en primeros ejes)</a:t>
            </a:r>
          </a:p>
          <a:p>
            <a:r>
              <a:rPr lang="es-PE" dirty="0"/>
              <a:t>NMDS (iterativa)</a:t>
            </a:r>
          </a:p>
        </p:txBody>
      </p:sp>
    </p:spTree>
    <p:extLst>
      <p:ext uri="{BB962C8B-B14F-4D97-AF65-F5344CB8AC3E}">
        <p14:creationId xmlns:p14="http://schemas.microsoft.com/office/powerpoint/2010/main" val="197185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91F-4E93-4C1D-8309-8D9B3667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NMDS + </a:t>
            </a:r>
            <a:r>
              <a:rPr lang="es-PE" dirty="0" err="1"/>
              <a:t>env.fit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94FB-C783-419C-B36D-DE90BEDD11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DFD9-E883-463A-A124-8D48DCEA8C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1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756-0E28-4515-BD8B-013B1E9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Ordenaciones restringidas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F5E1-FEB2-4719-975C-095A58A8D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Maximizan la variación explicada por variables secundarias</a:t>
            </a:r>
          </a:p>
          <a:p>
            <a:r>
              <a:rPr lang="es-PE" dirty="0" err="1"/>
              <a:t>Ordenacion</a:t>
            </a:r>
            <a:r>
              <a:rPr lang="es-PE" dirty="0"/>
              <a:t> puede que no sea representativa</a:t>
            </a:r>
          </a:p>
          <a:p>
            <a:r>
              <a:rPr lang="es-PE" dirty="0"/>
              <a:t>Hay que ser cuidadoso con escalas de variables y VIF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B7E2-6A9B-4039-8F84-56BC96B213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602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36DC-C443-4BEA-9470-C231AFE3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PERMANOVA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8EE8-0BD9-4796-89D3-9723A93D38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Permutational</a:t>
            </a:r>
            <a:r>
              <a:rPr lang="es-PE" dirty="0"/>
              <a:t> </a:t>
            </a:r>
            <a:r>
              <a:rPr lang="es-PE" dirty="0" err="1"/>
              <a:t>multivariate</a:t>
            </a:r>
            <a:r>
              <a:rPr lang="es-PE" dirty="0"/>
              <a:t> </a:t>
            </a:r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variation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EC69B-A804-4005-A058-CB117E791F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 err="1"/>
              <a:t>Example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941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7D34-18DE-4339-A0BC-9C464F27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PERMDISP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E1DC-BD30-468D-815E-23ABE414E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22B9B-916B-41FA-99D8-E8D611E037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5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8305-3DE1-457F-A895-498412F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Particion</a:t>
            </a:r>
            <a:r>
              <a:rPr lang="es-PE" dirty="0"/>
              <a:t> de varianza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AEFB-65E2-4294-A92F-86C71E2D0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Que es</a:t>
            </a:r>
          </a:p>
          <a:p>
            <a:r>
              <a:rPr lang="es-PE" dirty="0"/>
              <a:t>Comando de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196B-55A0-4635-BD13-A2698C2AED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Ejemplo (Alban?)</a:t>
            </a:r>
          </a:p>
        </p:txBody>
      </p:sp>
    </p:spTree>
    <p:extLst>
      <p:ext uri="{BB962C8B-B14F-4D97-AF65-F5344CB8AC3E}">
        <p14:creationId xmlns:p14="http://schemas.microsoft.com/office/powerpoint/2010/main" val="309195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5B36-A9AE-4FD9-95ED-B120435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7190-8078-4F90-A5AB-83407D47BF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E0301-03CA-4AEE-82EA-17A1901DB1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1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3B36-0BF3-4169-86D7-2C44F406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2963-84B1-4E6A-B1D6-78206F9EFD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5" y="1295400"/>
            <a:ext cx="9955861" cy="4876800"/>
          </a:xfrm>
        </p:spPr>
        <p:txBody>
          <a:bodyPr/>
          <a:lstStyle/>
          <a:p>
            <a:r>
              <a:rPr lang="es-PE" dirty="0"/>
              <a:t>Familiarizarse con las alternativas disponibles para visualizar y analizar datos de microbioma</a:t>
            </a:r>
          </a:p>
          <a:p>
            <a:r>
              <a:rPr lang="es-PE" dirty="0"/>
              <a:t>Diferenciar entre análisis restringidos y no restringido</a:t>
            </a:r>
          </a:p>
          <a:p>
            <a:r>
              <a:rPr lang="es-PE" dirty="0"/>
              <a:t>Familiarizarse con formas de probar diferencias de comunidades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414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9" y="1862277"/>
            <a:ext cx="2623952" cy="34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37" y="2112708"/>
            <a:ext cx="3085587" cy="30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4970520" y="1108453"/>
            <a:ext cx="1847659" cy="49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Literatura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7917189" y="1873350"/>
            <a:ext cx="1846367" cy="49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Publicación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4461697" y="1889498"/>
            <a:ext cx="31426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/>
              <a:t>@M00967:43:000000000-A3JHG:1:1101:18278:3345 1:N:0:188</a:t>
            </a:r>
          </a:p>
          <a:p>
            <a:r>
              <a:rPr lang="es-PE" sz="140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400" dirty="0"/>
              <a:t>+</a:t>
            </a:r>
          </a:p>
          <a:p>
            <a:r>
              <a:rPr lang="es-PE" sz="140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31" y="2169647"/>
            <a:ext cx="3930122" cy="31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1948892" y="1524009"/>
            <a:ext cx="2967446" cy="1015426"/>
            <a:chOff x="1964132" y="1554489"/>
            <a:chExt cx="2967446" cy="10154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964132" y="1670115"/>
              <a:ext cx="2147454" cy="899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Diseño experimental 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161897" y="120744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1004882" y="2517280"/>
            <a:ext cx="2465755" cy="1567964"/>
            <a:chOff x="1020122" y="2547760"/>
            <a:chExt cx="2465755" cy="15679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1020122" y="3480794"/>
              <a:ext cx="2465755" cy="6349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Experimento</a:t>
              </a: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2239456" y="254776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948892" y="3818300"/>
            <a:ext cx="2001954" cy="1377140"/>
            <a:chOff x="1964132" y="3848780"/>
            <a:chExt cx="2001954" cy="1377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1"/>
              <a:ext cx="2001954" cy="49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Muestras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3506368" y="5338479"/>
            <a:ext cx="3699973" cy="938056"/>
            <a:chOff x="3521608" y="5368959"/>
            <a:chExt cx="3699973" cy="9380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755826" y="5672085"/>
              <a:ext cx="2465755" cy="6349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Secuencias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3868652" y="502191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7245931" y="4702001"/>
            <a:ext cx="2475588" cy="1116079"/>
            <a:chOff x="7245931" y="4702001"/>
            <a:chExt cx="2475588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5" y="4702001"/>
              <a:ext cx="1762294" cy="49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Datos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8757062" y="3504290"/>
            <a:ext cx="1846367" cy="1445163"/>
            <a:chOff x="8757062" y="3504290"/>
            <a:chExt cx="1846367" cy="1445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49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dirty="0"/>
                <a:t>Análisis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308548" y="3832728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9158065" y="2479175"/>
            <a:ext cx="422637" cy="111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7313674" y="1081272"/>
            <a:ext cx="422637" cy="111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16893"/>
              </p:ext>
            </p:extLst>
          </p:nvPr>
        </p:nvGraphicFramePr>
        <p:xfrm>
          <a:off x="3354393" y="2794566"/>
          <a:ext cx="506030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3304483" y="2739878"/>
            <a:ext cx="5547549" cy="1637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62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1D2D-F569-4AE2-AB0F-77D3EDB9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B7CC-F9AF-45A1-A9A6-CBD49E6962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Secuencias -&gt; datos (</a:t>
            </a:r>
            <a:r>
              <a:rPr lang="es-PE" dirty="0" err="1"/>
              <a:t>Mothur</a:t>
            </a:r>
            <a:r>
              <a:rPr lang="es-PE" dirty="0"/>
              <a:t>)</a:t>
            </a:r>
          </a:p>
          <a:p>
            <a:r>
              <a:rPr lang="es-PE" dirty="0"/>
              <a:t>Datos -&gt; </a:t>
            </a:r>
            <a:r>
              <a:rPr lang="es-PE" dirty="0" err="1"/>
              <a:t>Analisis</a:t>
            </a:r>
            <a:r>
              <a:rPr lang="es-PE" dirty="0"/>
              <a:t> (R)</a:t>
            </a:r>
          </a:p>
          <a:p>
            <a:r>
              <a:rPr lang="es-PE" dirty="0"/>
              <a:t>Datos -&gt; Visualizaciones (R)</a:t>
            </a:r>
          </a:p>
          <a:p>
            <a:endParaRPr lang="es-PE" dirty="0"/>
          </a:p>
          <a:p>
            <a:r>
              <a:rPr lang="es-PE" dirty="0"/>
              <a:t>Otras alternativas</a:t>
            </a:r>
          </a:p>
          <a:p>
            <a:pPr lvl="1"/>
            <a:r>
              <a:rPr lang="es-PE" dirty="0">
                <a:hlinkClick r:id="rId2"/>
              </a:rPr>
              <a:t>Metagenassist</a:t>
            </a:r>
            <a:r>
              <a:rPr lang="es-PE" dirty="0"/>
              <a:t> </a:t>
            </a:r>
          </a:p>
          <a:p>
            <a:pPr lvl="1"/>
            <a:r>
              <a:rPr lang="es-PE" dirty="0">
                <a:hlinkClick r:id="rId3"/>
              </a:rPr>
              <a:t>MicrobiomeAnalyst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1331B-D343-4AD9-B143-9721D871A7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06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066801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1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Principal components)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5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9DC9-0E62-477E-945E-7B237723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Figura de </a:t>
            </a:r>
            <a:r>
              <a:rPr lang="es-PE" dirty="0" err="1"/>
              <a:t>analisis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53A-8E26-4466-9B7F-895D0A6E3C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E3BB6-81DA-4582-8595-6D31832A78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Preguntas ecológicas</a:t>
            </a:r>
          </a:p>
          <a:p>
            <a:r>
              <a:rPr lang="es-PE" dirty="0" err="1"/>
              <a:t>Composicion</a:t>
            </a:r>
            <a:endParaRPr lang="es-PE" dirty="0"/>
          </a:p>
          <a:p>
            <a:r>
              <a:rPr lang="es-PE" dirty="0"/>
              <a:t>Diversidad alfa</a:t>
            </a:r>
          </a:p>
          <a:p>
            <a:r>
              <a:rPr lang="es-PE" dirty="0"/>
              <a:t>Diversidad beta</a:t>
            </a:r>
          </a:p>
          <a:p>
            <a:r>
              <a:rPr lang="es-PE" dirty="0"/>
              <a:t>Gradientes</a:t>
            </a:r>
          </a:p>
          <a:p>
            <a:r>
              <a:rPr lang="es-PE" dirty="0"/>
              <a:t>Tratamientos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40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73819-4D97-44C4-B0A9-7682206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Analisis</a:t>
            </a:r>
            <a:r>
              <a:rPr lang="es-PE" dirty="0"/>
              <a:t> en </a:t>
            </a:r>
            <a:r>
              <a:rPr lang="es-PE" dirty="0" err="1"/>
              <a:t>phyloseq</a:t>
            </a:r>
            <a:endParaRPr lang="es-P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785E9E-E625-45A6-A13E-D1624D9AAE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dirty="0"/>
              <a:t>Repaso ordenaciones</a:t>
            </a:r>
          </a:p>
          <a:p>
            <a:r>
              <a:rPr lang="es-PE" dirty="0"/>
              <a:t>Ordenaciones no restringidas NMDS, PCOA</a:t>
            </a:r>
          </a:p>
          <a:p>
            <a:r>
              <a:rPr lang="es-PE" dirty="0"/>
              <a:t>Ordenaciones restringidas</a:t>
            </a:r>
          </a:p>
          <a:p>
            <a:r>
              <a:rPr lang="es-PE" dirty="0"/>
              <a:t>CAP</a:t>
            </a:r>
          </a:p>
          <a:p>
            <a:r>
              <a:rPr lang="es-PE" dirty="0"/>
              <a:t>PERMANOVA y PERMDISP</a:t>
            </a:r>
          </a:p>
          <a:p>
            <a:r>
              <a:rPr lang="es-PE" dirty="0" err="1"/>
              <a:t>Tests</a:t>
            </a:r>
            <a:r>
              <a:rPr lang="es-PE" dirty="0"/>
              <a:t> de Mantel</a:t>
            </a:r>
          </a:p>
          <a:p>
            <a:r>
              <a:rPr lang="es-PE" dirty="0" err="1"/>
              <a:t>Particion</a:t>
            </a:r>
            <a:r>
              <a:rPr lang="es-PE" dirty="0"/>
              <a:t> </a:t>
            </a:r>
            <a:r>
              <a:rPr lang="es-PE"/>
              <a:t>de varianza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FAA72-4ACD-4AB9-AAFD-4E90054055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 err="1"/>
              <a:t>Heatmaps</a:t>
            </a:r>
            <a:endParaRPr lang="es-PE" dirty="0"/>
          </a:p>
          <a:p>
            <a:r>
              <a:rPr lang="es-PE" dirty="0"/>
              <a:t>Networks</a:t>
            </a:r>
          </a:p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638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463A-4B02-4E0E-999D-3D05ACF7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Caracteristicas</a:t>
            </a:r>
            <a:r>
              <a:rPr lang="es-PE" dirty="0"/>
              <a:t> de datos de </a:t>
            </a:r>
            <a:r>
              <a:rPr lang="es-PE" dirty="0" err="1"/>
              <a:t>Omica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F947-522B-4691-B867-9E32F91DCB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Resultados masivos</a:t>
            </a:r>
          </a:p>
          <a:p>
            <a:r>
              <a:rPr lang="es-PE" dirty="0"/>
              <a:t>Muchas variables, pocas replicas</a:t>
            </a:r>
          </a:p>
          <a:p>
            <a:r>
              <a:rPr lang="es-PE" dirty="0" err="1"/>
              <a:t>Desafios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5E5A-553F-4EC3-B47A-60DBA31F66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Herramientas especializadas para reducir la complejidad</a:t>
            </a:r>
          </a:p>
          <a:p>
            <a:r>
              <a:rPr lang="es-PE" dirty="0"/>
              <a:t>Hacer comparación con todas las variables</a:t>
            </a:r>
          </a:p>
        </p:txBody>
      </p:sp>
    </p:spTree>
    <p:extLst>
      <p:ext uri="{BB962C8B-B14F-4D97-AF65-F5344CB8AC3E}">
        <p14:creationId xmlns:p14="http://schemas.microsoft.com/office/powerpoint/2010/main" val="3670096276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414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blues</vt:lpstr>
      <vt:lpstr>Analisis estadístico de comunidades</vt:lpstr>
      <vt:lpstr>Objetivos</vt:lpstr>
      <vt:lpstr>PowerPoint Presentation</vt:lpstr>
      <vt:lpstr>PowerPoint Presentation</vt:lpstr>
      <vt:lpstr>General analysis approach for multivariate data</vt:lpstr>
      <vt:lpstr>FAQs in Microbial ecology</vt:lpstr>
      <vt:lpstr>Figura de analisis</vt:lpstr>
      <vt:lpstr>Analisis en phyloseq</vt:lpstr>
      <vt:lpstr>Caracteristicas de datos de Omica</vt:lpstr>
      <vt:lpstr>Composicion</vt:lpstr>
      <vt:lpstr>Heatmap</vt:lpstr>
      <vt:lpstr>Redes</vt:lpstr>
      <vt:lpstr>Ordenaciones</vt:lpstr>
      <vt:lpstr>Ejemplo NMDS + env.fit</vt:lpstr>
      <vt:lpstr>Ordenaciones restringidas</vt:lpstr>
      <vt:lpstr>PERMANOVA</vt:lpstr>
      <vt:lpstr>PERMDISP</vt:lpstr>
      <vt:lpstr>Particion de varianza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24</cp:revision>
  <dcterms:created xsi:type="dcterms:W3CDTF">2018-02-17T08:00:18Z</dcterms:created>
  <dcterms:modified xsi:type="dcterms:W3CDTF">2018-03-10T08:35:41Z</dcterms:modified>
</cp:coreProperties>
</file>