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349" r:id="rId2"/>
    <p:sldId id="347" r:id="rId3"/>
    <p:sldId id="258" r:id="rId4"/>
    <p:sldId id="301" r:id="rId5"/>
    <p:sldId id="369" r:id="rId6"/>
    <p:sldId id="370" r:id="rId7"/>
    <p:sldId id="371" r:id="rId8"/>
    <p:sldId id="260" r:id="rId9"/>
    <p:sldId id="261" r:id="rId10"/>
    <p:sldId id="263" r:id="rId11"/>
    <p:sldId id="321" r:id="rId12"/>
    <p:sldId id="264" r:id="rId13"/>
    <p:sldId id="265" r:id="rId14"/>
    <p:sldId id="266" r:id="rId15"/>
    <p:sldId id="267" r:id="rId16"/>
    <p:sldId id="270" r:id="rId17"/>
    <p:sldId id="311" r:id="rId18"/>
    <p:sldId id="313" r:id="rId19"/>
    <p:sldId id="272" r:id="rId20"/>
    <p:sldId id="372" r:id="rId21"/>
    <p:sldId id="280" r:id="rId22"/>
    <p:sldId id="352" r:id="rId23"/>
    <p:sldId id="325" r:id="rId24"/>
    <p:sldId id="326" r:id="rId25"/>
    <p:sldId id="343" r:id="rId26"/>
    <p:sldId id="345" r:id="rId27"/>
    <p:sldId id="351" r:id="rId28"/>
    <p:sldId id="328" r:id="rId29"/>
    <p:sldId id="353" r:id="rId30"/>
    <p:sldId id="366" r:id="rId31"/>
    <p:sldId id="355" r:id="rId32"/>
    <p:sldId id="354" r:id="rId33"/>
    <p:sldId id="373" r:id="rId34"/>
    <p:sldId id="340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369"/>
            <p14:sldId id="370"/>
            <p14:sldId id="37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3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53"/>
            <p14:sldId id="366"/>
            <p14:sldId id="355"/>
            <p14:sldId id="354"/>
            <p14:sldId id="373"/>
            <p14:sldId id="340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20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jjneb.github.io/dada2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 – Phylogenetic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 II - Classifiers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III: 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Seq6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IV: 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Seq6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OTUs are species proxies (Definition of bacterial species is messy)</a:t>
            </a:r>
          </a:p>
          <a:p>
            <a:r>
              <a:rPr lang="en-AU" sz="2400" dirty="0"/>
              <a:t>Groups based on distances among aligned sequences</a:t>
            </a:r>
          </a:p>
          <a:p>
            <a:r>
              <a:rPr lang="en-AU" sz="2400" dirty="0"/>
              <a:t>Groups with at least 97% similarity (3% distances) are considered to be from the same species*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 I - 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 II - </a:t>
            </a:r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via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Aligned sequences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Distance matrix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Complete linkage clustering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4D15E7-718D-446F-AB4C-79EBF9152881}"/>
              </a:ext>
            </a:extLst>
          </p:cNvPr>
          <p:cNvCxnSpPr>
            <a:cxnSpLocks/>
          </p:cNvCxnSpPr>
          <p:nvPr/>
        </p:nvCxnSpPr>
        <p:spPr>
          <a:xfrm>
            <a:off x="3276600" y="2133599"/>
            <a:ext cx="76200" cy="914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9" grpId="0" animBg="1"/>
      <p:bldP spid="23" grpId="0" animBg="1"/>
      <p:bldP spid="25" grpId="0" animBg="1"/>
      <p:bldP spid="26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542282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Vsearch</a:t>
            </a:r>
            <a:endParaRPr lang="en-AU" sz="2400" dirty="0"/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 or studies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ABC-FFD7-4053-BCB6-6A2E24D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coming II</a:t>
            </a:r>
            <a:br>
              <a:rPr lang="en-AU" dirty="0"/>
            </a:br>
            <a:r>
              <a:rPr lang="en-AU" dirty="0"/>
              <a:t> </a:t>
            </a:r>
            <a:r>
              <a:rPr lang="es-PE" dirty="0"/>
              <a:t>Single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sequencing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184A7C-A623-4497-9D8B-B3BC89ACA5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49231"/>
              </p:ext>
            </p:extLst>
          </p:nvPr>
        </p:nvGraphicFramePr>
        <p:xfrm>
          <a:off x="609600" y="1905000"/>
          <a:ext cx="746442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953860979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1481481444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3196793854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2953582803"/>
                    </a:ext>
                  </a:extLst>
                </a:gridCol>
                <a:gridCol w="1492885">
                  <a:extLst>
                    <a:ext uri="{9D8B030D-6E8A-4147-A177-3AD203B41FA5}">
                      <a16:colId xmlns:a16="http://schemas.microsoft.com/office/drawing/2014/main" val="283103108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Technology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Outputs (Gb/</a:t>
                      </a:r>
                      <a:r>
                        <a:rPr lang="es-PE" dirty="0" err="1"/>
                        <a:t>day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Error </a:t>
                      </a:r>
                      <a:r>
                        <a:rPr lang="es-PE" dirty="0" err="1"/>
                        <a:t>rate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Read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Length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404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NextSeq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1.3%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6303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PacBio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2-15%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430 – 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4665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/>
                        <a:t>Ion Torrent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1.5%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Indels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100-240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337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PE" dirty="0" err="1"/>
                        <a:t>Nanopore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Minion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2-13%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10-100Kb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Record</a:t>
                      </a:r>
                      <a:r>
                        <a:rPr lang="es-PE" dirty="0"/>
                        <a:t> 1Mb)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8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Long read = Complete 16S rRNA gene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  <a:p>
            <a:pPr lvl="1">
              <a:buFont typeface="Wingdings 2" panose="05020102010507070707" pitchFamily="18" charset="2"/>
              <a:buChar char="P"/>
            </a:pP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Lower throughput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More expensive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May no resolve species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258-2F2B-439A-8AAC-86D22E6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coming III</a:t>
            </a:r>
            <a:br>
              <a:rPr lang="en-AU" dirty="0"/>
            </a:br>
            <a:r>
              <a:rPr lang="en-AU" dirty="0"/>
              <a:t>Metagenomics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8794-5957-44D3-A190-F3C437964F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Better</a:t>
            </a:r>
            <a:r>
              <a:rPr lang="es-PE" dirty="0"/>
              <a:t> </a:t>
            </a:r>
            <a:r>
              <a:rPr lang="es-PE" dirty="0" err="1"/>
              <a:t>taxonomic</a:t>
            </a:r>
            <a:r>
              <a:rPr lang="es-PE" dirty="0"/>
              <a:t>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Additional</a:t>
            </a:r>
            <a:r>
              <a:rPr lang="es-PE" dirty="0"/>
              <a:t> </a:t>
            </a:r>
            <a:r>
              <a:rPr lang="es-PE" dirty="0" err="1"/>
              <a:t>functiona</a:t>
            </a:r>
            <a:r>
              <a:rPr lang="es-PE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No PCR </a:t>
            </a:r>
            <a:r>
              <a:rPr lang="es-PE" dirty="0" err="1"/>
              <a:t>bias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Can target more </a:t>
            </a:r>
            <a:r>
              <a:rPr lang="es-PE" dirty="0" err="1"/>
              <a:t>groups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0384-E362-4AF6-8772-7A13F2B095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Still</a:t>
            </a:r>
            <a:r>
              <a:rPr lang="es-PE" dirty="0"/>
              <a:t> more </a:t>
            </a:r>
            <a:r>
              <a:rPr lang="es-PE" dirty="0" err="1"/>
              <a:t>expensive</a:t>
            </a:r>
            <a:r>
              <a:rPr lang="es-PE" dirty="0"/>
              <a:t>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amplicon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Computationally</a:t>
            </a:r>
            <a:r>
              <a:rPr lang="es-PE" dirty="0"/>
              <a:t> </a:t>
            </a:r>
            <a:r>
              <a:rPr lang="es-PE" dirty="0" err="1"/>
              <a:t>intensive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Host DNA reduces usable data</a:t>
            </a:r>
          </a:p>
        </p:txBody>
      </p:sp>
    </p:spTree>
    <p:extLst>
      <p:ext uri="{BB962C8B-B14F-4D97-AF65-F5344CB8AC3E}">
        <p14:creationId xmlns:p14="http://schemas.microsoft.com/office/powerpoint/2010/main" val="210698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3096297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AB03D-2D70-4920-A5D4-DCD5541F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" y="1473950"/>
            <a:ext cx="8820992" cy="39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Fingerprinting</a:t>
            </a:r>
            <a:endParaRPr lang="es-PE" dirty="0"/>
          </a:p>
          <a:p>
            <a:pPr lvl="1"/>
            <a:r>
              <a:rPr lang="es-PE" dirty="0"/>
              <a:t>TRFLP</a:t>
            </a:r>
          </a:p>
          <a:p>
            <a:pPr lvl="1"/>
            <a:r>
              <a:rPr lang="es-PE" dirty="0"/>
              <a:t>DGGE</a:t>
            </a:r>
          </a:p>
          <a:p>
            <a:pPr>
              <a:buFont typeface="Wingdings" panose="05000000000000000000" pitchFamily="2" charset="2"/>
              <a:buChar char="ü"/>
            </a:pP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Inexpensinve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Low </a:t>
            </a:r>
            <a:r>
              <a:rPr lang="es-PE" dirty="0" err="1"/>
              <a:t>resolution</a:t>
            </a:r>
            <a:endParaRPr lang="es-PE" dirty="0"/>
          </a:p>
          <a:p>
            <a:endParaRPr lang="es-P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8F65B90-26D9-4632-9FFC-6F869EE6E03A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l="15398" t="5072" r="16782" b="725"/>
          <a:stretch>
            <a:fillRect/>
          </a:stretch>
        </p:blipFill>
        <p:spPr bwMode="auto">
          <a:xfrm>
            <a:off x="4648200" y="1358377"/>
            <a:ext cx="3581400" cy="475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Clone </a:t>
            </a:r>
            <a:r>
              <a:rPr lang="es-PE" dirty="0" err="1"/>
              <a:t>libraries</a:t>
            </a:r>
            <a:endParaRPr lang="es-PE" dirty="0"/>
          </a:p>
          <a:p>
            <a:pPr lvl="1"/>
            <a:r>
              <a:rPr lang="es-PE" dirty="0" err="1"/>
              <a:t>Comparison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databases</a:t>
            </a:r>
            <a:endParaRPr lang="es-PE" dirty="0"/>
          </a:p>
          <a:p>
            <a:pPr lvl="1"/>
            <a:r>
              <a:rPr lang="es-PE" dirty="0"/>
              <a:t>Phylogenetic 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Labor-</a:t>
            </a:r>
            <a:r>
              <a:rPr lang="es-PE" dirty="0" err="1"/>
              <a:t>intesive</a:t>
            </a:r>
            <a:endParaRPr lang="es-PE" dirty="0"/>
          </a:p>
          <a:p>
            <a:pPr lvl="1"/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FFECD-337D-49DA-AFF3-58C6283E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80"/>
          <a:stretch/>
        </p:blipFill>
        <p:spPr>
          <a:xfrm>
            <a:off x="4267200" y="1371600"/>
            <a:ext cx="4515655" cy="44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Recent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2587638" cy="4876800"/>
          </a:xfrm>
        </p:spPr>
        <p:txBody>
          <a:bodyPr/>
          <a:lstStyle/>
          <a:p>
            <a:r>
              <a:rPr lang="es-PE" dirty="0" err="1"/>
              <a:t>Massive</a:t>
            </a:r>
            <a:r>
              <a:rPr lang="es-PE" dirty="0"/>
              <a:t> </a:t>
            </a:r>
            <a:r>
              <a:rPr lang="es-PE" dirty="0" err="1"/>
              <a:t>parallel</a:t>
            </a:r>
            <a:r>
              <a:rPr lang="es-PE" dirty="0"/>
              <a:t> </a:t>
            </a:r>
            <a:r>
              <a:rPr lang="es-PE" dirty="0" err="1"/>
              <a:t>sequencing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throughput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No universal </a:t>
            </a:r>
            <a:r>
              <a:rPr lang="es-PE" dirty="0" err="1"/>
              <a:t>primers</a:t>
            </a:r>
            <a:endParaRPr lang="es-PE" dirty="0"/>
          </a:p>
          <a:p>
            <a:pPr lvl="1"/>
            <a:endParaRPr lang="es-PE" dirty="0"/>
          </a:p>
        </p:txBody>
      </p:sp>
      <p:sp>
        <p:nvSpPr>
          <p:cNvPr id="4" name="AutoShape 2" descr="https://www.genome.gov/images/content/costpermb_2017.jpg">
            <a:extLst>
              <a:ext uri="{FF2B5EF4-FFF2-40B4-BE49-F238E27FC236}">
                <a16:creationId xmlns:a16="http://schemas.microsoft.com/office/drawing/2014/main" id="{52C43DB0-012A-4F36-8835-8E5F208A6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CCB2C93-8A35-47E7-96B2-0D52D5249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3511" r="19883" b="1573"/>
          <a:stretch/>
        </p:blipFill>
        <p:spPr bwMode="auto">
          <a:xfrm>
            <a:off x="4114800" y="1695449"/>
            <a:ext cx="4931229" cy="2876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404265" y="3547783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37" y="4772744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 dependency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46407-1C52-4724-B5C0-3F313C3090BA}"/>
              </a:ext>
            </a:extLst>
          </p:cNvPr>
          <p:cNvSpPr txBox="1"/>
          <p:nvPr/>
        </p:nvSpPr>
        <p:spPr>
          <a:xfrm>
            <a:off x="5562600" y="4876800"/>
            <a:ext cx="324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hlinkClick r:id="rId4"/>
              </a:rPr>
              <a:t>DADA2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10607</TotalTime>
  <Words>1275</Words>
  <Application>Microsoft Office PowerPoint</Application>
  <PresentationFormat>On-screen Show (4:3)</PresentationFormat>
  <Paragraphs>440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Traditional approach</vt:lpstr>
      <vt:lpstr>Traditional approach</vt:lpstr>
      <vt:lpstr>Recent approach</vt:lpstr>
      <vt:lpstr>Tools for rRNA analysis</vt:lpstr>
      <vt:lpstr>Pipelines for processing and analysis of rRNA</vt:lpstr>
      <vt:lpstr>PowerPoint Presentation</vt:lpstr>
      <vt:lpstr>Taxonomic classification I – Phylogenetic trees</vt:lpstr>
      <vt:lpstr>Taxonomic classification II - Classifiers</vt:lpstr>
      <vt:lpstr>Taxonomic classification III: K-Nearest neighbours</vt:lpstr>
      <vt:lpstr>Taxonomic classification IV: Bayesian Classifier1</vt:lpstr>
      <vt:lpstr>16S rRNA gene regions provide different amount of information</vt:lpstr>
      <vt:lpstr>Operational taxonomic units (OTUs) analysis</vt:lpstr>
      <vt:lpstr>Alignment I -  Approaches</vt:lpstr>
      <vt:lpstr>Alignment II - NAST aligner</vt:lpstr>
      <vt:lpstr> RDP Model aligner</vt:lpstr>
      <vt:lpstr>PowerPoint Presentation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What is the coming?</vt:lpstr>
      <vt:lpstr>What is the coming II  Single molecule sequencing</vt:lpstr>
      <vt:lpstr>PowerPoint Presentation</vt:lpstr>
      <vt:lpstr>Long read = Complete 16S rRNA gene</vt:lpstr>
      <vt:lpstr>What is the coming III Metagenomics</vt:lpstr>
      <vt:lpstr>Summary</vt:lpstr>
      <vt:lpstr>Summary</vt:lpstr>
      <vt:lpstr>PowerPoint Presentation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144</cp:revision>
  <dcterms:created xsi:type="dcterms:W3CDTF">2016-02-06T01:42:16Z</dcterms:created>
  <dcterms:modified xsi:type="dcterms:W3CDTF">2018-03-15T05:16:04Z</dcterms:modified>
</cp:coreProperties>
</file>