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74" r:id="rId4"/>
    <p:sldId id="275" r:id="rId5"/>
    <p:sldId id="276" r:id="rId6"/>
    <p:sldId id="277" r:id="rId7"/>
    <p:sldId id="278" r:id="rId8"/>
    <p:sldId id="279" r:id="rId9"/>
    <p:sldId id="282" r:id="rId10"/>
    <p:sldId id="262" r:id="rId11"/>
    <p:sldId id="272" r:id="rId12"/>
    <p:sldId id="284" r:id="rId13"/>
    <p:sldId id="281" r:id="rId14"/>
    <p:sldId id="271" r:id="rId15"/>
    <p:sldId id="269" r:id="rId16"/>
    <p:sldId id="266" r:id="rId17"/>
    <p:sldId id="264" r:id="rId18"/>
    <p:sldId id="258" r:id="rId19"/>
    <p:sldId id="283" r:id="rId20"/>
    <p:sldId id="287" r:id="rId21"/>
    <p:sldId id="288" r:id="rId22"/>
    <p:sldId id="270" r:id="rId23"/>
    <p:sldId id="28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043F48-CF00-436B-A5A0-11BABEBF4B2E}">
          <p14:sldIdLst>
            <p14:sldId id="256"/>
            <p14:sldId id="286"/>
            <p14:sldId id="274"/>
            <p14:sldId id="275"/>
            <p14:sldId id="276"/>
            <p14:sldId id="277"/>
            <p14:sldId id="278"/>
            <p14:sldId id="279"/>
            <p14:sldId id="282"/>
            <p14:sldId id="262"/>
            <p14:sldId id="272"/>
            <p14:sldId id="284"/>
            <p14:sldId id="281"/>
            <p14:sldId id="271"/>
            <p14:sldId id="269"/>
            <p14:sldId id="266"/>
            <p14:sldId id="264"/>
            <p14:sldId id="258"/>
            <p14:sldId id="283"/>
            <p14:sldId id="287"/>
            <p14:sldId id="288"/>
            <p14:sldId id="27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 userDrawn="1"/>
        </p:nvSpPr>
        <p:spPr>
          <a:xfrm>
            <a:off x="17393" y="919390"/>
            <a:ext cx="9080336" cy="553394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-40492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09"/>
            <a:ext cx="3505200" cy="23128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7" y="2708476"/>
            <a:ext cx="3313355" cy="17021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7" y="4421082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80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ars,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354471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1295400"/>
            <a:ext cx="358140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0277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s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88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8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ottom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477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Hipotes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879" y="350436"/>
            <a:ext cx="7024744" cy="1143000"/>
          </a:xfrm>
        </p:spPr>
        <p:txBody>
          <a:bodyPr anchor="ctr">
            <a:normAutofit/>
          </a:bodyPr>
          <a:lstStyle>
            <a:lvl1pPr>
              <a:defRPr sz="29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752600"/>
            <a:ext cx="7054704" cy="4510617"/>
          </a:xfrm>
        </p:spPr>
        <p:txBody>
          <a:bodyPr>
            <a:normAutofit/>
          </a:bodyPr>
          <a:lstStyle>
            <a:lvl1pPr>
              <a:defRPr sz="2500">
                <a:latin typeface="Century Gothic" panose="020B0502020202020204" pitchFamily="34" charset="0"/>
              </a:defRPr>
            </a:lvl1pPr>
            <a:lvl2pPr>
              <a:defRPr sz="22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539727"/>
            <a:ext cx="9144000" cy="31827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424800" cy="6885363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805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961"/>
            <a:ext cx="7315200" cy="913439"/>
          </a:xfrm>
          <a:prstGeom prst="rect">
            <a:avLst/>
          </a:prstGeom>
        </p:spPr>
        <p:txBody>
          <a:bodyPr vert="horz" lIns="82945" tIns="41473" rIns="82945" bIns="41473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008"/>
            <a:ext cx="7315200" cy="4526395"/>
          </a:xfrm>
          <a:prstGeom prst="rect">
            <a:avLst/>
          </a:prstGeom>
        </p:spPr>
        <p:txBody>
          <a:bodyPr vert="horz" lIns="82945" tIns="41473" rIns="82945" bIns="4147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77001"/>
            <a:ext cx="914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8412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</p:sldLayoutIdLst>
  <p:txStyles>
    <p:titleStyle>
      <a:lvl1pPr algn="ctr" defTabSz="82945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Helvetica Neue" panose="02000503000000020004" pitchFamily="2"/>
          <a:ea typeface="+mj-ea"/>
          <a:cs typeface="+mj-cs"/>
        </a:defRPr>
      </a:lvl1pPr>
    </p:titleStyle>
    <p:bodyStyle>
      <a:lvl1pPr marL="311045" indent="-311045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1pPr>
      <a:lvl2pPr marL="673930" indent="-259204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2pPr>
      <a:lvl3pPr marL="1036815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3pPr>
      <a:lvl4pPr marL="1451541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4pPr>
      <a:lvl5pPr marL="1866268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5pPr>
      <a:lvl6pPr marL="2280994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437837" y="2708920"/>
            <a:ext cx="7772400" cy="1470025"/>
          </a:xfrm>
        </p:spPr>
        <p:txBody>
          <a:bodyPr/>
          <a:lstStyle/>
          <a:p>
            <a:r>
              <a:rPr lang="en-AU" dirty="0" err="1"/>
              <a:t>Mothur</a:t>
            </a:r>
            <a:r>
              <a:rPr lang="en-AU" dirty="0"/>
              <a:t> </a:t>
            </a:r>
            <a:r>
              <a:rPr lang="en-AU" dirty="0" err="1"/>
              <a:t>MiSeq</a:t>
            </a:r>
            <a:br>
              <a:rPr lang="en-AU" dirty="0"/>
            </a:br>
            <a:r>
              <a:rPr lang="en-AU" dirty="0"/>
              <a:t>Processing</a:t>
            </a:r>
          </a:p>
        </p:txBody>
      </p:sp>
      <p:pic>
        <p:nvPicPr>
          <p:cNvPr id="4" name="Picture 2" descr="mothur logo by Linda Wampa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700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/>
          <a:lstStyle/>
          <a:p>
            <a:r>
              <a:rPr lang="en-AU" dirty="0"/>
              <a:t>Objectives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3"/>
          </p:nvPr>
        </p:nvSpPr>
        <p:spPr>
          <a:xfrm>
            <a:off x="1115616" y="2420888"/>
            <a:ext cx="7312038" cy="4876800"/>
          </a:xfrm>
        </p:spPr>
        <p:txBody>
          <a:bodyPr>
            <a:normAutofit/>
          </a:bodyPr>
          <a:lstStyle/>
          <a:p>
            <a:r>
              <a:rPr lang="en-AU" sz="2400" dirty="0"/>
              <a:t>Learn how to run </a:t>
            </a:r>
            <a:r>
              <a:rPr lang="en-AU" sz="2400" i="1" dirty="0" err="1"/>
              <a:t>mothur</a:t>
            </a:r>
            <a:r>
              <a:rPr lang="en-AU" sz="2400" dirty="0"/>
              <a:t> with </a:t>
            </a:r>
            <a:r>
              <a:rPr lang="en-AU" sz="2400" dirty="0" err="1"/>
              <a:t>Miseq</a:t>
            </a:r>
            <a:r>
              <a:rPr lang="en-AU" sz="2400" dirty="0"/>
              <a:t> data.</a:t>
            </a:r>
          </a:p>
          <a:p>
            <a:r>
              <a:rPr lang="en-AU" sz="2400" dirty="0"/>
              <a:t>Understand rationale behind steps.</a:t>
            </a:r>
          </a:p>
          <a:p>
            <a:r>
              <a:rPr lang="en-AU" sz="2400" dirty="0"/>
              <a:t>Used processed data for diversity analysis.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406773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11E01-F01D-43EC-B7F6-4B08C155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What</a:t>
            </a:r>
            <a:r>
              <a:rPr lang="es-PE" dirty="0"/>
              <a:t> </a:t>
            </a:r>
            <a:r>
              <a:rPr lang="es-PE" dirty="0" err="1"/>
              <a:t>is</a:t>
            </a:r>
            <a:r>
              <a:rPr lang="es-PE" dirty="0"/>
              <a:t> </a:t>
            </a:r>
            <a:r>
              <a:rPr lang="es-PE" dirty="0" err="1"/>
              <a:t>mothur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F30FF-8FDB-4DF7-8135-928EDAD9E0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s-PE" sz="2400" dirty="0"/>
              <a:t>Software </a:t>
            </a:r>
            <a:r>
              <a:rPr lang="es-PE" sz="2400" dirty="0" err="1"/>
              <a:t>to</a:t>
            </a:r>
            <a:r>
              <a:rPr lang="es-PE" sz="2400" dirty="0"/>
              <a:t> </a:t>
            </a:r>
            <a:r>
              <a:rPr lang="es-PE" sz="2400" dirty="0" err="1"/>
              <a:t>process</a:t>
            </a:r>
            <a:r>
              <a:rPr lang="es-PE" sz="2400" dirty="0"/>
              <a:t> and </a:t>
            </a:r>
            <a:r>
              <a:rPr lang="es-PE" sz="2400" dirty="0" err="1"/>
              <a:t>analyze</a:t>
            </a:r>
            <a:r>
              <a:rPr lang="es-PE" sz="2400" dirty="0"/>
              <a:t> </a:t>
            </a:r>
            <a:r>
              <a:rPr lang="es-PE" sz="2400" dirty="0" err="1"/>
              <a:t>microbial</a:t>
            </a:r>
            <a:r>
              <a:rPr lang="es-PE" sz="2400" dirty="0"/>
              <a:t> </a:t>
            </a:r>
            <a:r>
              <a:rPr lang="es-PE" sz="2400" dirty="0" err="1"/>
              <a:t>community</a:t>
            </a:r>
            <a:r>
              <a:rPr lang="es-PE" sz="2400" dirty="0"/>
              <a:t> </a:t>
            </a:r>
            <a:r>
              <a:rPr lang="es-PE" sz="2400" dirty="0" err="1"/>
              <a:t>census</a:t>
            </a:r>
            <a:r>
              <a:rPr lang="es-PE" sz="2400" dirty="0"/>
              <a:t> data</a:t>
            </a:r>
          </a:p>
          <a:p>
            <a:r>
              <a:rPr lang="es-PE" sz="2400" dirty="0"/>
              <a:t>Free, open </a:t>
            </a:r>
            <a:r>
              <a:rPr lang="es-PE" sz="2400" dirty="0" err="1"/>
              <a:t>source</a:t>
            </a:r>
            <a:endParaRPr lang="es-PE" sz="2400" dirty="0"/>
          </a:p>
          <a:p>
            <a:r>
              <a:rPr lang="es-PE" sz="2400" dirty="0" err="1"/>
              <a:t>Handles</a:t>
            </a:r>
            <a:r>
              <a:rPr lang="es-PE" sz="2400" dirty="0"/>
              <a:t> </a:t>
            </a:r>
            <a:r>
              <a:rPr lang="es-PE" sz="2400" dirty="0" err="1"/>
              <a:t>Illumina</a:t>
            </a:r>
            <a:r>
              <a:rPr lang="es-PE" sz="2400" dirty="0"/>
              <a:t>, 454, Ion Torrent, </a:t>
            </a:r>
            <a:r>
              <a:rPr lang="es-PE" sz="2400" dirty="0" err="1"/>
              <a:t>PacBio</a:t>
            </a:r>
            <a:r>
              <a:rPr lang="es-PE" sz="2400" dirty="0"/>
              <a:t> data</a:t>
            </a:r>
          </a:p>
          <a:p>
            <a:r>
              <a:rPr lang="es-PE" sz="2400" dirty="0" err="1"/>
              <a:t>Incorporates</a:t>
            </a:r>
            <a:r>
              <a:rPr lang="es-PE" sz="2400" dirty="0"/>
              <a:t> </a:t>
            </a:r>
            <a:r>
              <a:rPr lang="es-PE" sz="2400" dirty="0" err="1"/>
              <a:t>tools</a:t>
            </a:r>
            <a:r>
              <a:rPr lang="es-PE" sz="2400" dirty="0"/>
              <a:t> </a:t>
            </a:r>
            <a:r>
              <a:rPr lang="es-PE" sz="2400" dirty="0" err="1"/>
              <a:t>from</a:t>
            </a:r>
            <a:r>
              <a:rPr lang="es-PE" sz="2400" dirty="0"/>
              <a:t> </a:t>
            </a:r>
            <a:r>
              <a:rPr lang="es-PE" sz="2400" dirty="0" err="1"/>
              <a:t>others</a:t>
            </a:r>
            <a:r>
              <a:rPr lang="es-PE" sz="2400" dirty="0"/>
              <a:t> </a:t>
            </a:r>
            <a:r>
              <a:rPr lang="es-PE" sz="2400" dirty="0" err="1"/>
              <a:t>under</a:t>
            </a:r>
            <a:r>
              <a:rPr lang="es-PE" sz="2400" dirty="0"/>
              <a:t> </a:t>
            </a:r>
            <a:r>
              <a:rPr lang="es-PE" sz="2400" dirty="0" err="1"/>
              <a:t>one</a:t>
            </a:r>
            <a:r>
              <a:rPr lang="es-PE" sz="2400" dirty="0"/>
              <a:t> </a:t>
            </a:r>
            <a:r>
              <a:rPr lang="es-PE" sz="2400" dirty="0" err="1"/>
              <a:t>plattform</a:t>
            </a:r>
            <a:r>
              <a:rPr lang="es-PE" sz="2400" dirty="0"/>
              <a:t>.</a:t>
            </a:r>
          </a:p>
          <a:p>
            <a:r>
              <a:rPr lang="es-PE" sz="2400" dirty="0"/>
              <a:t>Broad </a:t>
            </a:r>
            <a:r>
              <a:rPr lang="es-PE" sz="2400" dirty="0" err="1"/>
              <a:t>user</a:t>
            </a:r>
            <a:r>
              <a:rPr lang="es-PE" sz="2400" dirty="0"/>
              <a:t> </a:t>
            </a:r>
            <a:r>
              <a:rPr lang="es-PE" sz="2400" dirty="0" err="1"/>
              <a:t>community</a:t>
            </a:r>
            <a:endParaRPr lang="es-PE" sz="2400" dirty="0"/>
          </a:p>
          <a:p>
            <a:r>
              <a:rPr lang="es-PE" sz="2400" dirty="0" err="1"/>
              <a:t>Development</a:t>
            </a:r>
            <a:r>
              <a:rPr lang="es-PE" sz="2400" dirty="0"/>
              <a:t> </a:t>
            </a:r>
            <a:r>
              <a:rPr lang="es-PE" sz="2400" dirty="0" err="1"/>
              <a:t>is</a:t>
            </a:r>
            <a:r>
              <a:rPr lang="es-PE" sz="2400" dirty="0"/>
              <a:t> </a:t>
            </a:r>
            <a:r>
              <a:rPr lang="es-PE" sz="2400" dirty="0" err="1"/>
              <a:t>based</a:t>
            </a:r>
            <a:r>
              <a:rPr lang="es-PE" sz="2400" dirty="0"/>
              <a:t> </a:t>
            </a:r>
            <a:r>
              <a:rPr lang="es-PE" sz="2400" dirty="0" err="1"/>
              <a:t>on</a:t>
            </a:r>
            <a:r>
              <a:rPr lang="es-PE" sz="2400" dirty="0"/>
              <a:t> </a:t>
            </a:r>
            <a:r>
              <a:rPr lang="es-PE" sz="2400" dirty="0" err="1"/>
              <a:t>research</a:t>
            </a:r>
            <a:endParaRPr lang="es-PE" sz="2400" dirty="0"/>
          </a:p>
          <a:p>
            <a:r>
              <a:rPr lang="es-PE" sz="2400" dirty="0" err="1"/>
              <a:t>Many</a:t>
            </a:r>
            <a:r>
              <a:rPr lang="es-PE" sz="2400" dirty="0"/>
              <a:t> </a:t>
            </a:r>
            <a:r>
              <a:rPr lang="es-PE" sz="2400" dirty="0" err="1"/>
              <a:t>custom</a:t>
            </a:r>
            <a:r>
              <a:rPr lang="es-PE" sz="2400" dirty="0"/>
              <a:t> </a:t>
            </a:r>
            <a:r>
              <a:rPr lang="es-PE" sz="2400" dirty="0" err="1"/>
              <a:t>options</a:t>
            </a:r>
            <a:endParaRPr lang="es-PE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1F3E1-CAE8-4A9A-9D06-1AEE10D7C42A}"/>
              </a:ext>
            </a:extLst>
          </p:cNvPr>
          <p:cNvSpPr txBox="1"/>
          <p:nvPr/>
        </p:nvSpPr>
        <p:spPr>
          <a:xfrm>
            <a:off x="6084168" y="1484784"/>
            <a:ext cx="1447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DOTUR</a:t>
            </a:r>
          </a:p>
          <a:p>
            <a:pPr algn="ctr"/>
            <a:endParaRPr lang="en-US" sz="2000" i="1" dirty="0"/>
          </a:p>
          <a:p>
            <a:pPr algn="ctr"/>
            <a:r>
              <a:rPr lang="en-US" sz="2000" i="1" dirty="0"/>
              <a:t>SONS</a:t>
            </a:r>
          </a:p>
          <a:p>
            <a:pPr algn="ctr"/>
            <a:endParaRPr lang="en-US" sz="2000" i="1" dirty="0"/>
          </a:p>
          <a:p>
            <a:pPr algn="ctr"/>
            <a:r>
              <a:rPr lang="en-US" sz="2000" i="1" dirty="0"/>
              <a:t>MOTHUR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DD7E6EC-381D-432D-B2FF-F07BD3F9E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079" y="3770784"/>
            <a:ext cx="2538993" cy="178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mothur logo by Linda Wampach">
            <a:extLst>
              <a:ext uri="{FF2B5EF4-FFF2-40B4-BE49-F238E27FC236}">
                <a16:creationId xmlns:a16="http://schemas.microsoft.com/office/drawing/2014/main" id="{DD82E28A-4EE1-4E4A-8236-2A481C45B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916" y="154190"/>
            <a:ext cx="1520419" cy="152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own Arrow 4">
            <a:extLst>
              <a:ext uri="{FF2B5EF4-FFF2-40B4-BE49-F238E27FC236}">
                <a16:creationId xmlns:a16="http://schemas.microsoft.com/office/drawing/2014/main" id="{C688312B-4AF4-449D-BC38-FA924A47C676}"/>
              </a:ext>
            </a:extLst>
          </p:cNvPr>
          <p:cNvSpPr/>
          <p:nvPr/>
        </p:nvSpPr>
        <p:spPr>
          <a:xfrm>
            <a:off x="6710365" y="2475384"/>
            <a:ext cx="152400" cy="228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6">
            <a:extLst>
              <a:ext uri="{FF2B5EF4-FFF2-40B4-BE49-F238E27FC236}">
                <a16:creationId xmlns:a16="http://schemas.microsoft.com/office/drawing/2014/main" id="{566967DE-EFA5-4051-95AA-5A9289F5B7C7}"/>
              </a:ext>
            </a:extLst>
          </p:cNvPr>
          <p:cNvSpPr/>
          <p:nvPr/>
        </p:nvSpPr>
        <p:spPr>
          <a:xfrm>
            <a:off x="6710365" y="1865784"/>
            <a:ext cx="152400" cy="228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71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11E01-F01D-43EC-B7F6-4B08C1551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/>
          <a:lstStyle/>
          <a:p>
            <a:r>
              <a:rPr lang="es-PE" dirty="0" err="1"/>
              <a:t>Alternatives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F30FF-8FDB-4DF7-8135-928EDAD9E0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7254838" cy="4876800"/>
          </a:xfrm>
        </p:spPr>
        <p:txBody>
          <a:bodyPr>
            <a:normAutofit/>
          </a:bodyPr>
          <a:lstStyle/>
          <a:p>
            <a:r>
              <a:rPr lang="es-PE" sz="2400" dirty="0"/>
              <a:t>QIIME</a:t>
            </a:r>
          </a:p>
          <a:p>
            <a:pPr lvl="1"/>
            <a:r>
              <a:rPr lang="es-PE" sz="2000" dirty="0" err="1"/>
              <a:t>Multiple</a:t>
            </a:r>
            <a:r>
              <a:rPr lang="es-PE" sz="2000" dirty="0"/>
              <a:t> </a:t>
            </a:r>
            <a:r>
              <a:rPr lang="es-PE" sz="2000" dirty="0" err="1"/>
              <a:t>programs</a:t>
            </a:r>
            <a:r>
              <a:rPr lang="es-PE" sz="2000" dirty="0"/>
              <a:t> and scripts</a:t>
            </a:r>
          </a:p>
          <a:p>
            <a:pPr lvl="1"/>
            <a:r>
              <a:rPr lang="es-PE" sz="2000" dirty="0" err="1"/>
              <a:t>Some</a:t>
            </a:r>
            <a:r>
              <a:rPr lang="es-PE" sz="2000" dirty="0"/>
              <a:t> </a:t>
            </a:r>
            <a:r>
              <a:rPr lang="es-PE" sz="2000" dirty="0" err="1"/>
              <a:t>different</a:t>
            </a:r>
            <a:r>
              <a:rPr lang="es-PE" sz="2000" dirty="0"/>
              <a:t> </a:t>
            </a:r>
            <a:r>
              <a:rPr lang="es-PE" sz="2000" dirty="0" err="1"/>
              <a:t>features</a:t>
            </a:r>
            <a:endParaRPr lang="es-PE" sz="2000" dirty="0"/>
          </a:p>
          <a:p>
            <a:pPr lvl="2"/>
            <a:r>
              <a:rPr lang="es-PE" sz="1700" dirty="0" err="1"/>
              <a:t>Close</a:t>
            </a:r>
            <a:r>
              <a:rPr lang="es-PE" sz="1700" dirty="0"/>
              <a:t> </a:t>
            </a:r>
            <a:r>
              <a:rPr lang="es-PE" sz="1700" dirty="0" err="1"/>
              <a:t>reference</a:t>
            </a:r>
            <a:r>
              <a:rPr lang="es-PE" sz="1700" dirty="0"/>
              <a:t>/Open </a:t>
            </a:r>
            <a:r>
              <a:rPr lang="es-PE" sz="1700" dirty="0" err="1"/>
              <a:t>reference</a:t>
            </a:r>
            <a:r>
              <a:rPr lang="es-PE" sz="1700" dirty="0"/>
              <a:t> OTU </a:t>
            </a:r>
            <a:r>
              <a:rPr lang="es-PE" sz="1700" dirty="0" err="1"/>
              <a:t>picking</a:t>
            </a:r>
            <a:endParaRPr lang="es-PE" sz="1700" dirty="0"/>
          </a:p>
          <a:p>
            <a:pPr lvl="1"/>
            <a:endParaRPr lang="es-PE" sz="2000" dirty="0"/>
          </a:p>
          <a:p>
            <a:r>
              <a:rPr lang="es-PE" sz="2400" dirty="0"/>
              <a:t>DADA2</a:t>
            </a:r>
          </a:p>
          <a:p>
            <a:pPr lvl="1"/>
            <a:r>
              <a:rPr lang="es-PE" sz="2000" dirty="0" err="1"/>
              <a:t>Based</a:t>
            </a:r>
            <a:r>
              <a:rPr lang="es-PE" sz="2000" dirty="0"/>
              <a:t> </a:t>
            </a:r>
            <a:r>
              <a:rPr lang="es-PE" sz="2000" dirty="0" err="1"/>
              <a:t>on</a:t>
            </a:r>
            <a:r>
              <a:rPr lang="es-PE" sz="2000" dirty="0"/>
              <a:t> R</a:t>
            </a:r>
          </a:p>
          <a:p>
            <a:pPr lvl="1"/>
            <a:r>
              <a:rPr lang="es-PE" sz="2000" dirty="0" err="1"/>
              <a:t>Own</a:t>
            </a:r>
            <a:r>
              <a:rPr lang="es-PE" sz="2000" dirty="0"/>
              <a:t> error-</a:t>
            </a:r>
            <a:r>
              <a:rPr lang="es-PE" sz="2000" dirty="0" err="1"/>
              <a:t>correction</a:t>
            </a:r>
            <a:r>
              <a:rPr lang="es-PE" sz="2000" dirty="0"/>
              <a:t> </a:t>
            </a:r>
            <a:r>
              <a:rPr lang="es-PE" sz="2000" dirty="0" err="1"/>
              <a:t>method</a:t>
            </a:r>
            <a:endParaRPr lang="es-PE" sz="2000" dirty="0"/>
          </a:p>
          <a:p>
            <a:pPr lvl="1"/>
            <a:r>
              <a:rPr lang="es-PE" sz="2000" dirty="0"/>
              <a:t>Produces </a:t>
            </a:r>
            <a:r>
              <a:rPr lang="es-PE" sz="2000" dirty="0" err="1"/>
              <a:t>amplicon</a:t>
            </a:r>
            <a:r>
              <a:rPr lang="es-PE" sz="2000" dirty="0"/>
              <a:t> </a:t>
            </a:r>
            <a:r>
              <a:rPr lang="es-PE" sz="2000" dirty="0" err="1"/>
              <a:t>sequence</a:t>
            </a:r>
            <a:r>
              <a:rPr lang="es-PE" sz="2000" dirty="0"/>
              <a:t> </a:t>
            </a:r>
            <a:r>
              <a:rPr lang="es-PE" sz="2000" dirty="0" err="1"/>
              <a:t>variants</a:t>
            </a:r>
            <a:r>
              <a:rPr lang="es-PE" sz="2000" dirty="0"/>
              <a:t> (ASV)</a:t>
            </a:r>
          </a:p>
          <a:p>
            <a:pPr lvl="2"/>
            <a:r>
              <a:rPr lang="es-PE" sz="1700" dirty="0"/>
              <a:t>ASV = 100% OTU</a:t>
            </a:r>
          </a:p>
          <a:p>
            <a:pPr lvl="1"/>
            <a:r>
              <a:rPr lang="es-PE" sz="2000" dirty="0" err="1"/>
              <a:t>Easier</a:t>
            </a:r>
            <a:r>
              <a:rPr lang="es-PE" sz="2000" dirty="0"/>
              <a:t> </a:t>
            </a:r>
            <a:r>
              <a:rPr lang="es-PE" sz="2000" dirty="0" err="1"/>
              <a:t>to</a:t>
            </a:r>
            <a:r>
              <a:rPr lang="es-PE" sz="2000" dirty="0"/>
              <a:t> </a:t>
            </a:r>
            <a:r>
              <a:rPr lang="es-PE" sz="2000" dirty="0" err="1"/>
              <a:t>integrate</a:t>
            </a:r>
            <a:endParaRPr lang="es-PE" sz="2000" dirty="0"/>
          </a:p>
          <a:p>
            <a:pPr lvl="1"/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406209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Requirements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>
          <a:xfrm>
            <a:off x="827584" y="1700808"/>
            <a:ext cx="7402016" cy="2880320"/>
          </a:xfrm>
        </p:spPr>
        <p:txBody>
          <a:bodyPr>
            <a:normAutofit/>
          </a:bodyPr>
          <a:lstStyle/>
          <a:p>
            <a:r>
              <a:rPr lang="en-AU" sz="2400" dirty="0"/>
              <a:t>A computer Mas/PC/Linux with </a:t>
            </a:r>
            <a:r>
              <a:rPr lang="en-AU" sz="2400" dirty="0" err="1"/>
              <a:t>Mothur</a:t>
            </a:r>
            <a:r>
              <a:rPr lang="en-AU" sz="2400" dirty="0"/>
              <a:t> installed</a:t>
            </a:r>
          </a:p>
          <a:p>
            <a:r>
              <a:rPr lang="en-AU" sz="2400" dirty="0"/>
              <a:t>Protocol</a:t>
            </a:r>
          </a:p>
          <a:p>
            <a:r>
              <a:rPr lang="en-AU" sz="2400" dirty="0"/>
              <a:t>Documents also here</a:t>
            </a:r>
          </a:p>
          <a:p>
            <a:pPr marL="0" indent="0">
              <a:buNone/>
            </a:pPr>
            <a:r>
              <a:rPr lang="en-AU" sz="2400" dirty="0"/>
              <a:t>https://github.com/carden24/2018_Taller_Genomica_ambiental</a:t>
            </a:r>
          </a:p>
        </p:txBody>
      </p:sp>
    </p:spTree>
    <p:extLst>
      <p:ext uri="{BB962C8B-B14F-4D97-AF65-F5344CB8AC3E}">
        <p14:creationId xmlns:p14="http://schemas.microsoft.com/office/powerpoint/2010/main" val="2803684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can I run </a:t>
            </a:r>
            <a:r>
              <a:rPr lang="en-AU" dirty="0" err="1"/>
              <a:t>mothur</a:t>
            </a:r>
            <a:r>
              <a:rPr lang="en-AU" dirty="0"/>
              <a:t>?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800" b="1" dirty="0"/>
              <a:t>1. Interactively</a:t>
            </a:r>
          </a:p>
          <a:p>
            <a:endParaRPr lang="en-AU" sz="2400" dirty="0"/>
          </a:p>
          <a:p>
            <a:r>
              <a:rPr lang="en-AU" sz="2400" dirty="0"/>
              <a:t>Move required files into </a:t>
            </a:r>
            <a:r>
              <a:rPr lang="en-AU" sz="2400" dirty="0" err="1"/>
              <a:t>mothur</a:t>
            </a:r>
            <a:r>
              <a:rPr lang="en-AU" sz="2400" dirty="0"/>
              <a:t> folder</a:t>
            </a:r>
          </a:p>
          <a:p>
            <a:r>
              <a:rPr lang="en-AU" sz="2400" dirty="0"/>
              <a:t>Initialize </a:t>
            </a:r>
            <a:r>
              <a:rPr lang="en-AU" sz="2400" dirty="0" err="1"/>
              <a:t>mothur</a:t>
            </a:r>
            <a:endParaRPr lang="en-AU" sz="2400" dirty="0"/>
          </a:p>
          <a:p>
            <a:r>
              <a:rPr lang="en-AU" sz="2400" dirty="0"/>
              <a:t>Type commands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800" b="1" dirty="0"/>
              <a:t>2. Batch mode</a:t>
            </a:r>
          </a:p>
          <a:p>
            <a:endParaRPr lang="en-AU" sz="2400" dirty="0"/>
          </a:p>
          <a:p>
            <a:r>
              <a:rPr lang="en-AU" sz="2400" dirty="0"/>
              <a:t>Prepare plain text script with commands</a:t>
            </a:r>
          </a:p>
          <a:p>
            <a:r>
              <a:rPr lang="en-AU" sz="2400" dirty="0"/>
              <a:t>Execute script with </a:t>
            </a:r>
          </a:p>
          <a:p>
            <a:pPr marL="0" indent="0">
              <a:buNone/>
            </a:pPr>
            <a:r>
              <a:rPr lang="en-AU" sz="2400" dirty="0"/>
              <a:t>    </a:t>
            </a:r>
            <a:r>
              <a:rPr lang="en-AU" sz="2400" i="1" dirty="0" err="1"/>
              <a:t>mothur</a:t>
            </a:r>
            <a:r>
              <a:rPr lang="en-AU" sz="2400" i="1" dirty="0"/>
              <a:t> &lt;</a:t>
            </a:r>
            <a:r>
              <a:rPr lang="en-AU" sz="2400" i="1" dirty="0" err="1"/>
              <a:t>script.batch</a:t>
            </a:r>
            <a:r>
              <a:rPr lang="en-AU" sz="2400" i="1" dirty="0"/>
              <a:t>&gt;</a:t>
            </a:r>
          </a:p>
          <a:p>
            <a:endParaRPr lang="en-AU" sz="2400" dirty="0"/>
          </a:p>
          <a:p>
            <a:endParaRPr lang="en-AU" sz="2400" dirty="0"/>
          </a:p>
          <a:p>
            <a:pPr marL="0" indent="0">
              <a:buNone/>
            </a:pPr>
            <a:r>
              <a:rPr lang="en-AU" sz="2800" b="1" dirty="0"/>
              <a:t>3. GUI (RIP)</a:t>
            </a:r>
          </a:p>
          <a:p>
            <a:endParaRPr lang="en-AU" sz="24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7094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8654" y="597187"/>
            <a:ext cx="1256146" cy="1319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Clean Sequences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06307" y="912772"/>
            <a:ext cx="1143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/>
              </a:rPr>
              <a:t>Aligned sequences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57165" y="2060406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Refined alignment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47145" y="4736164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Distance matrix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75656" y="5807005"/>
            <a:ext cx="187960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" panose="02000503000000020004" pitchFamily="2"/>
              </a:rPr>
              <a:t>Sites by species table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910966" y="1025224"/>
            <a:ext cx="860834" cy="35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2566288" y="2453603"/>
            <a:ext cx="999658" cy="43663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84621" y="3315911"/>
            <a:ext cx="963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Greedy</a:t>
            </a:r>
          </a:p>
          <a:p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clustering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19" name="Bent-Up Arrow 18"/>
          <p:cNvSpPr/>
          <p:nvPr/>
        </p:nvSpPr>
        <p:spPr>
          <a:xfrm rot="10800000" flipH="1">
            <a:off x="4294629" y="1628800"/>
            <a:ext cx="1267972" cy="4211274"/>
          </a:xfrm>
          <a:custGeom>
            <a:avLst/>
            <a:gdLst>
              <a:gd name="connsiteX0" fmla="*/ 0 w 1116598"/>
              <a:gd name="connsiteY0" fmla="*/ 3021478 h 3300627"/>
              <a:gd name="connsiteX1" fmla="*/ 697874 w 1116598"/>
              <a:gd name="connsiteY1" fmla="*/ 3021478 h 3300627"/>
              <a:gd name="connsiteX2" fmla="*/ 697874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21478 h 3300627"/>
              <a:gd name="connsiteX1" fmla="*/ 756867 w 1116598"/>
              <a:gd name="connsiteY1" fmla="*/ 3021478 h 3300627"/>
              <a:gd name="connsiteX2" fmla="*/ 697874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21478 h 3300627"/>
              <a:gd name="connsiteX1" fmla="*/ 756867 w 1116598"/>
              <a:gd name="connsiteY1" fmla="*/ 3021478 h 3300627"/>
              <a:gd name="connsiteX2" fmla="*/ 815861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21478 h 3300627"/>
              <a:gd name="connsiteX1" fmla="*/ 756867 w 1116598"/>
              <a:gd name="connsiteY1" fmla="*/ 3021478 h 3300627"/>
              <a:gd name="connsiteX2" fmla="*/ 756868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89229 h 3300627"/>
              <a:gd name="connsiteX1" fmla="*/ 756867 w 1116598"/>
              <a:gd name="connsiteY1" fmla="*/ 3021478 h 3300627"/>
              <a:gd name="connsiteX2" fmla="*/ 756868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89229 h 3300627"/>
              <a:gd name="connsiteX0" fmla="*/ 0 w 1116598"/>
              <a:gd name="connsiteY0" fmla="*/ 3089229 h 3300627"/>
              <a:gd name="connsiteX1" fmla="*/ 756867 w 1116598"/>
              <a:gd name="connsiteY1" fmla="*/ 3089230 h 3300627"/>
              <a:gd name="connsiteX2" fmla="*/ 756868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89229 h 330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16598" h="3300627">
                <a:moveTo>
                  <a:pt x="0" y="3089229"/>
                </a:moveTo>
                <a:lnTo>
                  <a:pt x="756867" y="3089230"/>
                </a:lnTo>
                <a:cubicBezTo>
                  <a:pt x="756867" y="2175121"/>
                  <a:pt x="756868" y="1193259"/>
                  <a:pt x="756868" y="279150"/>
                </a:cubicBezTo>
                <a:lnTo>
                  <a:pt x="558299" y="279150"/>
                </a:lnTo>
                <a:lnTo>
                  <a:pt x="837449" y="0"/>
                </a:lnTo>
                <a:lnTo>
                  <a:pt x="1116598" y="279150"/>
                </a:lnTo>
                <a:lnTo>
                  <a:pt x="977023" y="279150"/>
                </a:lnTo>
                <a:lnTo>
                  <a:pt x="977023" y="3300627"/>
                </a:lnTo>
                <a:lnTo>
                  <a:pt x="0" y="3300627"/>
                </a:lnTo>
                <a:lnTo>
                  <a:pt x="0" y="3089229"/>
                </a:ln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294630" y="1005038"/>
            <a:ext cx="889524" cy="407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01455" y="162577"/>
            <a:ext cx="11304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600" dirty="0">
                <a:solidFill>
                  <a:prstClr val="black"/>
                </a:solidFill>
                <a:latin typeface="Helvetica Neue" panose="02000503000000020004" pitchFamily="2"/>
              </a:rPr>
              <a:t>Join pairs</a:t>
            </a:r>
          </a:p>
          <a:p>
            <a:pPr lvl="0" algn="ctr"/>
            <a:r>
              <a:rPr lang="en-US" sz="1600" dirty="0">
                <a:solidFill>
                  <a:prstClr val="black"/>
                </a:solidFill>
                <a:latin typeface="Helvetica Neue" panose="02000503000000020004" pitchFamily="2"/>
              </a:rPr>
              <a:t>Filter </a:t>
            </a:r>
            <a:r>
              <a:rPr lang="en-US" sz="1600" dirty="0" err="1">
                <a:solidFill>
                  <a:prstClr val="black"/>
                </a:solidFill>
                <a:latin typeface="Helvetica Neue" panose="02000503000000020004" pitchFamily="2"/>
              </a:rPr>
              <a:t>seqs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46121" y="366355"/>
            <a:ext cx="11865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Helvetica Neue" panose="02000503000000020004" pitchFamily="2"/>
              </a:rPr>
              <a:t>Dereplicate</a:t>
            </a:r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)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Align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01998" y="120133"/>
            <a:ext cx="196399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Remove badly aligned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Filter alignment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Helvetica Neue" panose="02000503000000020004" pitchFamily="2"/>
              </a:rPr>
              <a:t>Dereplicate</a:t>
            </a:r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)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Helvetica Neue" panose="02000503000000020004" pitchFamily="2"/>
              </a:rPr>
              <a:t>Precluster</a:t>
            </a:r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)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6338" y="820439"/>
            <a:ext cx="1649288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/>
              </a:rPr>
              <a:t>Raw Sequences</a:t>
            </a:r>
          </a:p>
        </p:txBody>
      </p:sp>
      <p:sp>
        <p:nvSpPr>
          <p:cNvPr id="28" name="Right Arrow 27"/>
          <p:cNvSpPr/>
          <p:nvPr/>
        </p:nvSpPr>
        <p:spPr>
          <a:xfrm rot="5400000">
            <a:off x="5708436" y="4720646"/>
            <a:ext cx="1732597" cy="436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0" name="Bent-Up Arrow 29"/>
          <p:cNvSpPr/>
          <p:nvPr/>
        </p:nvSpPr>
        <p:spPr>
          <a:xfrm flipV="1">
            <a:off x="6732240" y="1206272"/>
            <a:ext cx="1361856" cy="782568"/>
          </a:xfrm>
          <a:prstGeom prst="bentUpArrow">
            <a:avLst>
              <a:gd name="adj1" fmla="val 25000"/>
              <a:gd name="adj2" fmla="val 2568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70450" y="4021307"/>
            <a:ext cx="7681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Create </a:t>
            </a:r>
          </a:p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matrix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258292" y="5402094"/>
            <a:ext cx="755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Cluster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04300" y="5947959"/>
            <a:ext cx="337410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Clustering result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63682" y="2621202"/>
            <a:ext cx="15813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Remove </a:t>
            </a:r>
          </a:p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Chimeras and contaminants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91745" y="3526355"/>
            <a:ext cx="219921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Final alignment</a:t>
            </a:r>
          </a:p>
        </p:txBody>
      </p:sp>
      <p:sp>
        <p:nvSpPr>
          <p:cNvPr id="37" name="Right Arrow 36"/>
          <p:cNvSpPr/>
          <p:nvPr/>
        </p:nvSpPr>
        <p:spPr>
          <a:xfrm rot="5400000">
            <a:off x="7528070" y="2878155"/>
            <a:ext cx="695412" cy="436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8" name="Right Arrow 37"/>
          <p:cNvSpPr/>
          <p:nvPr/>
        </p:nvSpPr>
        <p:spPr>
          <a:xfrm rot="5400000">
            <a:off x="7689229" y="5424330"/>
            <a:ext cx="394850" cy="436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9" name="Right Arrow 38"/>
          <p:cNvSpPr/>
          <p:nvPr/>
        </p:nvSpPr>
        <p:spPr>
          <a:xfrm rot="10800000">
            <a:off x="3849868" y="5873471"/>
            <a:ext cx="889524" cy="456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09185" y="5478198"/>
            <a:ext cx="1162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Create table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54799" y="3269744"/>
            <a:ext cx="11430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Helvetica Neue" panose="02000503000000020004" pitchFamily="2"/>
              </a:rPr>
              <a:t>Phylotypes</a:t>
            </a:r>
            <a:endParaRPr lang="en-US" sz="1400" dirty="0">
              <a:latin typeface="Helvetica Neue" panose="02000503000000020004" pitchFamily="2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60826" y="2610730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Classify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653695" y="4505833"/>
            <a:ext cx="755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Cluster</a:t>
            </a:r>
          </a:p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split</a:t>
            </a:r>
          </a:p>
        </p:txBody>
      </p:sp>
      <p:sp>
        <p:nvSpPr>
          <p:cNvPr id="43" name="Right Arrow 42"/>
          <p:cNvSpPr/>
          <p:nvPr/>
        </p:nvSpPr>
        <p:spPr>
          <a:xfrm rot="5400000">
            <a:off x="7571406" y="4146739"/>
            <a:ext cx="625182" cy="431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48009" y="5359163"/>
            <a:ext cx="1478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+ Classify OTUs</a:t>
            </a:r>
          </a:p>
        </p:txBody>
      </p:sp>
    </p:spTree>
    <p:extLst>
      <p:ext uri="{BB962C8B-B14F-4D97-AF65-F5344CB8AC3E}">
        <p14:creationId xmlns:p14="http://schemas.microsoft.com/office/powerpoint/2010/main" val="3790792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315200" cy="914400"/>
          </a:xfrm>
        </p:spPr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641287" y="800708"/>
            <a:ext cx="2232248" cy="1620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 panose="02000503000000020004" pitchFamily="2"/>
              </a:rPr>
              <a:t>Script</a:t>
            </a:r>
          </a:p>
          <a:p>
            <a:pPr algn="ctr"/>
            <a:r>
              <a:rPr lang="en-US" sz="2400" dirty="0">
                <a:latin typeface="Helvetica Neue" panose="02000503000000020004" pitchFamily="2"/>
              </a:rPr>
              <a:t>(Instructions)</a:t>
            </a:r>
          </a:p>
          <a:p>
            <a:pPr algn="ctr"/>
            <a:r>
              <a:rPr lang="en-US" sz="2400" dirty="0">
                <a:latin typeface="Helvetica Neue" panose="02000503000000020004" pitchFamily="2"/>
              </a:rPr>
              <a:t>&lt;.batch&gt;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3908715" y="2564904"/>
            <a:ext cx="36724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/>
              </a:rPr>
              <a:t>List of files</a:t>
            </a:r>
          </a:p>
          <a:p>
            <a:pPr algn="ctr"/>
            <a:r>
              <a:rPr lang="en-US" sz="2000" dirty="0">
                <a:latin typeface="Helvetica Neue" panose="02000503000000020004" pitchFamily="2"/>
              </a:rPr>
              <a:t>&lt;.files&gt;</a:t>
            </a:r>
          </a:p>
        </p:txBody>
      </p:sp>
      <p:sp>
        <p:nvSpPr>
          <p:cNvPr id="9" name="Flowchart: Multidocument 8"/>
          <p:cNvSpPr/>
          <p:nvPr/>
        </p:nvSpPr>
        <p:spPr>
          <a:xfrm>
            <a:off x="3923928" y="334729"/>
            <a:ext cx="3672408" cy="208615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/>
              </a:rPr>
              <a:t>Sequencing files </a:t>
            </a:r>
          </a:p>
          <a:p>
            <a:pPr algn="ctr"/>
            <a:r>
              <a:rPr lang="en-US" sz="2000" dirty="0">
                <a:latin typeface="Helvetica Neue" panose="02000503000000020004" pitchFamily="2"/>
              </a:rPr>
              <a:t>(Pairs of </a:t>
            </a:r>
            <a:r>
              <a:rPr lang="en-US" sz="2000" dirty="0" err="1">
                <a:latin typeface="Helvetica Neue" panose="02000503000000020004" pitchFamily="2"/>
              </a:rPr>
              <a:t>fastq</a:t>
            </a:r>
            <a:r>
              <a:rPr lang="en-US" sz="2000" dirty="0">
                <a:latin typeface="Helvetica Neue" panose="02000503000000020004" pitchFamily="2"/>
              </a:rPr>
              <a:t> files </a:t>
            </a:r>
          </a:p>
          <a:p>
            <a:pPr algn="ctr"/>
            <a:r>
              <a:rPr lang="en-US" sz="2000" dirty="0">
                <a:latin typeface="Helvetica Neue" panose="02000503000000020004" pitchFamily="2"/>
              </a:rPr>
              <a:t>per sample)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23928" y="3861048"/>
            <a:ext cx="3672408" cy="1008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/>
              </a:rPr>
              <a:t>Master alignment</a:t>
            </a:r>
          </a:p>
          <a:p>
            <a:pPr algn="ctr"/>
            <a:r>
              <a:rPr lang="en-US" sz="2000" dirty="0">
                <a:latin typeface="Helvetica Neue" panose="02000503000000020004" pitchFamily="2"/>
              </a:rPr>
              <a:t>&lt;.</a:t>
            </a:r>
            <a:r>
              <a:rPr lang="en-US" sz="2000" dirty="0" err="1">
                <a:latin typeface="Helvetica Neue" panose="02000503000000020004" pitchFamily="2"/>
              </a:rPr>
              <a:t>fasta</a:t>
            </a:r>
            <a:r>
              <a:rPr lang="en-US" sz="2000" dirty="0">
                <a:latin typeface="Helvetica Neue" panose="02000503000000020004" pitchFamily="2"/>
              </a:rPr>
              <a:t>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08715" y="5157192"/>
            <a:ext cx="3672408" cy="10081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/>
              </a:rPr>
              <a:t>Taxonomic scheme</a:t>
            </a:r>
          </a:p>
        </p:txBody>
      </p:sp>
    </p:spTree>
    <p:extLst>
      <p:ext uri="{BB962C8B-B14F-4D97-AF65-F5344CB8AC3E}">
        <p14:creationId xmlns:p14="http://schemas.microsoft.com/office/powerpoint/2010/main" val="1493352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stability.files</a:t>
            </a:r>
            <a:endParaRPr lang="en-AU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66901"/>
              </p:ext>
            </p:extLst>
          </p:nvPr>
        </p:nvGraphicFramePr>
        <p:xfrm>
          <a:off x="1043608" y="1772816"/>
          <a:ext cx="6624736" cy="432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8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8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F3D0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F3D0_S188_L001_R1_001.fastq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F3D0_S188_L001_R2_001.fastq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F3D141_S207_L001_R1_001.fastq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F3D141_S207_L001_R2_001.fastq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F3D142_S208_L001_R1_001.fastq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F3D142_S208_L001_R2_001.fastq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F3D143_S209_L001_R1_001.fastq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F3D143_S209_L001_R2_001.fastq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F3D144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F3D144_S210_L001_R1_001.fastq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F3D144_S210_L001_R2_001.fastq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F3D145_S211_L001_R1_001.fastq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F3D145_S211_L001_R2_001.fastq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F3D146_S212_L001_R1_001.fastq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F3D146_S212_L001_R2_001.fastq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F3D147_S213_L001_R1_001.fastq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F3D147_S213_L001_R2_001.fastq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F3D148_S214_L001_R1_001.fastq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F3D148_S214_L001_R2_001.fastq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F3D149_S215_L001_R1_001.fastq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F3D149_S215_L001_R2_001.fastq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F3D150_S216_L001_R1_001.fastq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F3D150_S216_L001_R2_001.fastq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F3D1_S189_L001_R1_001.fastq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F3D1_S189_L001_R2_001.fastq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F3D2_S190_L001_R1_001.fastq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F3D2_S190_L001_R2_001.fastq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F3D3_S191_L001_R1_001.fastq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F3D3_S191_L001_R2_001.fastq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F3D5_S193_L001_R1_001.fastq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F3D5_S193_L001_R2_001.fastq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F3D6_S194_L001_R1_001.fastq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F3D6_S194_L001_R2_001.fastq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F3D7_S195_L001_R1_001.fastq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F3D7_S195_L001_R2_001.fastq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F3D8_S196_L001_R1_001.fastq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F3D8_S196_L001_R2_001.fastq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F3D9_S197_L001_R1_001.fastq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F3D9_S197_L001_R2_001.fastq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Mock_S280_L001_R1_001.fastq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Mock_S280_L001_R2_001.fastq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971600" y="12594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Sample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2987824" y="12594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Pair1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652120" y="12594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Pair2</a:t>
            </a:r>
          </a:p>
        </p:txBody>
      </p:sp>
    </p:spTree>
    <p:extLst>
      <p:ext uri="{BB962C8B-B14F-4D97-AF65-F5344CB8AC3E}">
        <p14:creationId xmlns:p14="http://schemas.microsoft.com/office/powerpoint/2010/main" val="1938551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079084"/>
            <a:ext cx="9144000" cy="7847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Contents of </a:t>
            </a:r>
            <a:r>
              <a:rPr lang="en-AU" i="1" dirty="0" err="1"/>
              <a:t>stability.batch</a:t>
            </a:r>
            <a:endParaRPr lang="en-AU" i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1115616" y="6217585"/>
            <a:ext cx="223224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Quality control step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4716016" y="6216889"/>
            <a:ext cx="381642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Reducing computational stress step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B50CF1-1FAA-463F-9E6F-2BC96AAA0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962037"/>
              </p:ext>
            </p:extLst>
          </p:nvPr>
        </p:nvGraphicFramePr>
        <p:xfrm>
          <a:off x="539552" y="1423017"/>
          <a:ext cx="7920880" cy="4285951"/>
        </p:xfrm>
        <a:graphic>
          <a:graphicData uri="http://schemas.openxmlformats.org/drawingml/2006/table">
            <a:tbl>
              <a:tblPr/>
              <a:tblGrid>
                <a:gridCol w="288032">
                  <a:extLst>
                    <a:ext uri="{9D8B030D-6E8A-4147-A177-3AD203B41FA5}">
                      <a16:colId xmlns:a16="http://schemas.microsoft.com/office/drawing/2014/main" val="1150934252"/>
                    </a:ext>
                  </a:extLst>
                </a:gridCol>
                <a:gridCol w="72008">
                  <a:extLst>
                    <a:ext uri="{9D8B030D-6E8A-4147-A177-3AD203B41FA5}">
                      <a16:colId xmlns:a16="http://schemas.microsoft.com/office/drawing/2014/main" val="2971570643"/>
                    </a:ext>
                  </a:extLst>
                </a:gridCol>
                <a:gridCol w="7560840">
                  <a:extLst>
                    <a:ext uri="{9D8B030D-6E8A-4147-A177-3AD203B41FA5}">
                      <a16:colId xmlns:a16="http://schemas.microsoft.com/office/drawing/2014/main" val="1915247608"/>
                    </a:ext>
                  </a:extLst>
                </a:gridCol>
              </a:tblGrid>
              <a:tr h="247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pcr.seqs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silva.bacteria.fasta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start=11894, end=25319,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keepdots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=F)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024854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rename.file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(input=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silva.bacteria.pcr.fasta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new=silva.v4.fasta)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541065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make.contigs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(file=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stability.files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processors=2)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969927"/>
                  </a:ext>
                </a:extLst>
              </a:tr>
              <a:tr h="247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screen.seqs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group=current, summary=current,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maxambig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=0,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maxlength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=275)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402221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unique.seqs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544355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count.seqs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(name=current, group=current)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432569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align.seqs(fasta=current, reference=silva.v4.fasta)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805746"/>
                  </a:ext>
                </a:extLst>
              </a:tr>
              <a:tr h="247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screen.seqs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count=current, start=1968, end=11550,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maxhomop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=8)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203186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filter.seqs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vertical=T,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trump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=.)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198145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unique.seqs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count=current)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3251209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pre.cluster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count=current, diffs=2)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278311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chimera.vsearch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count=current, dereplicate=t)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669065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remove.seqs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accnos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96709"/>
                  </a:ext>
                </a:extLst>
              </a:tr>
              <a:tr h="40589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classify.seqs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count=current, reference=trainset14_032015.pds.fasta, taxonomy=trainset14_032015.pds.tax, cutoff=80)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386832"/>
                  </a:ext>
                </a:extLst>
              </a:tr>
              <a:tr h="40589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remove.lineage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count=current, taxonomy=current, taxon=Chloroplast-Mitochondria-unknown-Archaea-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Eukaryota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737331"/>
                  </a:ext>
                </a:extLst>
              </a:tr>
              <a:tr h="29652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cluster.split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count=current, taxonomy=current,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splitmethod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=classify,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taxlevel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=4, cutoff=0.03)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809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make.shared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(list=current, count=current, label=0.03)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676051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classify.otu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(list=current, count=current, taxonomy=current, label=0.03);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174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999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817B-2F5E-4202-8159-31860D67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Quality</a:t>
            </a:r>
            <a:r>
              <a:rPr lang="es-PE" dirty="0"/>
              <a:t> control and </a:t>
            </a:r>
            <a:r>
              <a:rPr lang="es-PE" dirty="0" err="1"/>
              <a:t>noise</a:t>
            </a:r>
            <a:r>
              <a:rPr lang="es-PE" dirty="0"/>
              <a:t> </a:t>
            </a:r>
            <a:r>
              <a:rPr lang="es-PE" dirty="0" err="1"/>
              <a:t>reduction</a:t>
            </a:r>
            <a:r>
              <a:rPr lang="es-PE" dirty="0"/>
              <a:t>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6B102-B303-4227-908B-54AF4C6643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E" dirty="0" err="1"/>
              <a:t>Joining</a:t>
            </a:r>
            <a:r>
              <a:rPr lang="es-PE" dirty="0"/>
              <a:t> </a:t>
            </a:r>
            <a:r>
              <a:rPr lang="es-PE" dirty="0" err="1"/>
              <a:t>overlapping</a:t>
            </a:r>
            <a:r>
              <a:rPr lang="es-PE" dirty="0"/>
              <a:t> </a:t>
            </a:r>
            <a:r>
              <a:rPr lang="es-PE" dirty="0" err="1"/>
              <a:t>reads</a:t>
            </a:r>
            <a:endParaRPr lang="es-PE" dirty="0"/>
          </a:p>
          <a:p>
            <a:pPr lvl="1"/>
            <a:r>
              <a:rPr lang="es-PE" dirty="0" err="1"/>
              <a:t>Correct</a:t>
            </a:r>
            <a:r>
              <a:rPr lang="es-PE" dirty="0"/>
              <a:t> bases </a:t>
            </a:r>
            <a:r>
              <a:rPr lang="es-PE" dirty="0" err="1"/>
              <a:t>call</a:t>
            </a:r>
            <a:r>
              <a:rPr lang="es-PE" dirty="0"/>
              <a:t> </a:t>
            </a:r>
            <a:r>
              <a:rPr lang="es-PE" dirty="0" err="1"/>
              <a:t>using</a:t>
            </a:r>
            <a:r>
              <a:rPr lang="es-PE" dirty="0"/>
              <a:t> </a:t>
            </a:r>
            <a:r>
              <a:rPr lang="es-PE" dirty="0" err="1"/>
              <a:t>best</a:t>
            </a:r>
            <a:r>
              <a:rPr lang="es-PE" dirty="0"/>
              <a:t> </a:t>
            </a:r>
            <a:r>
              <a:rPr lang="es-PE" dirty="0" err="1"/>
              <a:t>information</a:t>
            </a:r>
            <a:r>
              <a:rPr lang="es-PE" dirty="0"/>
              <a:t> </a:t>
            </a:r>
            <a:r>
              <a:rPr lang="es-PE" dirty="0" err="1"/>
              <a:t>possible</a:t>
            </a:r>
            <a:endParaRPr lang="es-PE" dirty="0"/>
          </a:p>
          <a:p>
            <a:r>
              <a:rPr lang="es-PE" dirty="0" err="1"/>
              <a:t>Removing</a:t>
            </a:r>
            <a:r>
              <a:rPr lang="es-PE" dirty="0"/>
              <a:t> </a:t>
            </a:r>
            <a:r>
              <a:rPr lang="es-PE" err="1"/>
              <a:t>weird</a:t>
            </a:r>
            <a:r>
              <a:rPr lang="es-PE"/>
              <a:t> sequences</a:t>
            </a:r>
          </a:p>
          <a:p>
            <a:r>
              <a:rPr lang="es-PE"/>
              <a:t>Remove poorly aligned sequences</a:t>
            </a:r>
          </a:p>
          <a:p>
            <a:r>
              <a:rPr lang="es-PE"/>
              <a:t>Remove chimeras</a:t>
            </a:r>
          </a:p>
          <a:p>
            <a:r>
              <a:rPr lang="es-PE"/>
              <a:t>Remove contaminants</a:t>
            </a:r>
          </a:p>
          <a:p>
            <a:r>
              <a:rPr lang="es-PE"/>
              <a:t>Preclustering</a:t>
            </a:r>
            <a:endParaRPr lang="es-PE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41A743A-9E1C-44B3-8C6B-A2C9BAB93111}"/>
              </a:ext>
            </a:extLst>
          </p:cNvPr>
          <p:cNvGrpSpPr/>
          <p:nvPr/>
        </p:nvGrpSpPr>
        <p:grpSpPr>
          <a:xfrm>
            <a:off x="6510787" y="1367596"/>
            <a:ext cx="1242138" cy="1434267"/>
            <a:chOff x="323528" y="2419845"/>
            <a:chExt cx="2664296" cy="36014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C09EBC7-9574-48E9-B79B-1EA9EB8221D0}"/>
                </a:ext>
              </a:extLst>
            </p:cNvPr>
            <p:cNvSpPr/>
            <p:nvPr/>
          </p:nvSpPr>
          <p:spPr>
            <a:xfrm>
              <a:off x="323528" y="3645024"/>
              <a:ext cx="2664296" cy="2376264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45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55752CA1-C2B2-4D3B-A231-BF4D0134131C}"/>
                </a:ext>
              </a:extLst>
            </p:cNvPr>
            <p:cNvSpPr/>
            <p:nvPr/>
          </p:nvSpPr>
          <p:spPr>
            <a:xfrm>
              <a:off x="1079612" y="2419845"/>
              <a:ext cx="1152128" cy="2803624"/>
            </a:xfrm>
            <a:prstGeom prst="blockArc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Down Arrow 6">
              <a:extLst>
                <a:ext uri="{FF2B5EF4-FFF2-40B4-BE49-F238E27FC236}">
                  <a16:creationId xmlns:a16="http://schemas.microsoft.com/office/drawing/2014/main" id="{F122EFED-89A1-4AD7-922B-58A21CDD9C9E}"/>
                </a:ext>
              </a:extLst>
            </p:cNvPr>
            <p:cNvSpPr/>
            <p:nvPr/>
          </p:nvSpPr>
          <p:spPr>
            <a:xfrm rot="10800000">
              <a:off x="899590" y="3281597"/>
              <a:ext cx="432049" cy="54006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4">
              <a:extLst>
                <a:ext uri="{FF2B5EF4-FFF2-40B4-BE49-F238E27FC236}">
                  <a16:creationId xmlns:a16="http://schemas.microsoft.com/office/drawing/2014/main" id="{1FAF77B1-3407-4EE8-97B8-FC605A914BD0}"/>
                </a:ext>
              </a:extLst>
            </p:cNvPr>
            <p:cNvSpPr/>
            <p:nvPr/>
          </p:nvSpPr>
          <p:spPr>
            <a:xfrm rot="10800000">
              <a:off x="1823545" y="3281598"/>
              <a:ext cx="432049" cy="54006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DAE844D-0D32-4437-AA65-1E75053B33B7}"/>
              </a:ext>
            </a:extLst>
          </p:cNvPr>
          <p:cNvGrpSpPr/>
          <p:nvPr/>
        </p:nvGrpSpPr>
        <p:grpSpPr>
          <a:xfrm>
            <a:off x="6516215" y="3645023"/>
            <a:ext cx="1801057" cy="1938485"/>
            <a:chOff x="4481989" y="2040305"/>
            <a:chExt cx="3835284" cy="354320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9C9C17-48C4-4FF0-918F-DA10A5645133}"/>
                </a:ext>
              </a:extLst>
            </p:cNvPr>
            <p:cNvSpPr/>
            <p:nvPr/>
          </p:nvSpPr>
          <p:spPr>
            <a:xfrm>
              <a:off x="4517780" y="2292337"/>
              <a:ext cx="2916324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own Arrow 9">
              <a:extLst>
                <a:ext uri="{FF2B5EF4-FFF2-40B4-BE49-F238E27FC236}">
                  <a16:creationId xmlns:a16="http://schemas.microsoft.com/office/drawing/2014/main" id="{CB04BA22-A014-428E-A82D-BA6CB65FFDEE}"/>
                </a:ext>
              </a:extLst>
            </p:cNvPr>
            <p:cNvSpPr/>
            <p:nvPr/>
          </p:nvSpPr>
          <p:spPr>
            <a:xfrm rot="16200000">
              <a:off x="5238073" y="1284221"/>
              <a:ext cx="432049" cy="194421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>
              <a:extLst>
                <a:ext uri="{FF2B5EF4-FFF2-40B4-BE49-F238E27FC236}">
                  <a16:creationId xmlns:a16="http://schemas.microsoft.com/office/drawing/2014/main" id="{A73384D0-EE1B-4787-8923-F5CBF8430303}"/>
                </a:ext>
              </a:extLst>
            </p:cNvPr>
            <p:cNvSpPr/>
            <p:nvPr/>
          </p:nvSpPr>
          <p:spPr>
            <a:xfrm rot="5400000">
              <a:off x="6245971" y="1617122"/>
              <a:ext cx="432049" cy="194421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2">
              <a:extLst>
                <a:ext uri="{FF2B5EF4-FFF2-40B4-BE49-F238E27FC236}">
                  <a16:creationId xmlns:a16="http://schemas.microsoft.com/office/drawing/2014/main" id="{A20256DB-57F7-4F71-9201-A0EFC275D24B}"/>
                </a:ext>
              </a:extLst>
            </p:cNvPr>
            <p:cNvSpPr/>
            <p:nvPr/>
          </p:nvSpPr>
          <p:spPr>
            <a:xfrm rot="16200000">
              <a:off x="5256075" y="2960949"/>
              <a:ext cx="432049" cy="194421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own Arrow 13">
              <a:extLst>
                <a:ext uri="{FF2B5EF4-FFF2-40B4-BE49-F238E27FC236}">
                  <a16:creationId xmlns:a16="http://schemas.microsoft.com/office/drawing/2014/main" id="{6002A82A-1215-4540-BE51-DF10D8D66BCD}"/>
                </a:ext>
              </a:extLst>
            </p:cNvPr>
            <p:cNvSpPr/>
            <p:nvPr/>
          </p:nvSpPr>
          <p:spPr>
            <a:xfrm rot="5400000">
              <a:off x="6210181" y="3098028"/>
              <a:ext cx="432049" cy="194421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6BE2343-DCE8-411D-95CE-6FFE18B67B00}"/>
                </a:ext>
              </a:extLst>
            </p:cNvPr>
            <p:cNvSpPr/>
            <p:nvPr/>
          </p:nvSpPr>
          <p:spPr>
            <a:xfrm>
              <a:off x="4512574" y="5223469"/>
              <a:ext cx="2916324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urved Left Arrow 17">
              <a:extLst>
                <a:ext uri="{FF2B5EF4-FFF2-40B4-BE49-F238E27FC236}">
                  <a16:creationId xmlns:a16="http://schemas.microsoft.com/office/drawing/2014/main" id="{7F742B97-E8E5-42EF-93E6-8812C278DE5C}"/>
                </a:ext>
              </a:extLst>
            </p:cNvPr>
            <p:cNvSpPr/>
            <p:nvPr/>
          </p:nvSpPr>
          <p:spPr>
            <a:xfrm>
              <a:off x="7812360" y="2924944"/>
              <a:ext cx="432048" cy="720080"/>
            </a:xfrm>
            <a:prstGeom prst="curvedLef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Curved Left Arrow 18">
              <a:extLst>
                <a:ext uri="{FF2B5EF4-FFF2-40B4-BE49-F238E27FC236}">
                  <a16:creationId xmlns:a16="http://schemas.microsoft.com/office/drawing/2014/main" id="{7881D2CE-572E-44AC-A252-CD741C8BA0D7}"/>
                </a:ext>
              </a:extLst>
            </p:cNvPr>
            <p:cNvSpPr/>
            <p:nvPr/>
          </p:nvSpPr>
          <p:spPr>
            <a:xfrm>
              <a:off x="7885225" y="4292043"/>
              <a:ext cx="432048" cy="720080"/>
            </a:xfrm>
            <a:prstGeom prst="curvedLef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268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media/BuUO9NFCUAENDtr.jpg">
            <a:extLst>
              <a:ext uri="{FF2B5EF4-FFF2-40B4-BE49-F238E27FC236}">
                <a16:creationId xmlns:a16="http://schemas.microsoft.com/office/drawing/2014/main" id="{420E43BD-2F77-41ED-A572-8B9CCB377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92" y="2253958"/>
            <a:ext cx="1967964" cy="262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iles of papers">
            <a:extLst>
              <a:ext uri="{FF2B5EF4-FFF2-40B4-BE49-F238E27FC236}">
                <a16:creationId xmlns:a16="http://schemas.microsoft.com/office/drawing/2014/main" id="{14548868-E4F4-4C79-B674-7D704B87E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153" y="2441781"/>
            <a:ext cx="2314190" cy="231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596396-175D-44B0-AE6C-A973A3DAC710}"/>
              </a:ext>
            </a:extLst>
          </p:cNvPr>
          <p:cNvSpPr txBox="1"/>
          <p:nvPr/>
        </p:nvSpPr>
        <p:spPr>
          <a:xfrm>
            <a:off x="3727891" y="1688590"/>
            <a:ext cx="1385744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100" dirty="0"/>
              <a:t>Literatura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58090E-9EB2-4FEA-8F83-5ADF4EC39DE7}"/>
              </a:ext>
            </a:extLst>
          </p:cNvPr>
          <p:cNvSpPr txBox="1"/>
          <p:nvPr/>
        </p:nvSpPr>
        <p:spPr>
          <a:xfrm>
            <a:off x="5937892" y="2262262"/>
            <a:ext cx="1633358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100" dirty="0"/>
              <a:t>Publicación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56C5C9-A416-461B-A19B-C5376C339A94}"/>
              </a:ext>
            </a:extLst>
          </p:cNvPr>
          <p:cNvSpPr/>
          <p:nvPr/>
        </p:nvSpPr>
        <p:spPr>
          <a:xfrm>
            <a:off x="3346273" y="2274374"/>
            <a:ext cx="2356993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050" dirty="0"/>
              <a:t>@M00967:43:000000000-A3JHG:1:1101:18278:3345 1:N:0:188</a:t>
            </a:r>
          </a:p>
          <a:p>
            <a:r>
              <a:rPr lang="es-PE" sz="1050" dirty="0"/>
              <a:t>TACGGAGGATGCGAGCGTTATCCGGATTTACTGGGTGTAAAGGGAGCGTAGACGGTGATGCAAGTCTGAAGTGAAAGGCGGGGGCTCAACCCCCGGACTGCTTTGGAAACTGTATGACTGGAGTGCAGGAGAGGTAAGTGGAATTCCTAGTGTAGCGGTGAA</a:t>
            </a:r>
          </a:p>
          <a:p>
            <a:r>
              <a:rPr lang="es-PE" sz="1050" dirty="0"/>
              <a:t>+</a:t>
            </a:r>
          </a:p>
          <a:p>
            <a:r>
              <a:rPr lang="es-PE" sz="1050" dirty="0"/>
              <a:t>ABBBBBBBBFFFGGGGGGGGGGHGGGGGHHHHHHHHGFHHHHHGHGGGGGGGHGGDHGHHHHHHHHHHHHHHHHHHHGHGGGGGGGHHHHHGGGGGGGGHHHHHHHFHHHHHHHHHGHHHHHHHHHHHHEFEGGFFGGGGGGGGGGG</a:t>
            </a:r>
          </a:p>
        </p:txBody>
      </p:sp>
      <p:pic>
        <p:nvPicPr>
          <p:cNvPr id="1032" name="Picture 8" descr="Image result for barplot bacteria">
            <a:extLst>
              <a:ext uri="{FF2B5EF4-FFF2-40B4-BE49-F238E27FC236}">
                <a16:creationId xmlns:a16="http://schemas.microsoft.com/office/drawing/2014/main" id="{28C79F11-D52A-49E0-B4F0-A97E18AC8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473" y="2484485"/>
            <a:ext cx="2947592" cy="234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3095DD7-A945-400E-BCAF-58987EC2830F}"/>
              </a:ext>
            </a:extLst>
          </p:cNvPr>
          <p:cNvGrpSpPr/>
          <p:nvPr/>
        </p:nvGrpSpPr>
        <p:grpSpPr>
          <a:xfrm>
            <a:off x="1461669" y="2000257"/>
            <a:ext cx="2225585" cy="1148549"/>
            <a:chOff x="1964132" y="1554489"/>
            <a:chExt cx="2967446" cy="153139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B585D3-71F3-4DAF-87CB-BABDE1265046}"/>
                </a:ext>
              </a:extLst>
            </p:cNvPr>
            <p:cNvSpPr txBox="1"/>
            <p:nvPr/>
          </p:nvSpPr>
          <p:spPr>
            <a:xfrm>
              <a:off x="1964132" y="1670116"/>
              <a:ext cx="2147454" cy="141577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100" dirty="0"/>
                <a:t>Diseño experimental </a:t>
              </a:r>
            </a:p>
          </p:txBody>
        </p:sp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CF2189D5-03D9-4E0A-89F6-468BF059EF96}"/>
                </a:ext>
              </a:extLst>
            </p:cNvPr>
            <p:cNvSpPr/>
            <p:nvPr/>
          </p:nvSpPr>
          <p:spPr>
            <a:xfrm rot="4144377">
              <a:off x="4161897" y="1207445"/>
              <a:ext cx="422637" cy="11167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35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07DC60-CD49-4702-BDFB-12EA962F4060}"/>
              </a:ext>
            </a:extLst>
          </p:cNvPr>
          <p:cNvGrpSpPr/>
          <p:nvPr/>
        </p:nvGrpSpPr>
        <p:grpSpPr>
          <a:xfrm>
            <a:off x="753662" y="2745210"/>
            <a:ext cx="1849316" cy="1115274"/>
            <a:chOff x="1020122" y="2547760"/>
            <a:chExt cx="2465755" cy="14870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3CC373-B694-4217-9DE9-79F794A3D04D}"/>
                </a:ext>
              </a:extLst>
            </p:cNvPr>
            <p:cNvSpPr txBox="1"/>
            <p:nvPr/>
          </p:nvSpPr>
          <p:spPr>
            <a:xfrm>
              <a:off x="1020122" y="3480795"/>
              <a:ext cx="2465755" cy="553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100" dirty="0"/>
                <a:t>Experimento</a:t>
              </a:r>
            </a:p>
          </p:txBody>
        </p:sp>
        <p:sp>
          <p:nvSpPr>
            <p:cNvPr id="34" name="Arrow: Down 33">
              <a:extLst>
                <a:ext uri="{FF2B5EF4-FFF2-40B4-BE49-F238E27FC236}">
                  <a16:creationId xmlns:a16="http://schemas.microsoft.com/office/drawing/2014/main" id="{8D291129-F5C6-47C6-A9D7-314579ADB821}"/>
                </a:ext>
              </a:extLst>
            </p:cNvPr>
            <p:cNvSpPr/>
            <p:nvPr/>
          </p:nvSpPr>
          <p:spPr>
            <a:xfrm rot="1745316">
              <a:off x="2239456" y="2547760"/>
              <a:ext cx="422637" cy="11167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35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527C7AC-4178-4278-AC4F-879FFE0D8793}"/>
              </a:ext>
            </a:extLst>
          </p:cNvPr>
          <p:cNvGrpSpPr/>
          <p:nvPr/>
        </p:nvGrpSpPr>
        <p:grpSpPr>
          <a:xfrm>
            <a:off x="1461669" y="3720976"/>
            <a:ext cx="1501466" cy="1078274"/>
            <a:chOff x="1964132" y="3848780"/>
            <a:chExt cx="2001954" cy="143769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01C370-40B5-49F6-A4D7-FB9CD74D3525}"/>
                </a:ext>
              </a:extLst>
            </p:cNvPr>
            <p:cNvSpPr txBox="1"/>
            <p:nvPr/>
          </p:nvSpPr>
          <p:spPr>
            <a:xfrm>
              <a:off x="1964132" y="4732482"/>
              <a:ext cx="2001954" cy="553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100" dirty="0"/>
                <a:t>Muestras</a:t>
              </a:r>
            </a:p>
          </p:txBody>
        </p:sp>
        <p:sp>
          <p:nvSpPr>
            <p:cNvPr id="35" name="Arrow: Down 34">
              <a:extLst>
                <a:ext uri="{FF2B5EF4-FFF2-40B4-BE49-F238E27FC236}">
                  <a16:creationId xmlns:a16="http://schemas.microsoft.com/office/drawing/2014/main" id="{1AECBFAC-E55A-4FD1-930D-830601A06261}"/>
                </a:ext>
              </a:extLst>
            </p:cNvPr>
            <p:cNvSpPr/>
            <p:nvPr/>
          </p:nvSpPr>
          <p:spPr>
            <a:xfrm rot="19031898">
              <a:off x="2536821" y="3848780"/>
              <a:ext cx="422637" cy="11167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35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23C9CE-D4BD-4250-94D0-E8A1150EA875}"/>
              </a:ext>
            </a:extLst>
          </p:cNvPr>
          <p:cNvGrpSpPr/>
          <p:nvPr/>
        </p:nvGrpSpPr>
        <p:grpSpPr>
          <a:xfrm>
            <a:off x="2629776" y="4861109"/>
            <a:ext cx="2774980" cy="642843"/>
            <a:chOff x="3521608" y="5368959"/>
            <a:chExt cx="3699973" cy="8571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AD21F6-B5A9-47C8-B396-EA7DBC7B2FBC}"/>
                </a:ext>
              </a:extLst>
            </p:cNvPr>
            <p:cNvSpPr txBox="1"/>
            <p:nvPr/>
          </p:nvSpPr>
          <p:spPr>
            <a:xfrm>
              <a:off x="4755827" y="5672086"/>
              <a:ext cx="2465754" cy="553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100" dirty="0"/>
                <a:t>Secuencias</a:t>
              </a:r>
            </a:p>
          </p:txBody>
        </p:sp>
        <p:sp>
          <p:nvSpPr>
            <p:cNvPr id="36" name="Arrow: Down 35">
              <a:extLst>
                <a:ext uri="{FF2B5EF4-FFF2-40B4-BE49-F238E27FC236}">
                  <a16:creationId xmlns:a16="http://schemas.microsoft.com/office/drawing/2014/main" id="{43F89F79-7FCF-4DBB-84CE-915980FDFA41}"/>
                </a:ext>
              </a:extLst>
            </p:cNvPr>
            <p:cNvSpPr/>
            <p:nvPr/>
          </p:nvSpPr>
          <p:spPr>
            <a:xfrm rot="17140779">
              <a:off x="3868652" y="5021915"/>
              <a:ext cx="422637" cy="11167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35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4506C96-B780-47DE-8A8C-8FC879329363}"/>
              </a:ext>
            </a:extLst>
          </p:cNvPr>
          <p:cNvGrpSpPr/>
          <p:nvPr/>
        </p:nvGrpSpPr>
        <p:grpSpPr>
          <a:xfrm>
            <a:off x="5434449" y="4383751"/>
            <a:ext cx="1856693" cy="837059"/>
            <a:chOff x="7245931" y="4702001"/>
            <a:chExt cx="2475590" cy="111607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807C75-487F-4A95-B4E9-A6535CD9B780}"/>
                </a:ext>
              </a:extLst>
            </p:cNvPr>
            <p:cNvSpPr txBox="1"/>
            <p:nvPr/>
          </p:nvSpPr>
          <p:spPr>
            <a:xfrm>
              <a:off x="7959226" y="4702001"/>
              <a:ext cx="1762295" cy="553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100" dirty="0"/>
                <a:t>Datos</a:t>
              </a:r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ADBAF86B-58B4-460B-B33D-516A483EDD04}"/>
                </a:ext>
              </a:extLst>
            </p:cNvPr>
            <p:cNvSpPr/>
            <p:nvPr/>
          </p:nvSpPr>
          <p:spPr>
            <a:xfrm rot="14971550">
              <a:off x="7592975" y="5048399"/>
              <a:ext cx="422637" cy="11167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35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2A9967E-8FF8-424B-A20E-F995BFAC0317}"/>
              </a:ext>
            </a:extLst>
          </p:cNvPr>
          <p:cNvGrpSpPr/>
          <p:nvPr/>
        </p:nvGrpSpPr>
        <p:grpSpPr>
          <a:xfrm>
            <a:off x="6567797" y="3485468"/>
            <a:ext cx="1384775" cy="1083872"/>
            <a:chOff x="8757062" y="3504290"/>
            <a:chExt cx="1846367" cy="144516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BA08BA-A7C0-4B2B-87FC-98AE40C22821}"/>
                </a:ext>
              </a:extLst>
            </p:cNvPr>
            <p:cNvSpPr txBox="1"/>
            <p:nvPr/>
          </p:nvSpPr>
          <p:spPr>
            <a:xfrm>
              <a:off x="8757062" y="3504290"/>
              <a:ext cx="1846367" cy="553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100" dirty="0"/>
                <a:t>Análisis</a:t>
              </a:r>
            </a:p>
          </p:txBody>
        </p:sp>
        <p:sp>
          <p:nvSpPr>
            <p:cNvPr id="38" name="Arrow: Down 37">
              <a:extLst>
                <a:ext uri="{FF2B5EF4-FFF2-40B4-BE49-F238E27FC236}">
                  <a16:creationId xmlns:a16="http://schemas.microsoft.com/office/drawing/2014/main" id="{6E3AC5E5-8EDB-499E-8237-F98C9C351940}"/>
                </a:ext>
              </a:extLst>
            </p:cNvPr>
            <p:cNvSpPr/>
            <p:nvPr/>
          </p:nvSpPr>
          <p:spPr>
            <a:xfrm rot="13299429">
              <a:off x="9308548" y="3832728"/>
              <a:ext cx="422637" cy="11167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350"/>
            </a:p>
          </p:txBody>
        </p:sp>
      </p:grpSp>
      <p:sp>
        <p:nvSpPr>
          <p:cNvPr id="39" name="Arrow: Down 38">
            <a:extLst>
              <a:ext uri="{FF2B5EF4-FFF2-40B4-BE49-F238E27FC236}">
                <a16:creationId xmlns:a16="http://schemas.microsoft.com/office/drawing/2014/main" id="{2359A0C7-A3C2-4CDA-B271-7010ABC87DCE}"/>
              </a:ext>
            </a:extLst>
          </p:cNvPr>
          <p:cNvSpPr/>
          <p:nvPr/>
        </p:nvSpPr>
        <p:spPr>
          <a:xfrm rot="8440069">
            <a:off x="6868549" y="2716632"/>
            <a:ext cx="316978" cy="837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350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F0A4DD20-0D6E-4F27-BCBB-B34214CBB5F5}"/>
              </a:ext>
            </a:extLst>
          </p:cNvPr>
          <p:cNvSpPr/>
          <p:nvPr/>
        </p:nvSpPr>
        <p:spPr>
          <a:xfrm rot="6275090">
            <a:off x="5485256" y="1668204"/>
            <a:ext cx="316978" cy="837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350"/>
          </a:p>
        </p:txBody>
      </p:sp>
      <p:graphicFrame>
        <p:nvGraphicFramePr>
          <p:cNvPr id="48" name="Content Placeholder 4">
            <a:extLst>
              <a:ext uri="{FF2B5EF4-FFF2-40B4-BE49-F238E27FC236}">
                <a16:creationId xmlns:a16="http://schemas.microsoft.com/office/drawing/2014/main" id="{E57DF772-F213-4E11-877F-89700F644B0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515795" y="2953175"/>
          <a:ext cx="3795228" cy="1181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2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2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Helvetica Neue" panose="02000503000000020004" pitchFamily="2"/>
                      </a:endParaRPr>
                    </a:p>
                  </a:txBody>
                  <a:tcPr marL="243513" marR="243513" marT="34290" marB="34290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100" dirty="0">
                          <a:latin typeface="Helvetica Neue" panose="02000503000000020004" pitchFamily="2"/>
                        </a:rPr>
                        <a:t>OTU1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Helvetica Neue" panose="02000503000000020004" pitchFamily="2"/>
                        </a:rPr>
                        <a:t>OTU2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Helvetica Neue" panose="02000503000000020004" pitchFamily="2"/>
                        </a:rPr>
                        <a:t>OTU3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Helvetica Neue" panose="02000503000000020004" pitchFamily="2"/>
                        </a:rPr>
                        <a:t>OTU4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Helvetica Neue" panose="02000503000000020004" pitchFamily="2"/>
                        </a:rPr>
                        <a:t>OTU5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Sample1</a:t>
                      </a:r>
                    </a:p>
                  </a:txBody>
                  <a:tcPr marL="243513" marR="24351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10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243513" marR="24351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20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243513" marR="24351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100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243513" marR="24351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77788" algn="ctr">
                        <a:tabLst/>
                      </a:pPr>
                      <a:r>
                        <a:rPr lang="en-US" sz="1100" dirty="0">
                          <a:latin typeface="Helvetica Neue" panose="02000503000000020004" pitchFamily="2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3F3BAB4C-EC15-4B70-B104-310C1FB799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61" t="10256" r="1355" b="172"/>
          <a:stretch/>
        </p:blipFill>
        <p:spPr>
          <a:xfrm>
            <a:off x="2478363" y="2912159"/>
            <a:ext cx="4160662" cy="1228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59F2F99B-F7BB-43BE-B3F8-7167F6E861E5}"/>
              </a:ext>
            </a:extLst>
          </p:cNvPr>
          <p:cNvSpPr/>
          <p:nvPr/>
        </p:nvSpPr>
        <p:spPr>
          <a:xfrm rot="20419249">
            <a:off x="3554045" y="4099865"/>
            <a:ext cx="3616199" cy="186464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20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/>
      <p:bldP spid="19" grpId="1"/>
      <p:bldP spid="39" grpId="0" animBg="1"/>
      <p:bldP spid="4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817B-2F5E-4202-8159-31860D67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Quality</a:t>
            </a:r>
            <a:r>
              <a:rPr lang="es-PE" dirty="0"/>
              <a:t> control and </a:t>
            </a:r>
            <a:r>
              <a:rPr lang="es-PE" dirty="0" err="1"/>
              <a:t>noise</a:t>
            </a:r>
            <a:r>
              <a:rPr lang="es-PE" dirty="0"/>
              <a:t> </a:t>
            </a:r>
            <a:r>
              <a:rPr lang="es-PE" dirty="0" err="1"/>
              <a:t>reduction</a:t>
            </a:r>
            <a:r>
              <a:rPr lang="es-PE" dirty="0"/>
              <a:t>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6B102-B303-4227-908B-54AF4C6643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PE" dirty="0" err="1"/>
              <a:t>Remove</a:t>
            </a:r>
            <a:r>
              <a:rPr lang="es-PE" dirty="0"/>
              <a:t> </a:t>
            </a:r>
            <a:r>
              <a:rPr lang="es-PE" dirty="0" err="1"/>
              <a:t>chimeras</a:t>
            </a:r>
            <a:endParaRPr lang="es-PE" dirty="0"/>
          </a:p>
          <a:p>
            <a:r>
              <a:rPr lang="es-PE" dirty="0" err="1"/>
              <a:t>Remove</a:t>
            </a:r>
            <a:r>
              <a:rPr lang="es-PE" dirty="0"/>
              <a:t> </a:t>
            </a:r>
            <a:r>
              <a:rPr lang="es-PE" dirty="0" err="1"/>
              <a:t>poorly</a:t>
            </a:r>
            <a:r>
              <a:rPr lang="es-PE" dirty="0"/>
              <a:t> </a:t>
            </a:r>
            <a:r>
              <a:rPr lang="es-PE" dirty="0" err="1"/>
              <a:t>aligned</a:t>
            </a:r>
            <a:r>
              <a:rPr lang="es-PE" dirty="0"/>
              <a:t> </a:t>
            </a:r>
            <a:r>
              <a:rPr lang="es-PE" dirty="0" err="1"/>
              <a:t>sequences</a:t>
            </a:r>
            <a:endParaRPr lang="es-PE" dirty="0"/>
          </a:p>
          <a:p>
            <a:pPr lvl="1"/>
            <a:r>
              <a:rPr lang="es-PE" dirty="0"/>
              <a:t>Non-</a:t>
            </a:r>
            <a:r>
              <a:rPr lang="es-PE" dirty="0" err="1"/>
              <a:t>specific</a:t>
            </a:r>
            <a:r>
              <a:rPr lang="es-PE" dirty="0"/>
              <a:t> target</a:t>
            </a:r>
          </a:p>
          <a:p>
            <a:pPr lvl="1"/>
            <a:r>
              <a:rPr lang="es-PE" dirty="0"/>
              <a:t>PCR </a:t>
            </a:r>
            <a:r>
              <a:rPr lang="es-PE" dirty="0" err="1"/>
              <a:t>artifacts</a:t>
            </a:r>
            <a:endParaRPr lang="es-PE" dirty="0"/>
          </a:p>
        </p:txBody>
      </p:sp>
      <p:pic>
        <p:nvPicPr>
          <p:cNvPr id="5" name="Picture 2" descr="http://images2.wikia.nocookie.net/__cb20120615060219/dragonsdogma/images/0/06/Chimera01.png">
            <a:extLst>
              <a:ext uri="{FF2B5EF4-FFF2-40B4-BE49-F238E27FC236}">
                <a16:creationId xmlns:a16="http://schemas.microsoft.com/office/drawing/2014/main" id="{E322FD8C-0AE0-4590-97FA-36E1D0797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556" y="1385381"/>
            <a:ext cx="2187645" cy="178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3B66AFF-8CB3-466B-B7BD-D8F1D1A72BC2}"/>
              </a:ext>
            </a:extLst>
          </p:cNvPr>
          <p:cNvGrpSpPr/>
          <p:nvPr/>
        </p:nvGrpSpPr>
        <p:grpSpPr>
          <a:xfrm>
            <a:off x="5436096" y="3826009"/>
            <a:ext cx="2680615" cy="1475199"/>
            <a:chOff x="4572000" y="3710821"/>
            <a:chExt cx="3668349" cy="19013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0356C5-C8EC-4FA9-8E9A-61A00508CA39}"/>
                </a:ext>
              </a:extLst>
            </p:cNvPr>
            <p:cNvSpPr/>
            <p:nvPr/>
          </p:nvSpPr>
          <p:spPr>
            <a:xfrm>
              <a:off x="5322309" y="3733800"/>
              <a:ext cx="291804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ACB998-899C-49EF-A9EA-322B14495B43}"/>
                </a:ext>
              </a:extLst>
            </p:cNvPr>
            <p:cNvSpPr/>
            <p:nvPr/>
          </p:nvSpPr>
          <p:spPr>
            <a:xfrm>
              <a:off x="5322309" y="4021832"/>
              <a:ext cx="2918040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B83ACD-7FE1-44E8-983F-8BEB208CD1F1}"/>
                </a:ext>
              </a:extLst>
            </p:cNvPr>
            <p:cNvSpPr/>
            <p:nvPr/>
          </p:nvSpPr>
          <p:spPr>
            <a:xfrm>
              <a:off x="5322309" y="4309864"/>
              <a:ext cx="2918040" cy="2880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98E4BC-AA3F-4CD6-A6BD-12751FC255C2}"/>
                </a:ext>
              </a:extLst>
            </p:cNvPr>
            <p:cNvSpPr/>
            <p:nvPr/>
          </p:nvSpPr>
          <p:spPr>
            <a:xfrm>
              <a:off x="5767822" y="3710821"/>
              <a:ext cx="172329" cy="10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14FD05-0643-447F-8A9C-EADD7F171E44}"/>
                </a:ext>
              </a:extLst>
            </p:cNvPr>
            <p:cNvSpPr/>
            <p:nvPr/>
          </p:nvSpPr>
          <p:spPr>
            <a:xfrm>
              <a:off x="6516216" y="3733800"/>
              <a:ext cx="200499" cy="10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7BB7011-F6C1-47FE-85C4-AD90391B08A6}"/>
                </a:ext>
              </a:extLst>
            </p:cNvPr>
            <p:cNvSpPr/>
            <p:nvPr/>
          </p:nvSpPr>
          <p:spPr>
            <a:xfrm>
              <a:off x="7465109" y="3730924"/>
              <a:ext cx="200499" cy="10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3EE4554-3624-4B6D-BDFE-97AAD57341BB}"/>
                </a:ext>
              </a:extLst>
            </p:cNvPr>
            <p:cNvSpPr/>
            <p:nvPr/>
          </p:nvSpPr>
          <p:spPr>
            <a:xfrm>
              <a:off x="4572000" y="4601232"/>
              <a:ext cx="1167652" cy="28469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0423D14-74FA-4F99-B35D-06D2D37DDCC7}"/>
                </a:ext>
              </a:extLst>
            </p:cNvPr>
            <p:cNvSpPr/>
            <p:nvPr/>
          </p:nvSpPr>
          <p:spPr>
            <a:xfrm>
              <a:off x="5038337" y="4597896"/>
              <a:ext cx="162874" cy="10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B86A81-25D7-4367-963B-6E1E79E2BCEC}"/>
                </a:ext>
              </a:extLst>
            </p:cNvPr>
            <p:cNvSpPr/>
            <p:nvPr/>
          </p:nvSpPr>
          <p:spPr>
            <a:xfrm>
              <a:off x="4755032" y="4597896"/>
              <a:ext cx="162874" cy="10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7627897-7D7C-44E3-A727-E04DF7939F8E}"/>
                </a:ext>
              </a:extLst>
            </p:cNvPr>
            <p:cNvSpPr/>
            <p:nvPr/>
          </p:nvSpPr>
          <p:spPr>
            <a:xfrm>
              <a:off x="5436074" y="4597896"/>
              <a:ext cx="162874" cy="10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163089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817B-2F5E-4202-8159-31860D67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Quality</a:t>
            </a:r>
            <a:r>
              <a:rPr lang="es-PE" dirty="0"/>
              <a:t> control and </a:t>
            </a:r>
            <a:r>
              <a:rPr lang="es-PE" dirty="0" err="1"/>
              <a:t>noise</a:t>
            </a:r>
            <a:r>
              <a:rPr lang="es-PE" dirty="0"/>
              <a:t> </a:t>
            </a:r>
            <a:r>
              <a:rPr lang="es-PE" dirty="0" err="1"/>
              <a:t>reduction</a:t>
            </a:r>
            <a:r>
              <a:rPr lang="es-PE" dirty="0"/>
              <a:t>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6B102-B303-4227-908B-54AF4C6643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PE" dirty="0" err="1"/>
              <a:t>Remove</a:t>
            </a:r>
            <a:r>
              <a:rPr lang="es-PE" dirty="0"/>
              <a:t> </a:t>
            </a:r>
            <a:r>
              <a:rPr lang="es-PE" dirty="0" err="1"/>
              <a:t>contaminants</a:t>
            </a:r>
            <a:endParaRPr lang="es-PE" dirty="0"/>
          </a:p>
          <a:p>
            <a:pPr lvl="1"/>
            <a:r>
              <a:rPr lang="es-PE" dirty="0" err="1"/>
              <a:t>Archaea</a:t>
            </a:r>
            <a:endParaRPr lang="es-PE" dirty="0"/>
          </a:p>
          <a:p>
            <a:pPr lvl="1"/>
            <a:r>
              <a:rPr lang="es-PE" dirty="0" err="1"/>
              <a:t>Mitochondria</a:t>
            </a:r>
            <a:endParaRPr lang="es-PE" dirty="0"/>
          </a:p>
          <a:p>
            <a:pPr lvl="1"/>
            <a:r>
              <a:rPr lang="es-PE" dirty="0" err="1"/>
              <a:t>Chloroplast</a:t>
            </a:r>
            <a:endParaRPr lang="es-PE" dirty="0"/>
          </a:p>
          <a:p>
            <a:pPr lvl="1"/>
            <a:r>
              <a:rPr lang="es-PE" dirty="0" err="1"/>
              <a:t>Eukarya</a:t>
            </a:r>
            <a:endParaRPr lang="es-PE" dirty="0"/>
          </a:p>
          <a:p>
            <a:r>
              <a:rPr lang="es-PE" dirty="0"/>
              <a:t>Pre-</a:t>
            </a:r>
            <a:r>
              <a:rPr lang="es-PE" dirty="0" err="1"/>
              <a:t>cluster</a:t>
            </a:r>
            <a:endParaRPr lang="es-PE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C20C47-78BD-4528-8AFF-2E316DA001D5}"/>
              </a:ext>
            </a:extLst>
          </p:cNvPr>
          <p:cNvGrpSpPr/>
          <p:nvPr/>
        </p:nvGrpSpPr>
        <p:grpSpPr>
          <a:xfrm>
            <a:off x="6008307" y="4373818"/>
            <a:ext cx="1221182" cy="1365235"/>
            <a:chOff x="6120053" y="3567519"/>
            <a:chExt cx="1122680" cy="105251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68299B8-0EE7-41F3-9C73-03750A85C422}"/>
                </a:ext>
              </a:extLst>
            </p:cNvPr>
            <p:cNvSpPr/>
            <p:nvPr/>
          </p:nvSpPr>
          <p:spPr>
            <a:xfrm>
              <a:off x="6783377" y="4259814"/>
              <a:ext cx="259080" cy="242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3D3865C-3C0B-468A-81FB-B8C39298AF43}"/>
                </a:ext>
              </a:extLst>
            </p:cNvPr>
            <p:cNvSpPr/>
            <p:nvPr/>
          </p:nvSpPr>
          <p:spPr>
            <a:xfrm>
              <a:off x="6308398" y="3774040"/>
              <a:ext cx="259080" cy="242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A9E21C-11C6-4B76-B141-96ABC69D47DF}"/>
                </a:ext>
              </a:extLst>
            </p:cNvPr>
            <p:cNvSpPr/>
            <p:nvPr/>
          </p:nvSpPr>
          <p:spPr>
            <a:xfrm>
              <a:off x="6740197" y="3774040"/>
              <a:ext cx="259080" cy="242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BAAB3D9-EB5C-4560-AEF4-977DC7B88C8E}"/>
                </a:ext>
              </a:extLst>
            </p:cNvPr>
            <p:cNvSpPr/>
            <p:nvPr/>
          </p:nvSpPr>
          <p:spPr>
            <a:xfrm>
              <a:off x="6120053" y="3567519"/>
              <a:ext cx="1122680" cy="1052513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6A900E9-3AAC-4487-9F0D-B47CA5CDCFDF}"/>
              </a:ext>
            </a:extLst>
          </p:cNvPr>
          <p:cNvGrpSpPr/>
          <p:nvPr/>
        </p:nvGrpSpPr>
        <p:grpSpPr>
          <a:xfrm>
            <a:off x="5740881" y="1304774"/>
            <a:ext cx="2001697" cy="2592288"/>
            <a:chOff x="6115012" y="1772816"/>
            <a:chExt cx="2001697" cy="259228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3A46784-2B4C-4604-A276-83703CBA2D5A}"/>
                </a:ext>
              </a:extLst>
            </p:cNvPr>
            <p:cNvSpPr/>
            <p:nvPr/>
          </p:nvSpPr>
          <p:spPr>
            <a:xfrm>
              <a:off x="7164637" y="3373683"/>
              <a:ext cx="292656" cy="3790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83920A0-C91C-4C07-8E73-A15798B2CDB3}"/>
                </a:ext>
              </a:extLst>
            </p:cNvPr>
            <p:cNvSpPr/>
            <p:nvPr/>
          </p:nvSpPr>
          <p:spPr>
            <a:xfrm>
              <a:off x="6628100" y="2615678"/>
              <a:ext cx="292656" cy="3790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4EDB8F9-8D9E-4E80-8C33-3EB06B5D699F}"/>
                </a:ext>
              </a:extLst>
            </p:cNvPr>
            <p:cNvSpPr/>
            <p:nvPr/>
          </p:nvSpPr>
          <p:spPr>
            <a:xfrm>
              <a:off x="7115861" y="2615678"/>
              <a:ext cx="292656" cy="3790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5385CD-AD6C-45A0-BF47-FA21C5951D81}"/>
                </a:ext>
              </a:extLst>
            </p:cNvPr>
            <p:cNvSpPr/>
            <p:nvPr/>
          </p:nvSpPr>
          <p:spPr>
            <a:xfrm>
              <a:off x="6115012" y="1772816"/>
              <a:ext cx="2001697" cy="2592288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4D5B330-870C-4B2E-AA7A-F6FF48C4A58E}"/>
                </a:ext>
              </a:extLst>
            </p:cNvPr>
            <p:cNvSpPr/>
            <p:nvPr/>
          </p:nvSpPr>
          <p:spPr>
            <a:xfrm>
              <a:off x="6725618" y="2173507"/>
              <a:ext cx="292656" cy="3790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C0274E8-7609-4EBD-A469-A26931A4FBF4}"/>
                </a:ext>
              </a:extLst>
            </p:cNvPr>
            <p:cNvSpPr/>
            <p:nvPr/>
          </p:nvSpPr>
          <p:spPr>
            <a:xfrm>
              <a:off x="6286668" y="2647552"/>
              <a:ext cx="292656" cy="3790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05D40D4-A692-4550-9CC5-644C65C9B7FE}"/>
                </a:ext>
              </a:extLst>
            </p:cNvPr>
            <p:cNvSpPr/>
            <p:nvPr/>
          </p:nvSpPr>
          <p:spPr>
            <a:xfrm>
              <a:off x="6585859" y="3026556"/>
              <a:ext cx="292656" cy="3790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81FF9B2-6973-43B1-97EE-1E2CFB3A4D40}"/>
                </a:ext>
              </a:extLst>
            </p:cNvPr>
            <p:cNvSpPr/>
            <p:nvPr/>
          </p:nvSpPr>
          <p:spPr>
            <a:xfrm>
              <a:off x="7408517" y="2426176"/>
              <a:ext cx="292656" cy="3790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EB3ABE0-60EC-48C0-B32F-729095A562E4}"/>
                </a:ext>
              </a:extLst>
            </p:cNvPr>
            <p:cNvSpPr/>
            <p:nvPr/>
          </p:nvSpPr>
          <p:spPr>
            <a:xfrm>
              <a:off x="7408517" y="2879459"/>
              <a:ext cx="292656" cy="3790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07204D5-AB1A-4DBC-ACEE-6477FAF5907D}"/>
                </a:ext>
              </a:extLst>
            </p:cNvPr>
            <p:cNvSpPr/>
            <p:nvPr/>
          </p:nvSpPr>
          <p:spPr>
            <a:xfrm>
              <a:off x="7310964" y="3710179"/>
              <a:ext cx="292656" cy="3790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E45066D-F36D-499E-9D5F-08DAEC3BA94F}"/>
                </a:ext>
              </a:extLst>
            </p:cNvPr>
            <p:cNvCxnSpPr/>
            <p:nvPr/>
          </p:nvCxnSpPr>
          <p:spPr>
            <a:xfrm flipV="1">
              <a:off x="6432996" y="2837054"/>
              <a:ext cx="299191" cy="4240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D7F06B0-4688-487B-9FC4-5A8EBEC0A764}"/>
                </a:ext>
              </a:extLst>
            </p:cNvPr>
            <p:cNvCxnSpPr/>
            <p:nvPr/>
          </p:nvCxnSpPr>
          <p:spPr>
            <a:xfrm flipH="1">
              <a:off x="6774428" y="2384212"/>
              <a:ext cx="42242" cy="45284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2801F00-8F66-4165-9297-3447E2CFB639}"/>
                </a:ext>
              </a:extLst>
            </p:cNvPr>
            <p:cNvCxnSpPr/>
            <p:nvPr/>
          </p:nvCxnSpPr>
          <p:spPr>
            <a:xfrm flipV="1">
              <a:off x="6740846" y="2880272"/>
              <a:ext cx="6569" cy="3781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17ED7F5-8D1A-4C74-B6E3-EEA48C347F61}"/>
                </a:ext>
              </a:extLst>
            </p:cNvPr>
            <p:cNvCxnSpPr/>
            <p:nvPr/>
          </p:nvCxnSpPr>
          <p:spPr>
            <a:xfrm flipH="1" flipV="1">
              <a:off x="7295771" y="3563185"/>
              <a:ext cx="95772" cy="33825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5EEFAA6-D72D-4F19-B564-7648ED2B8161}"/>
                </a:ext>
              </a:extLst>
            </p:cNvPr>
            <p:cNvCxnSpPr/>
            <p:nvPr/>
          </p:nvCxnSpPr>
          <p:spPr>
            <a:xfrm flipH="1">
              <a:off x="7295771" y="2610633"/>
              <a:ext cx="259073" cy="22642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F8FF58E-AF62-4453-AA6F-07C92BDE93DF}"/>
                </a:ext>
              </a:extLst>
            </p:cNvPr>
            <p:cNvCxnSpPr/>
            <p:nvPr/>
          </p:nvCxnSpPr>
          <p:spPr>
            <a:xfrm flipH="1" flipV="1">
              <a:off x="7268757" y="2880273"/>
              <a:ext cx="286087" cy="21767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018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an DBs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7692A-5CB2-483B-9580-2B26F06425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7614878" cy="4876800"/>
          </a:xfrm>
        </p:spPr>
        <p:txBody>
          <a:bodyPr/>
          <a:lstStyle/>
          <a:p>
            <a:r>
              <a:rPr lang="es-PE" dirty="0" err="1"/>
              <a:t>Results</a:t>
            </a:r>
            <a:r>
              <a:rPr lang="es-PE" dirty="0"/>
              <a:t> </a:t>
            </a:r>
            <a:r>
              <a:rPr lang="es-PE" dirty="0" err="1"/>
              <a:t>depend</a:t>
            </a:r>
            <a:r>
              <a:rPr lang="es-PE" dirty="0"/>
              <a:t> </a:t>
            </a:r>
            <a:r>
              <a:rPr lang="es-PE" dirty="0" err="1"/>
              <a:t>on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DBs</a:t>
            </a:r>
            <a:r>
              <a:rPr lang="es-PE" dirty="0"/>
              <a:t> </a:t>
            </a:r>
            <a:r>
              <a:rPr lang="es-PE" dirty="0" err="1"/>
              <a:t>used</a:t>
            </a:r>
            <a:endParaRPr lang="es-PE" dirty="0"/>
          </a:p>
          <a:p>
            <a:r>
              <a:rPr lang="es-PE" dirty="0"/>
              <a:t>Silva </a:t>
            </a:r>
            <a:r>
              <a:rPr lang="es-PE" dirty="0" err="1"/>
              <a:t>is</a:t>
            </a:r>
            <a:r>
              <a:rPr lang="es-PE" dirty="0"/>
              <a:t> </a:t>
            </a:r>
            <a:r>
              <a:rPr lang="es-PE" dirty="0" err="1"/>
              <a:t>considered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best</a:t>
            </a:r>
            <a:r>
              <a:rPr lang="es-PE" dirty="0"/>
              <a:t> </a:t>
            </a:r>
            <a:r>
              <a:rPr lang="es-PE" dirty="0" err="1"/>
              <a:t>alignment</a:t>
            </a:r>
            <a:r>
              <a:rPr lang="es-PE" dirty="0"/>
              <a:t>, </a:t>
            </a:r>
            <a:r>
              <a:rPr lang="es-PE" dirty="0" err="1"/>
              <a:t>Greengenes</a:t>
            </a:r>
            <a:r>
              <a:rPr lang="es-PE" dirty="0"/>
              <a:t> </a:t>
            </a:r>
            <a:r>
              <a:rPr lang="es-PE" dirty="0" err="1"/>
              <a:t>is</a:t>
            </a:r>
            <a:r>
              <a:rPr lang="es-PE" dirty="0"/>
              <a:t> </a:t>
            </a:r>
            <a:r>
              <a:rPr lang="es-PE" dirty="0" err="1"/>
              <a:t>bad</a:t>
            </a:r>
            <a:r>
              <a:rPr lang="es-PE" dirty="0"/>
              <a:t>.</a:t>
            </a:r>
          </a:p>
          <a:p>
            <a:r>
              <a:rPr lang="es-PE" dirty="0" err="1"/>
              <a:t>Greengenes</a:t>
            </a:r>
            <a:r>
              <a:rPr lang="es-PE" dirty="0"/>
              <a:t> </a:t>
            </a:r>
            <a:r>
              <a:rPr lang="es-PE" dirty="0" err="1"/>
              <a:t>taxonomy</a:t>
            </a:r>
            <a:r>
              <a:rPr lang="es-PE" dirty="0"/>
              <a:t> </a:t>
            </a:r>
            <a:r>
              <a:rPr lang="es-PE" dirty="0" err="1"/>
              <a:t>is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best</a:t>
            </a:r>
            <a:r>
              <a:rPr lang="es-PE" dirty="0"/>
              <a:t>, </a:t>
            </a:r>
            <a:r>
              <a:rPr lang="es-PE" dirty="0" err="1"/>
              <a:t>not</a:t>
            </a:r>
            <a:r>
              <a:rPr lang="es-PE" dirty="0"/>
              <a:t> </a:t>
            </a:r>
            <a:r>
              <a:rPr lang="es-PE" dirty="0" err="1"/>
              <a:t>updated</a:t>
            </a:r>
            <a:endParaRPr lang="es-PE" dirty="0"/>
          </a:p>
          <a:p>
            <a:r>
              <a:rPr lang="es-PE" dirty="0" err="1"/>
              <a:t>Check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standards</a:t>
            </a:r>
            <a:r>
              <a:rPr lang="es-PE" dirty="0"/>
              <a:t> in </a:t>
            </a:r>
            <a:r>
              <a:rPr lang="es-PE" dirty="0" err="1"/>
              <a:t>your</a:t>
            </a:r>
            <a:r>
              <a:rPr lang="es-PE" dirty="0"/>
              <a:t> </a:t>
            </a:r>
            <a:r>
              <a:rPr lang="es-PE" dirty="0" err="1"/>
              <a:t>field</a:t>
            </a:r>
            <a:r>
              <a:rPr lang="es-PE" dirty="0"/>
              <a:t> </a:t>
            </a:r>
            <a:r>
              <a:rPr lang="es-PE" dirty="0" err="1"/>
              <a:t>first</a:t>
            </a:r>
            <a:endParaRPr lang="es-PE" dirty="0"/>
          </a:p>
          <a:p>
            <a:r>
              <a:rPr lang="es-PE" dirty="0" err="1"/>
              <a:t>You</a:t>
            </a:r>
            <a:r>
              <a:rPr lang="es-PE" dirty="0"/>
              <a:t> can </a:t>
            </a:r>
            <a:r>
              <a:rPr lang="es-PE" dirty="0" err="1"/>
              <a:t>create</a:t>
            </a:r>
            <a:r>
              <a:rPr lang="es-PE" dirty="0"/>
              <a:t> </a:t>
            </a:r>
            <a:r>
              <a:rPr lang="es-PE" dirty="0" err="1"/>
              <a:t>your</a:t>
            </a:r>
            <a:r>
              <a:rPr lang="es-PE" dirty="0"/>
              <a:t> </a:t>
            </a:r>
            <a:r>
              <a:rPr lang="es-PE" dirty="0" err="1"/>
              <a:t>own</a:t>
            </a:r>
            <a:r>
              <a:rPr lang="es-PE" dirty="0"/>
              <a:t> </a:t>
            </a:r>
            <a:r>
              <a:rPr lang="es-PE" dirty="0" err="1"/>
              <a:t>database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94705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7692A-5CB2-483B-9580-2B26F06425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7614878" cy="4876800"/>
          </a:xfrm>
        </p:spPr>
        <p:txBody>
          <a:bodyPr/>
          <a:lstStyle/>
          <a:p>
            <a:r>
              <a:rPr lang="es-PE" dirty="0" err="1"/>
              <a:t>Results</a:t>
            </a:r>
            <a:r>
              <a:rPr lang="es-PE" dirty="0"/>
              <a:t> are </a:t>
            </a:r>
            <a:r>
              <a:rPr lang="es-PE" dirty="0" err="1"/>
              <a:t>tool-dependent</a:t>
            </a:r>
            <a:endParaRPr lang="es-PE" dirty="0"/>
          </a:p>
          <a:p>
            <a:r>
              <a:rPr lang="es-PE" dirty="0" err="1"/>
              <a:t>All</a:t>
            </a:r>
            <a:r>
              <a:rPr lang="es-PE" dirty="0"/>
              <a:t> </a:t>
            </a:r>
            <a:r>
              <a:rPr lang="es-PE" dirty="0" err="1"/>
              <a:t>tools</a:t>
            </a:r>
            <a:r>
              <a:rPr lang="es-PE" dirty="0"/>
              <a:t> are </a:t>
            </a:r>
            <a:r>
              <a:rPr lang="es-PE" dirty="0" err="1"/>
              <a:t>wrong</a:t>
            </a:r>
            <a:r>
              <a:rPr lang="es-PE" dirty="0"/>
              <a:t>, </a:t>
            </a:r>
            <a:r>
              <a:rPr lang="es-PE" dirty="0" err="1"/>
              <a:t>some</a:t>
            </a:r>
            <a:r>
              <a:rPr lang="es-PE" dirty="0"/>
              <a:t> </a:t>
            </a:r>
            <a:r>
              <a:rPr lang="es-PE" dirty="0" err="1"/>
              <a:t>tools</a:t>
            </a:r>
            <a:r>
              <a:rPr lang="es-PE" dirty="0"/>
              <a:t> are </a:t>
            </a:r>
            <a:r>
              <a:rPr lang="es-PE" dirty="0" err="1"/>
              <a:t>useful</a:t>
            </a:r>
            <a:r>
              <a:rPr lang="es-P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389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t wait there's more - but wait there's more  Billy Mays">
            <a:extLst>
              <a:ext uri="{FF2B5EF4-FFF2-40B4-BE49-F238E27FC236}">
                <a16:creationId xmlns:a16="http://schemas.microsoft.com/office/drawing/2014/main" id="{011BB6A0-8D6A-4BB4-9AEA-F1D3320C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71600"/>
            <a:ext cx="3625596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23F3CAD5-41C9-455C-997D-8D5677D5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Other</a:t>
            </a:r>
            <a:r>
              <a:rPr lang="es-PE" dirty="0"/>
              <a:t> </a:t>
            </a:r>
            <a:r>
              <a:rPr lang="es-PE" dirty="0" err="1"/>
              <a:t>practical</a:t>
            </a:r>
            <a:r>
              <a:rPr lang="es-PE" dirty="0"/>
              <a:t> </a:t>
            </a:r>
            <a:r>
              <a:rPr lang="es-PE" dirty="0" err="1"/>
              <a:t>considerations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5632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D291-4E44-4EB2-8632-8F16AD28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Gene </a:t>
            </a:r>
            <a:r>
              <a:rPr lang="es-PE" dirty="0" err="1"/>
              <a:t>matters</a:t>
            </a:r>
            <a:endParaRPr lang="es-P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2E4D9DB-7940-4DE6-B5FE-AE65EB0995E9}"/>
              </a:ext>
            </a:extLst>
          </p:cNvPr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533400" y="1295400"/>
          <a:ext cx="7924802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666670192"/>
                    </a:ext>
                  </a:extLst>
                </a:gridCol>
                <a:gridCol w="2503949">
                  <a:extLst>
                    <a:ext uri="{9D8B030D-6E8A-4147-A177-3AD203B41FA5}">
                      <a16:colId xmlns:a16="http://schemas.microsoft.com/office/drawing/2014/main" val="547337804"/>
                    </a:ext>
                  </a:extLst>
                </a:gridCol>
                <a:gridCol w="3363453">
                  <a:extLst>
                    <a:ext uri="{9D8B030D-6E8A-4147-A177-3AD203B41FA5}">
                      <a16:colId xmlns:a16="http://schemas.microsoft.com/office/drawing/2014/main" val="2235739768"/>
                    </a:ext>
                  </a:extLst>
                </a:gridCol>
              </a:tblGrid>
              <a:tr h="488485">
                <a:tc>
                  <a:txBody>
                    <a:bodyPr/>
                    <a:lstStyle/>
                    <a:p>
                      <a:r>
                        <a:rPr lang="es-PE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Group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targeted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Features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031126"/>
                  </a:ext>
                </a:extLst>
              </a:tr>
              <a:tr h="488485">
                <a:tc>
                  <a:txBody>
                    <a:bodyPr/>
                    <a:lstStyle/>
                    <a:p>
                      <a:r>
                        <a:rPr lang="es-PE" dirty="0" err="1"/>
                        <a:t>Bacterial</a:t>
                      </a:r>
                      <a:r>
                        <a:rPr lang="es-PE" dirty="0"/>
                        <a:t> 16S </a:t>
                      </a:r>
                      <a:r>
                        <a:rPr lang="es-PE" dirty="0" err="1"/>
                        <a:t>rRNA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Bacteria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Not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all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groups</a:t>
                      </a:r>
                      <a:r>
                        <a:rPr lang="es-PE" dirty="0"/>
                        <a:t> are </a:t>
                      </a:r>
                      <a:r>
                        <a:rPr lang="es-PE" dirty="0" err="1"/>
                        <a:t>well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amplified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674857"/>
                  </a:ext>
                </a:extLst>
              </a:tr>
              <a:tr h="597365">
                <a:tc>
                  <a:txBody>
                    <a:bodyPr/>
                    <a:lstStyle/>
                    <a:p>
                      <a:r>
                        <a:rPr lang="es-PE" dirty="0"/>
                        <a:t>16S </a:t>
                      </a:r>
                      <a:r>
                        <a:rPr lang="es-PE" dirty="0" err="1"/>
                        <a:t>rRNA</a:t>
                      </a:r>
                      <a:r>
                        <a:rPr lang="es-PE" dirty="0"/>
                        <a:t> Universal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Bacterial</a:t>
                      </a:r>
                      <a:r>
                        <a:rPr lang="es-PE" dirty="0"/>
                        <a:t> and </a:t>
                      </a:r>
                      <a:r>
                        <a:rPr lang="es-PE" dirty="0" err="1"/>
                        <a:t>archaea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Bacteria </a:t>
                      </a:r>
                      <a:r>
                        <a:rPr lang="es-PE" dirty="0" err="1"/>
                        <a:t>may</a:t>
                      </a:r>
                      <a:r>
                        <a:rPr lang="es-PE" dirty="0"/>
                        <a:t> be </a:t>
                      </a:r>
                      <a:r>
                        <a:rPr lang="es-PE" dirty="0" err="1"/>
                        <a:t>overwhelming</a:t>
                      </a:r>
                      <a:r>
                        <a:rPr lang="es-PE" dirty="0"/>
                        <a:t>, </a:t>
                      </a:r>
                      <a:r>
                        <a:rPr lang="es-PE" dirty="0" err="1"/>
                        <a:t>not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all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groups</a:t>
                      </a:r>
                      <a:r>
                        <a:rPr lang="es-PE" dirty="0"/>
                        <a:t> are </a:t>
                      </a:r>
                      <a:r>
                        <a:rPr lang="es-PE" dirty="0" err="1"/>
                        <a:t>well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targeted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153403"/>
                  </a:ext>
                </a:extLst>
              </a:tr>
              <a:tr h="488485">
                <a:tc>
                  <a:txBody>
                    <a:bodyPr/>
                    <a:lstStyle/>
                    <a:p>
                      <a:pPr marL="0" marR="0" lvl="0" indent="0" algn="l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18S </a:t>
                      </a:r>
                      <a:r>
                        <a:rPr lang="es-PE" dirty="0" err="1"/>
                        <a:t>rRNA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Small </a:t>
                      </a:r>
                      <a:r>
                        <a:rPr lang="es-PE" dirty="0" err="1"/>
                        <a:t>eukaryotes</a:t>
                      </a:r>
                      <a:r>
                        <a:rPr lang="es-PE" dirty="0"/>
                        <a:t>, </a:t>
                      </a:r>
                      <a:r>
                        <a:rPr lang="es-PE" dirty="0" err="1"/>
                        <a:t>fungi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Relevant</a:t>
                      </a:r>
                      <a:r>
                        <a:rPr lang="es-PE" dirty="0"/>
                        <a:t> in </a:t>
                      </a:r>
                      <a:r>
                        <a:rPr lang="es-PE" dirty="0" err="1"/>
                        <a:t>aquatic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environments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77732"/>
                  </a:ext>
                </a:extLst>
              </a:tr>
              <a:tr h="597365">
                <a:tc>
                  <a:txBody>
                    <a:bodyPr/>
                    <a:lstStyle/>
                    <a:p>
                      <a:r>
                        <a:rPr lang="es-PE" dirty="0"/>
                        <a:t>ITS </a:t>
                      </a:r>
                      <a:r>
                        <a:rPr lang="es-PE" dirty="0" err="1"/>
                        <a:t>region</a:t>
                      </a:r>
                      <a:r>
                        <a:rPr lang="es-PE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Fungi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Good </a:t>
                      </a:r>
                      <a:r>
                        <a:rPr lang="es-PE" dirty="0" err="1"/>
                        <a:t>for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environmental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fungi</a:t>
                      </a:r>
                      <a:r>
                        <a:rPr lang="es-PE" dirty="0"/>
                        <a:t>, </a:t>
                      </a:r>
                      <a:r>
                        <a:rPr lang="es-PE" dirty="0" err="1"/>
                        <a:t>hard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to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align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918424"/>
                  </a:ext>
                </a:extLst>
              </a:tr>
              <a:tr h="597365">
                <a:tc>
                  <a:txBody>
                    <a:bodyPr/>
                    <a:lstStyle/>
                    <a:p>
                      <a:r>
                        <a:rPr lang="es-PE" dirty="0"/>
                        <a:t>ITS </a:t>
                      </a:r>
                      <a:r>
                        <a:rPr lang="es-PE" dirty="0" err="1"/>
                        <a:t>region</a:t>
                      </a:r>
                      <a:r>
                        <a:rPr lang="es-PE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Fungi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Good </a:t>
                      </a:r>
                      <a:r>
                        <a:rPr lang="es-PE" dirty="0" err="1"/>
                        <a:t>for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environmental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fungi</a:t>
                      </a:r>
                      <a:r>
                        <a:rPr lang="es-PE" dirty="0"/>
                        <a:t>, </a:t>
                      </a:r>
                      <a:r>
                        <a:rPr lang="es-PE" dirty="0" err="1"/>
                        <a:t>hard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to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align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887472"/>
                  </a:ext>
                </a:extLst>
              </a:tr>
              <a:tr h="488485">
                <a:tc>
                  <a:txBody>
                    <a:bodyPr/>
                    <a:lstStyle/>
                    <a:p>
                      <a:r>
                        <a:rPr lang="es-PE" dirty="0"/>
                        <a:t>Archaeal 16S </a:t>
                      </a:r>
                      <a:r>
                        <a:rPr lang="es-PE" dirty="0" err="1"/>
                        <a:t>rRNA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Archaea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259904"/>
                  </a:ext>
                </a:extLst>
              </a:tr>
              <a:tr h="597365">
                <a:tc>
                  <a:txBody>
                    <a:bodyPr/>
                    <a:lstStyle/>
                    <a:p>
                      <a:r>
                        <a:rPr lang="es-PE" i="1" dirty="0" err="1"/>
                        <a:t>rpoN</a:t>
                      </a:r>
                      <a:endParaRPr lang="es-P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Bacterial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More variable </a:t>
                      </a:r>
                      <a:r>
                        <a:rPr lang="es-PE" dirty="0" err="1"/>
                        <a:t>than</a:t>
                      </a:r>
                      <a:r>
                        <a:rPr lang="es-PE" dirty="0"/>
                        <a:t> 16S, </a:t>
                      </a:r>
                      <a:r>
                        <a:rPr lang="es-PE" dirty="0" err="1"/>
                        <a:t>poor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database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082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92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D291-4E44-4EB2-8632-8F16AD28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Regions</a:t>
            </a:r>
            <a:r>
              <a:rPr lang="es-PE" dirty="0"/>
              <a:t> </a:t>
            </a:r>
            <a:r>
              <a:rPr lang="es-PE" dirty="0" err="1"/>
              <a:t>matters</a:t>
            </a:r>
            <a:endParaRPr lang="es-P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2E4D9DB-7940-4DE6-B5FE-AE65EB0995E9}"/>
              </a:ext>
            </a:extLst>
          </p:cNvPr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533400" y="1805635"/>
          <a:ext cx="7924802" cy="33345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666670192"/>
                    </a:ext>
                  </a:extLst>
                </a:gridCol>
                <a:gridCol w="2503949">
                  <a:extLst>
                    <a:ext uri="{9D8B030D-6E8A-4147-A177-3AD203B41FA5}">
                      <a16:colId xmlns:a16="http://schemas.microsoft.com/office/drawing/2014/main" val="547337804"/>
                    </a:ext>
                  </a:extLst>
                </a:gridCol>
                <a:gridCol w="3363453">
                  <a:extLst>
                    <a:ext uri="{9D8B030D-6E8A-4147-A177-3AD203B41FA5}">
                      <a16:colId xmlns:a16="http://schemas.microsoft.com/office/drawing/2014/main" val="2235739768"/>
                    </a:ext>
                  </a:extLst>
                </a:gridCol>
              </a:tblGrid>
              <a:tr h="596191">
                <a:tc>
                  <a:txBody>
                    <a:bodyPr/>
                    <a:lstStyle/>
                    <a:p>
                      <a:r>
                        <a:rPr lang="es-PE" sz="1800" dirty="0" err="1"/>
                        <a:t>Region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err="1"/>
                        <a:t>Best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plattform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err="1"/>
                        <a:t>Features</a:t>
                      </a:r>
                      <a:endParaRPr lang="es-P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031126"/>
                  </a:ext>
                </a:extLst>
              </a:tr>
              <a:tr h="596191">
                <a:tc>
                  <a:txBody>
                    <a:bodyPr/>
                    <a:lstStyle/>
                    <a:p>
                      <a:r>
                        <a:rPr lang="es-PE" sz="1800" dirty="0"/>
                        <a:t>V1-V3 (68F-518R)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454 </a:t>
                      </a:r>
                      <a:r>
                        <a:rPr lang="es-PE" sz="1800" dirty="0" err="1"/>
                        <a:t>Titanium</a:t>
                      </a:r>
                      <a:r>
                        <a:rPr lang="es-PE" sz="1800" dirty="0"/>
                        <a:t>,</a:t>
                      </a:r>
                    </a:p>
                    <a:p>
                      <a:pPr algn="ctr"/>
                      <a:r>
                        <a:rPr lang="es-PE" sz="1800" dirty="0" err="1"/>
                        <a:t>Illumina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Miseq</a:t>
                      </a:r>
                      <a:r>
                        <a:rPr lang="es-PE" sz="1800" dirty="0"/>
                        <a:t> 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Good </a:t>
                      </a:r>
                      <a:r>
                        <a:rPr lang="es-PE" sz="1800" dirty="0" err="1"/>
                        <a:t>resolution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for</a:t>
                      </a:r>
                      <a:r>
                        <a:rPr lang="es-PE" sz="1800" dirty="0"/>
                        <a:t> skin</a:t>
                      </a:r>
                    </a:p>
                    <a:p>
                      <a:pPr algn="ctr"/>
                      <a:r>
                        <a:rPr lang="es-PE" sz="1800" dirty="0" err="1"/>
                        <a:t>Noiser</a:t>
                      </a:r>
                      <a:r>
                        <a:rPr lang="es-PE" sz="1800" dirty="0"/>
                        <a:t> data, </a:t>
                      </a:r>
                      <a:r>
                        <a:rPr lang="es-PE" sz="1800" dirty="0" err="1"/>
                        <a:t>smaller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overlap</a:t>
                      </a:r>
                      <a:endParaRPr lang="es-P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674857"/>
                  </a:ext>
                </a:extLst>
              </a:tr>
              <a:tr h="729078">
                <a:tc>
                  <a:txBody>
                    <a:bodyPr/>
                    <a:lstStyle/>
                    <a:p>
                      <a:r>
                        <a:rPr lang="es-PE" sz="1800" dirty="0"/>
                        <a:t>V3-V4 (341F-806R)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454 </a:t>
                      </a:r>
                      <a:r>
                        <a:rPr lang="es-PE" sz="1800" dirty="0" err="1"/>
                        <a:t>Titanium</a:t>
                      </a:r>
                      <a:endParaRPr lang="es-PE" sz="1800" dirty="0"/>
                    </a:p>
                    <a:p>
                      <a:pPr marL="0" marR="0" lvl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err="1"/>
                        <a:t>Illumina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Miseq</a:t>
                      </a:r>
                      <a:r>
                        <a:rPr lang="es-PE" sz="1800" dirty="0"/>
                        <a:t> 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Good </a:t>
                      </a:r>
                      <a:r>
                        <a:rPr lang="es-PE" sz="1800" dirty="0" err="1"/>
                        <a:t>resolution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for</a:t>
                      </a:r>
                      <a:r>
                        <a:rPr lang="es-PE" sz="1800" dirty="0"/>
                        <a:t> skin</a:t>
                      </a:r>
                    </a:p>
                    <a:p>
                      <a:pPr algn="ctr"/>
                      <a:r>
                        <a:rPr lang="es-PE" sz="1800" dirty="0" err="1"/>
                        <a:t>Noiser</a:t>
                      </a:r>
                      <a:r>
                        <a:rPr lang="es-PE" sz="1800" dirty="0"/>
                        <a:t> data, </a:t>
                      </a:r>
                      <a:r>
                        <a:rPr lang="es-PE" sz="1800" dirty="0" err="1"/>
                        <a:t>smaller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overlap</a:t>
                      </a:r>
                      <a:endParaRPr lang="es-P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153403"/>
                  </a:ext>
                </a:extLst>
              </a:tr>
              <a:tr h="596191">
                <a:tc>
                  <a:txBody>
                    <a:bodyPr/>
                    <a:lstStyle/>
                    <a:p>
                      <a:pPr marL="0" marR="0" lvl="0" indent="0" algn="l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/>
                        <a:t>V4 (515F-806R)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err="1"/>
                        <a:t>Illumina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Miseq</a:t>
                      </a:r>
                      <a:r>
                        <a:rPr lang="es-PE" sz="1800" dirty="0"/>
                        <a:t> 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Poor </a:t>
                      </a:r>
                      <a:r>
                        <a:rPr lang="es-PE" sz="1800" dirty="0" err="1"/>
                        <a:t>resolution</a:t>
                      </a:r>
                      <a:r>
                        <a:rPr lang="es-PE" sz="1800" dirty="0"/>
                        <a:t> and </a:t>
                      </a:r>
                      <a:r>
                        <a:rPr lang="es-PE" sz="1800" dirty="0" err="1"/>
                        <a:t>bias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for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some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groups</a:t>
                      </a:r>
                      <a:endParaRPr lang="es-P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77732"/>
                  </a:ext>
                </a:extLst>
              </a:tr>
              <a:tr h="729078">
                <a:tc>
                  <a:txBody>
                    <a:bodyPr/>
                    <a:lstStyle/>
                    <a:p>
                      <a:r>
                        <a:rPr lang="es-PE" sz="1800" dirty="0"/>
                        <a:t>V6-V7 (967F-1391R)</a:t>
                      </a:r>
                      <a:endParaRPr lang="es-PE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err="1"/>
                        <a:t>Early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Illumina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Poor </a:t>
                      </a:r>
                      <a:r>
                        <a:rPr lang="es-PE" sz="1800" dirty="0" err="1"/>
                        <a:t>information</a:t>
                      </a:r>
                      <a:r>
                        <a:rPr lang="es-PE" sz="1800" dirty="0"/>
                        <a:t>, variable </a:t>
                      </a:r>
                      <a:r>
                        <a:rPr lang="es-PE" sz="1800" dirty="0" err="1"/>
                        <a:t>length</a:t>
                      </a:r>
                      <a:endParaRPr lang="es-P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082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271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F1CB-41A4-4E7A-A4A5-8C1A39E9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DNA </a:t>
            </a:r>
            <a:r>
              <a:rPr lang="es-PE" dirty="0" err="1"/>
              <a:t>extraction</a:t>
            </a:r>
            <a:r>
              <a:rPr lang="es-PE" dirty="0"/>
              <a:t> </a:t>
            </a:r>
            <a:r>
              <a:rPr lang="es-PE" dirty="0" err="1"/>
              <a:t>matters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CD30D-7242-4FD5-82BB-FC839A06E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19200"/>
            <a:ext cx="7418400" cy="483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5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74F3-E2D7-45DE-8ACC-6B2664506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Storage </a:t>
            </a:r>
            <a:r>
              <a:rPr lang="es-PE" dirty="0" err="1"/>
              <a:t>condition</a:t>
            </a:r>
            <a:r>
              <a:rPr lang="es-PE" dirty="0"/>
              <a:t> </a:t>
            </a:r>
            <a:r>
              <a:rPr lang="es-PE" dirty="0" err="1"/>
              <a:t>matters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A7A11-5477-46E0-AF3A-0A5F79925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1" y="2036719"/>
            <a:ext cx="9220491" cy="31448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DBB937-DA0A-41E9-8F9A-EE47E6434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99" y="5486400"/>
            <a:ext cx="2628831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12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5E47-8090-4B3E-8D0D-CBA4FE2C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B1401-26FE-408D-B14F-8D1BC8A2C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01" y="1828800"/>
            <a:ext cx="7395799" cy="308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0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6C9E-0F93-446C-B1EA-C52D23CA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Conclusion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938C9-3345-48B5-8F26-16284703B3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3438414" cy="487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PE" b="1" u="sng" dirty="0"/>
              <a:t>Ideal</a:t>
            </a:r>
          </a:p>
          <a:p>
            <a:endParaRPr lang="es-PE" dirty="0"/>
          </a:p>
          <a:p>
            <a:r>
              <a:rPr lang="es-PE" dirty="0" err="1"/>
              <a:t>Treatment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DC104B-1789-4322-9CC3-11506B0D1752}"/>
              </a:ext>
            </a:extLst>
          </p:cNvPr>
          <p:cNvSpPr txBox="1">
            <a:spLocks/>
          </p:cNvSpPr>
          <p:nvPr/>
        </p:nvSpPr>
        <p:spPr>
          <a:xfrm>
            <a:off x="4768645" y="1295400"/>
            <a:ext cx="3438414" cy="4876800"/>
          </a:xfrm>
          <a:prstGeom prst="rect">
            <a:avLst/>
          </a:prstGeom>
        </p:spPr>
        <p:txBody>
          <a:bodyPr vert="horz" lIns="82945" tIns="41473" rIns="82945" bIns="41473" rtlCol="0">
            <a:normAutofit fontScale="92500" lnSpcReduction="10000"/>
          </a:bodyPr>
          <a:lstStyle>
            <a:lvl1pPr marL="311045" indent="-311045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1pPr>
            <a:lvl2pPr marL="673930" indent="-259204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2pPr>
            <a:lvl3pPr marL="1036815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3pPr>
            <a:lvl4pPr marL="1451541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4pPr>
            <a:lvl5pPr marL="1866268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5pPr>
            <a:lvl6pPr marL="2280994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95720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10446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25172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b="1" u="sng" dirty="0" err="1"/>
              <a:t>Reality</a:t>
            </a:r>
            <a:endParaRPr lang="es-PE" b="1" u="sng" dirty="0"/>
          </a:p>
          <a:p>
            <a:pPr marL="0" indent="0">
              <a:buNone/>
            </a:pPr>
            <a:endParaRPr lang="es-PE" dirty="0"/>
          </a:p>
          <a:p>
            <a:r>
              <a:rPr lang="es-PE" dirty="0"/>
              <a:t>Experimental </a:t>
            </a:r>
            <a:r>
              <a:rPr lang="es-PE" dirty="0" err="1"/>
              <a:t>design</a:t>
            </a:r>
            <a:endParaRPr lang="es-PE" dirty="0"/>
          </a:p>
          <a:p>
            <a:r>
              <a:rPr lang="es-PE" dirty="0" err="1"/>
              <a:t>Sampling</a:t>
            </a:r>
            <a:r>
              <a:rPr lang="es-PE" dirty="0"/>
              <a:t> </a:t>
            </a:r>
            <a:r>
              <a:rPr lang="es-PE" dirty="0" err="1"/>
              <a:t>device</a:t>
            </a:r>
            <a:r>
              <a:rPr lang="es-PE" dirty="0"/>
              <a:t> </a:t>
            </a:r>
          </a:p>
          <a:p>
            <a:r>
              <a:rPr lang="es-PE" dirty="0" err="1"/>
              <a:t>Sample</a:t>
            </a:r>
            <a:r>
              <a:rPr lang="es-PE" dirty="0"/>
              <a:t> </a:t>
            </a:r>
            <a:r>
              <a:rPr lang="es-PE" dirty="0" err="1"/>
              <a:t>storage</a:t>
            </a:r>
            <a:endParaRPr lang="es-PE" dirty="0"/>
          </a:p>
          <a:p>
            <a:r>
              <a:rPr lang="es-PE" dirty="0"/>
              <a:t>DNA </a:t>
            </a:r>
            <a:r>
              <a:rPr lang="es-PE" dirty="0" err="1"/>
              <a:t>extraction</a:t>
            </a:r>
            <a:endParaRPr lang="es-PE" dirty="0"/>
          </a:p>
          <a:p>
            <a:r>
              <a:rPr lang="es-PE" dirty="0" err="1"/>
              <a:t>Sequencing</a:t>
            </a:r>
            <a:r>
              <a:rPr lang="es-PE" dirty="0"/>
              <a:t> </a:t>
            </a:r>
            <a:r>
              <a:rPr lang="es-PE" dirty="0" err="1"/>
              <a:t>technology</a:t>
            </a:r>
            <a:endParaRPr lang="es-PE" dirty="0"/>
          </a:p>
          <a:p>
            <a:r>
              <a:rPr lang="es-PE" dirty="0"/>
              <a:t>Gene </a:t>
            </a:r>
            <a:r>
              <a:rPr lang="es-PE" dirty="0" err="1"/>
              <a:t>targeted</a:t>
            </a:r>
            <a:endParaRPr lang="es-PE" dirty="0"/>
          </a:p>
          <a:p>
            <a:r>
              <a:rPr lang="es-PE" dirty="0"/>
              <a:t>Variable </a:t>
            </a:r>
            <a:r>
              <a:rPr lang="es-PE" dirty="0" err="1"/>
              <a:t>region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97401199"/>
      </p:ext>
    </p:extLst>
  </p:cSld>
  <p:clrMapOvr>
    <a:masterClrMapping/>
  </p:clrMapOvr>
</p:sld>
</file>

<file path=ppt/theme/theme1.xml><?xml version="1.0" encoding="utf-8"?>
<a:theme xmlns:a="http://schemas.openxmlformats.org/drawingml/2006/main" name="blues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blues</Template>
  <TotalTime>7639</TotalTime>
  <Words>1334</Words>
  <Application>Microsoft Office PowerPoint</Application>
  <PresentationFormat>On-screen Show (4:3)</PresentationFormat>
  <Paragraphs>317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Helvetica Neue</vt:lpstr>
      <vt:lpstr>blues</vt:lpstr>
      <vt:lpstr>Mothur MiSeq Processing</vt:lpstr>
      <vt:lpstr>PowerPoint Presentation</vt:lpstr>
      <vt:lpstr>Other practical considerations</vt:lpstr>
      <vt:lpstr>Gene matters</vt:lpstr>
      <vt:lpstr>Regions matters</vt:lpstr>
      <vt:lpstr>DNA extraction matters</vt:lpstr>
      <vt:lpstr>Storage condition matters</vt:lpstr>
      <vt:lpstr>PowerPoint Presentation</vt:lpstr>
      <vt:lpstr>Conclusion</vt:lpstr>
      <vt:lpstr>Objectives</vt:lpstr>
      <vt:lpstr>What is mothur</vt:lpstr>
      <vt:lpstr>Alternatives</vt:lpstr>
      <vt:lpstr>Requirements</vt:lpstr>
      <vt:lpstr>How can I run mothur?</vt:lpstr>
      <vt:lpstr>PowerPoint Presentation</vt:lpstr>
      <vt:lpstr>Pipeline</vt:lpstr>
      <vt:lpstr>stability.files</vt:lpstr>
      <vt:lpstr>Contents of stability.batch</vt:lpstr>
      <vt:lpstr>Quality control and noise reduction I</vt:lpstr>
      <vt:lpstr>Quality control and noise reduction II</vt:lpstr>
      <vt:lpstr>Quality control and noise reduction III</vt:lpstr>
      <vt:lpstr>Alignment an DBs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Mothur</dc:title>
  <dc:creator>FAMILIA</dc:creator>
  <cp:lastModifiedBy>Erick Cardenas</cp:lastModifiedBy>
  <cp:revision>66</cp:revision>
  <dcterms:created xsi:type="dcterms:W3CDTF">2016-02-04T23:31:52Z</dcterms:created>
  <dcterms:modified xsi:type="dcterms:W3CDTF">2018-03-15T05:32:29Z</dcterms:modified>
</cp:coreProperties>
</file>