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0"/>
  </p:notesMasterIdLst>
  <p:sldIdLst>
    <p:sldId id="256" r:id="rId2"/>
    <p:sldId id="372" r:id="rId3"/>
    <p:sldId id="373" r:id="rId4"/>
    <p:sldId id="379" r:id="rId5"/>
    <p:sldId id="335" r:id="rId6"/>
    <p:sldId id="336" r:id="rId7"/>
    <p:sldId id="337" r:id="rId8"/>
    <p:sldId id="338" r:id="rId9"/>
    <p:sldId id="339" r:id="rId10"/>
    <p:sldId id="341" r:id="rId11"/>
    <p:sldId id="342" r:id="rId12"/>
    <p:sldId id="344" r:id="rId13"/>
    <p:sldId id="345" r:id="rId14"/>
    <p:sldId id="346" r:id="rId15"/>
    <p:sldId id="347" r:id="rId16"/>
    <p:sldId id="349" r:id="rId17"/>
    <p:sldId id="350" r:id="rId18"/>
    <p:sldId id="351" r:id="rId19"/>
    <p:sldId id="352" r:id="rId20"/>
    <p:sldId id="364" r:id="rId21"/>
    <p:sldId id="374" r:id="rId22"/>
    <p:sldId id="375" r:id="rId23"/>
    <p:sldId id="376" r:id="rId24"/>
    <p:sldId id="377" r:id="rId25"/>
    <p:sldId id="378" r:id="rId26"/>
    <p:sldId id="360" r:id="rId27"/>
    <p:sldId id="361" r:id="rId28"/>
    <p:sldId id="3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95490-8DAC-44B8-8A6F-683B0457A5BF}">
          <p14:sldIdLst>
            <p14:sldId id="256"/>
            <p14:sldId id="372"/>
            <p14:sldId id="373"/>
            <p14:sldId id="379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64"/>
            <p14:sldId id="374"/>
            <p14:sldId id="375"/>
            <p14:sldId id="376"/>
            <p14:sldId id="377"/>
            <p14:sldId id="378"/>
            <p14:sldId id="360"/>
            <p14:sldId id="361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87138" autoAdjust="0"/>
  </p:normalViewPr>
  <p:slideViewPr>
    <p:cSldViewPr>
      <p:cViewPr varScale="1">
        <p:scale>
          <a:sx n="71" d="100"/>
          <a:sy n="71" d="100"/>
        </p:scale>
        <p:origin x="170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%20Cardenas\Dropbox\curso%20uruguay%202013\progra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0.69314718055994562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1.7917594692280583</c:v>
                </c:pt>
                <c:pt idx="6">
                  <c:v>1.9459101490553139</c:v>
                </c:pt>
                <c:pt idx="7">
                  <c:v>2.0794415416798357</c:v>
                </c:pt>
                <c:pt idx="8">
                  <c:v>2.1972245773362289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</c:v>
                </c:pt>
                <c:pt idx="14">
                  <c:v>2.7080502011022194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2.8903717578961756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3.0910424533583041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3.2188758248681899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3.6635616461296578</c:v>
                </c:pt>
                <c:pt idx="39">
                  <c:v>3.6888794541139371</c:v>
                </c:pt>
                <c:pt idx="40">
                  <c:v>3.7135720667043182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3.8066624897703099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3.9120230054281357</c:v>
                </c:pt>
                <c:pt idx="50">
                  <c:v>3.9318256327243177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4.0073331852324907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4.0775374439057055</c:v>
                </c:pt>
                <c:pt idx="59">
                  <c:v>4.0943445622220827</c:v>
                </c:pt>
                <c:pt idx="60">
                  <c:v>4.1108738641733105</c:v>
                </c:pt>
                <c:pt idx="61">
                  <c:v>4.127134385045065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4.1743872698956181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4.2341065045972455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4.2766661190160793</c:v>
                </c:pt>
                <c:pt idx="72">
                  <c:v>4.290459441148391</c:v>
                </c:pt>
                <c:pt idx="73">
                  <c:v>4.3040650932041871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4.5108595065168355</c:v>
                </c:pt>
                <c:pt idx="91">
                  <c:v>4.5217885770490245</c:v>
                </c:pt>
                <c:pt idx="92">
                  <c:v>4.5325994931532811</c:v>
                </c:pt>
                <c:pt idx="93">
                  <c:v>4.543294782270026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78-4103-BE8A-B007205D9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26848"/>
        <c:axId val="62858368"/>
      </c:scatterChart>
      <c:valAx>
        <c:axId val="98126848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58368"/>
        <c:crosses val="autoZero"/>
        <c:crossBetween val="midCat"/>
      </c:valAx>
      <c:valAx>
        <c:axId val="62858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1268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1/D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xVal>
            <c:numRef>
              <c:f>Sheet2!$AE$2:$AE$21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0.15000000000000005</c:v>
                </c:pt>
                <c:pt idx="3">
                  <c:v>0.2</c:v>
                </c:pt>
                <c:pt idx="4">
                  <c:v>0.25</c:v>
                </c:pt>
                <c:pt idx="5">
                  <c:v>0.30000000000000004</c:v>
                </c:pt>
                <c:pt idx="6">
                  <c:v>0.35000000000000003</c:v>
                </c:pt>
                <c:pt idx="7">
                  <c:v>0.40000000000000008</c:v>
                </c:pt>
                <c:pt idx="8">
                  <c:v>0.45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0.60000000000000009</c:v>
                </c:pt>
                <c:pt idx="12">
                  <c:v>0.65000000000000013</c:v>
                </c:pt>
                <c:pt idx="13">
                  <c:v>0.70000000000000018</c:v>
                </c:pt>
                <c:pt idx="14">
                  <c:v>0.75000000000000022</c:v>
                </c:pt>
                <c:pt idx="15">
                  <c:v>0.80000000000000027</c:v>
                </c:pt>
                <c:pt idx="16">
                  <c:v>0.85000000000000031</c:v>
                </c:pt>
                <c:pt idx="17">
                  <c:v>0.90000000000000024</c:v>
                </c:pt>
                <c:pt idx="18">
                  <c:v>0.9500000000000004</c:v>
                </c:pt>
                <c:pt idx="19">
                  <c:v>1.0000000000000002</c:v>
                </c:pt>
              </c:numCache>
            </c:numRef>
          </c:xVal>
          <c:yVal>
            <c:numRef>
              <c:f>Sheet2!$AG$2:$AG$21</c:f>
              <c:numCache>
                <c:formatCode>General</c:formatCode>
                <c:ptCount val="20"/>
                <c:pt idx="0">
                  <c:v>19.999999999999993</c:v>
                </c:pt>
                <c:pt idx="1">
                  <c:v>18.181818181818183</c:v>
                </c:pt>
                <c:pt idx="2">
                  <c:v>15.384615384615383</c:v>
                </c:pt>
                <c:pt idx="3">
                  <c:v>12.500000000000002</c:v>
                </c:pt>
                <c:pt idx="4">
                  <c:v>10</c:v>
                </c:pt>
                <c:pt idx="5">
                  <c:v>8</c:v>
                </c:pt>
                <c:pt idx="6">
                  <c:v>6.4516129032258078</c:v>
                </c:pt>
                <c:pt idx="7">
                  <c:v>5.2631578947368416</c:v>
                </c:pt>
                <c:pt idx="8">
                  <c:v>4.3478260869565215</c:v>
                </c:pt>
                <c:pt idx="9">
                  <c:v>3.6363636363636358</c:v>
                </c:pt>
                <c:pt idx="10">
                  <c:v>3.0769230769230762</c:v>
                </c:pt>
                <c:pt idx="11">
                  <c:v>2.6315789473684208</c:v>
                </c:pt>
                <c:pt idx="12">
                  <c:v>2.2727272727272734</c:v>
                </c:pt>
                <c:pt idx="13">
                  <c:v>1.9801980198019808</c:v>
                </c:pt>
                <c:pt idx="14">
                  <c:v>1.7391304347826089</c:v>
                </c:pt>
                <c:pt idx="15">
                  <c:v>1.5384615384615381</c:v>
                </c:pt>
                <c:pt idx="16">
                  <c:v>1.3698630136986301</c:v>
                </c:pt>
                <c:pt idx="17">
                  <c:v>1.2269938650306746</c:v>
                </c:pt>
                <c:pt idx="18">
                  <c:v>1.104972375690608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EC-46D3-9898-E449C48E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98944"/>
        <c:axId val="62900480"/>
      </c:scatterChart>
      <c:valAx>
        <c:axId val="62898944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62900480"/>
        <c:crosses val="autoZero"/>
        <c:crossBetween val="midCat"/>
      </c:valAx>
      <c:valAx>
        <c:axId val="62900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1/D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98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051721475992"/>
          <c:y val="4.0009079946087822E-2"/>
          <c:w val="0.71671298440636089"/>
          <c:h val="0.804887848478401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E-4F91-B1A3-D2306E7FE3C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E-4F91-B1A3-D2306E7FE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05376"/>
        <c:axId val="63206912"/>
      </c:lineChart>
      <c:catAx>
        <c:axId val="6320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63206912"/>
        <c:crosses val="autoZero"/>
        <c:auto val="1"/>
        <c:lblAlgn val="ctr"/>
        <c:lblOffset val="100"/>
        <c:tickLblSkip val="20"/>
        <c:noMultiLvlLbl val="0"/>
      </c:catAx>
      <c:valAx>
        <c:axId val="63206912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Relative abundance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crossAx val="63205376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F6FC6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49100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698E21-A106-4B19-9723-467AED0C6F77}" type="pres">
      <dgm:prSet presAssocID="{06A4CF42-E218-404E-AB9A-CCE2645299A2}" presName="circ2" presStyleLbl="vennNode1" presStyleIdx="1" presStyleCnt="2" custLinFactNeighborX="-11125" custLinFactNeighborY="-1549"/>
      <dgm:spPr/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DA3F9F1E-DECB-4A77-8071-6484A4F58A3E}" type="presOf" srcId="{6EA6AB36-CE14-46FD-99A4-A453504D8C38}" destId="{BE4E4EFD-E52D-4E97-B16D-B885410D5552}" srcOrd="0" destOrd="0" presId="urn:microsoft.com/office/officeart/2005/8/layout/venn1"/>
    <dgm:cxn modelId="{7E2FD233-F6B2-46F1-989B-A86F52396EA2}" type="presOf" srcId="{582006F9-D278-49C7-8C2A-30ACCC8938D1}" destId="{C725E29A-E96E-4166-9AE8-4A2C3A626ADB}" srcOrd="1" destOrd="0" presId="urn:microsoft.com/office/officeart/2005/8/layout/venn1"/>
    <dgm:cxn modelId="{A00E2A35-92C0-4C3B-9A8B-2D745B377366}" type="presOf" srcId="{582006F9-D278-49C7-8C2A-30ACCC8938D1}" destId="{ED1A0317-0530-4820-B150-529A53952657}" srcOrd="0" destOrd="0" presId="urn:microsoft.com/office/officeart/2005/8/layout/venn1"/>
    <dgm:cxn modelId="{79CE789A-79BD-4402-B68C-96EE7D5095DC}" type="presOf" srcId="{06A4CF42-E218-404E-AB9A-CCE2645299A2}" destId="{86698E21-A106-4B19-9723-467AED0C6F77}" srcOrd="0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5D6EBDF7-A253-4358-AC71-73FED0DB1537}" type="presOf" srcId="{06A4CF42-E218-404E-AB9A-CCE2645299A2}" destId="{AEDE7226-27FF-41A1-8431-9BE9CFF4BF1D}" srcOrd="1" destOrd="0" presId="urn:microsoft.com/office/officeart/2005/8/layout/venn1"/>
    <dgm:cxn modelId="{DD2BB4AF-D920-4E68-A7BB-C7E25DD9C763}" type="presParOf" srcId="{BE4E4EFD-E52D-4E97-B16D-B885410D5552}" destId="{ED1A0317-0530-4820-B150-529A53952657}" srcOrd="0" destOrd="0" presId="urn:microsoft.com/office/officeart/2005/8/layout/venn1"/>
    <dgm:cxn modelId="{1DF98A9E-CA29-45B1-9A06-55773A2F898E}" type="presParOf" srcId="{BE4E4EFD-E52D-4E97-B16D-B885410D5552}" destId="{C725E29A-E96E-4166-9AE8-4A2C3A626ADB}" srcOrd="1" destOrd="0" presId="urn:microsoft.com/office/officeart/2005/8/layout/venn1"/>
    <dgm:cxn modelId="{19F4E850-E9A0-4D3C-B870-D1FCA7B0B3AA}" type="presParOf" srcId="{BE4E4EFD-E52D-4E97-B16D-B885410D5552}" destId="{86698E21-A106-4B19-9723-467AED0C6F77}" srcOrd="2" destOrd="0" presId="urn:microsoft.com/office/officeart/2005/8/layout/venn1"/>
    <dgm:cxn modelId="{CD67E734-B73E-4706-B653-59792D925B6D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79759" y="1454693"/>
          <a:ext cx="1967412" cy="1967412"/>
        </a:xfrm>
        <a:prstGeom prst="ellipse">
          <a:avLst/>
        </a:prstGeom>
        <a:solidFill>
          <a:srgbClr val="0F6FC6">
            <a:alpha val="50196"/>
          </a:srgb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54488" y="1686693"/>
        <a:ext cx="1134364" cy="1503412"/>
      </dsp:txXfrm>
    </dsp:sp>
    <dsp:sp modelId="{86698E21-A106-4B19-9723-467AED0C6F77}">
      <dsp:nvSpPr>
        <dsp:cNvPr id="0" name=""/>
        <dsp:cNvSpPr/>
      </dsp:nvSpPr>
      <dsp:spPr>
        <a:xfrm>
          <a:off x="1278840" y="1424218"/>
          <a:ext cx="1967412" cy="1967412"/>
        </a:xfrm>
        <a:prstGeom prst="ellipse">
          <a:avLst/>
        </a:prstGeom>
        <a:solidFill>
          <a:srgbClr val="F49100">
            <a:alpha val="50196"/>
          </a:srgb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837160" y="1656218"/>
        <a:ext cx="1134364" cy="150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4A0F-39A5-4AD4-AFFF-35407015BDC3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D223-F047-4A0C-B760-7561FFEF7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9144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359962" y="0"/>
            <a:ext cx="9884962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31" r:id="rId4"/>
    <p:sldLayoutId id="2147483732" r:id="rId5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</a:t>
            </a:r>
            <a:r>
              <a:rPr lang="en-AU" dirty="0"/>
              <a:t> de </a:t>
            </a:r>
            <a:r>
              <a:rPr lang="en-AU" dirty="0" err="1"/>
              <a:t>comunidades</a:t>
            </a:r>
            <a:r>
              <a:rPr lang="en-AU" dirty="0"/>
              <a:t> </a:t>
            </a:r>
            <a:r>
              <a:rPr lang="es-PE" dirty="0"/>
              <a:t>microbianas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4174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Helvetica Neue" panose="02000503000000020004" pitchFamily="2"/>
              </a:rPr>
              <a:t>Probability of selecting the same species when sampling two members at random the same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176501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2478822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7778"/>
            <a:ext cx="6781800" cy="42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4"/>
          <p:cNvGrpSpPr/>
          <p:nvPr/>
        </p:nvGrpSpPr>
        <p:grpSpPr>
          <a:xfrm>
            <a:off x="2209800" y="3777038"/>
            <a:ext cx="867954" cy="78963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57195" y="3238231"/>
            <a:ext cx="867954" cy="868593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4246880" y="3170007"/>
            <a:ext cx="934720" cy="868593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914142" y="991153"/>
            <a:ext cx="7467858" cy="208074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Range : &lt; 0 – 1 ] 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Strongly influenced by evenness.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Usually expressed as (1-D) - more intuitive.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5562" y="6030065"/>
            <a:ext cx="40687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>
                <a:latin typeface="Helvetica Neue" panose="02000503000000020004" pitchFamily="2"/>
              </a:rPr>
              <a:t>Contribution by dominant species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67000" y="46482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47096" y="2729618"/>
            <a:ext cx="11705" cy="4691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25895" y="4116046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219200"/>
            <a:ext cx="40005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AU" dirty="0"/>
              <a:t>Chao1index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4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Estimates total diversity using frequency of rare species</a:t>
                </a:r>
              </a:p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𝑜𝑏𝑠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2 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AU" sz="32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Can overestimate diversity due to sequencing error</a:t>
                </a:r>
              </a:p>
            </p:txBody>
          </p:sp>
        </mc:Choice>
        <mc:Fallback xmlns="">
          <p:sp>
            <p:nvSpPr>
              <p:cNvPr id="5018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blipFill rotWithShape="1">
                <a:blip r:embed="rId2" cstate="print"/>
                <a:stretch>
                  <a:fillRect l="-2926" t="-1125" r="-13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latin typeface="Helvetica Neue" panose="02000503000000020004" pitchFamily="2"/>
                  </a:rPr>
                  <a:t>Observed species (S</a:t>
                </a:r>
                <a:r>
                  <a:rPr lang="en-AU" sz="2400" baseline="-25000" dirty="0">
                    <a:latin typeface="Helvetica Neue" panose="02000503000000020004" pitchFamily="2"/>
                  </a:rPr>
                  <a:t>obs</a:t>
                </a:r>
                <a:r>
                  <a:rPr lang="en-AU" sz="2400" dirty="0">
                    <a:latin typeface="Helvetica Neue" panose="02000503000000020004" pitchFamily="2"/>
                  </a:rPr>
                  <a:t>) = 5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Singletons (a) =  2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Doubletons (b) = 1</a:t>
                </a:r>
              </a:p>
              <a:p>
                <a:pPr marL="0" lvl="2"/>
                <a:endParaRPr lang="en-US" sz="2000" i="1" dirty="0">
                  <a:latin typeface="Helvetica Neue" panose="02000503000000020004" pitchFamily="2"/>
                </a:endParaRPr>
              </a:p>
              <a:p>
                <a:pPr marL="0" lvl="2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AU" sz="2400" dirty="0">
                    <a:latin typeface="Helvetica Neue" panose="02000503000000020004" pitchFamily="2"/>
                  </a:rPr>
                  <a:t> = 7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439" t="-2508" r="-76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10200" y="1447800"/>
            <a:ext cx="2438400" cy="2133600"/>
            <a:chOff x="5638800" y="1447800"/>
            <a:chExt cx="2209800" cy="1828800"/>
          </a:xfrm>
        </p:grpSpPr>
        <p:sp>
          <p:nvSpPr>
            <p:cNvPr id="8" name="Oval 7"/>
            <p:cNvSpPr/>
            <p:nvPr/>
          </p:nvSpPr>
          <p:spPr>
            <a:xfrm>
              <a:off x="5638800" y="1447800"/>
              <a:ext cx="2209800" cy="1828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4858" y="1824318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4726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9806" y="2160494"/>
              <a:ext cx="269966" cy="2241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5722" y="2870200"/>
              <a:ext cx="269966" cy="224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52212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238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18968" y="2823882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72349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03017" y="1917700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98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Simpson evenness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391400" cy="4419600"/>
          </a:xfrm>
        </p:spPr>
        <p:txBody>
          <a:bodyPr>
            <a:normAutofit/>
          </a:bodyPr>
          <a:lstStyle/>
          <a:p>
            <a:r>
              <a:rPr lang="en-AU" sz="2400" dirty="0"/>
              <a:t>(1/D)</a:t>
            </a:r>
          </a:p>
          <a:p>
            <a:r>
              <a:rPr lang="en-AU" sz="2400" dirty="0"/>
              <a:t>Limits 1/S - 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278099"/>
              </p:ext>
            </p:extLst>
          </p:nvPr>
        </p:nvGraphicFramePr>
        <p:xfrm>
          <a:off x="990600" y="2895600"/>
          <a:ext cx="7162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17830" y="5867400"/>
            <a:ext cx="3455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Dominant species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387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Rank-Abundance curves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Autofit/>
          </a:bodyPr>
          <a:lstStyle/>
          <a:p>
            <a:r>
              <a:rPr lang="en-AU" sz="2400" dirty="0"/>
              <a:t>Show both richness and evenness</a:t>
            </a:r>
          </a:p>
          <a:p>
            <a:r>
              <a:rPr lang="en-AU" sz="2400" dirty="0"/>
              <a:t>Steep slopes suggest strong selective  pressure</a:t>
            </a:r>
          </a:p>
          <a:p>
            <a:r>
              <a:rPr lang="en-AU" sz="2400" dirty="0"/>
              <a:t>Curves can indicate distribution of resources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7229157"/>
              </p:ext>
            </p:extLst>
          </p:nvPr>
        </p:nvGraphicFramePr>
        <p:xfrm>
          <a:off x="4495800" y="1447800"/>
          <a:ext cx="441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0" y="5486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Species in order of abundance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C95A-CEF5-48AD-BDBF-1ED0940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95" y="1476447"/>
            <a:ext cx="4195800" cy="3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Rarefaction curves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3124200" cy="4876800"/>
          </a:xfrm>
        </p:spPr>
        <p:txBody>
          <a:bodyPr>
            <a:noAutofit/>
          </a:bodyPr>
          <a:lstStyle/>
          <a:p>
            <a:r>
              <a:rPr lang="en-AU" sz="2200" dirty="0"/>
              <a:t>Used to compare diversity when sampling was done at different levels.</a:t>
            </a:r>
          </a:p>
          <a:p>
            <a:r>
              <a:rPr lang="en-AU" sz="2200" dirty="0"/>
              <a:t>Sometimes used to estimate if coverage has reached a plateau.</a:t>
            </a:r>
          </a:p>
          <a:p>
            <a:r>
              <a:rPr lang="en-AU" sz="2200" dirty="0"/>
              <a:t>Are only informative when saturated.</a:t>
            </a:r>
          </a:p>
          <a:p>
            <a:endParaRPr lang="en-AU" sz="2200" dirty="0"/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438" y="1676400"/>
            <a:ext cx="448785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84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/>
              <a:t>Quantify diversity among communities</a:t>
            </a:r>
          </a:p>
          <a:p>
            <a:r>
              <a:rPr lang="en-AU" sz="2800" dirty="0"/>
              <a:t>Range: 0 – 1 </a:t>
            </a:r>
          </a:p>
          <a:p>
            <a:pPr marL="1435100" lvl="1" indent="0">
              <a:buNone/>
            </a:pPr>
            <a:r>
              <a:rPr lang="en-AU" sz="2600" dirty="0"/>
              <a:t>0 = 100% similarity, 0% distance</a:t>
            </a:r>
          </a:p>
          <a:p>
            <a:pPr marL="1435100" lvl="1" indent="0">
              <a:buNone/>
            </a:pPr>
            <a:r>
              <a:rPr lang="en-AU" sz="2600" dirty="0"/>
              <a:t>1 = 0% similarity, 100% distance</a:t>
            </a:r>
          </a:p>
          <a:p>
            <a:endParaRPr lang="en-AU" sz="2800" dirty="0"/>
          </a:p>
          <a:p>
            <a:r>
              <a:rPr lang="en-AU" sz="2800" dirty="0"/>
              <a:t>Can use </a:t>
            </a:r>
            <a:r>
              <a:rPr lang="en-AU" sz="2800" u="sng" dirty="0"/>
              <a:t>ab</a:t>
            </a:r>
            <a:r>
              <a:rPr lang="en-AU" sz="2800" dirty="0"/>
              <a:t>undance and </a:t>
            </a:r>
            <a:r>
              <a:rPr lang="en-AU" sz="2800" u="sng" dirty="0"/>
              <a:t>occ</a:t>
            </a:r>
            <a:r>
              <a:rPr lang="en-AU" sz="2800" dirty="0"/>
              <a:t>urrence</a:t>
            </a:r>
          </a:p>
          <a:p>
            <a:r>
              <a:rPr lang="en-AU" sz="2800" dirty="0"/>
              <a:t>Commonly used indices</a:t>
            </a:r>
          </a:p>
          <a:p>
            <a:pPr lvl="1"/>
            <a:r>
              <a:rPr lang="en-AU" sz="2400" dirty="0" err="1"/>
              <a:t>Jaccard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 err="1"/>
              <a:t>Sørensen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/>
              <a:t>Bray-Curtis (Occ. + Ab.)</a:t>
            </a:r>
          </a:p>
          <a:p>
            <a:pPr lvl="1"/>
            <a:r>
              <a:rPr lang="en-AU" sz="2400" dirty="0"/>
              <a:t>Chao-</a:t>
            </a:r>
            <a:r>
              <a:rPr lang="en-AU" sz="2400" dirty="0" err="1"/>
              <a:t>Sørensen</a:t>
            </a:r>
            <a:r>
              <a:rPr lang="en-AU" sz="2400" dirty="0"/>
              <a:t> (Occ. + Ab.)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7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Presence/absences indices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5487433"/>
              </p:ext>
            </p:extLst>
          </p:nvPr>
        </p:nvGraphicFramePr>
        <p:xfrm>
          <a:off x="2932112" y="152400"/>
          <a:ext cx="354488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28847" y="311670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486" y="2052492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186" y="4038600"/>
            <a:ext cx="7696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err="1">
                <a:latin typeface="Helvetica Neue" panose="02000503000000020004" pitchFamily="2"/>
              </a:rPr>
              <a:t>Jaccard</a:t>
            </a:r>
            <a:r>
              <a:rPr lang="en-AU" sz="2400" dirty="0">
                <a:latin typeface="Helvetica Neue" panose="02000503000000020004" pitchFamily="2"/>
              </a:rPr>
              <a:t> =  b / (</a:t>
            </a:r>
            <a:r>
              <a:rPr lang="en-AU" sz="2400" dirty="0" err="1">
                <a:latin typeface="Helvetica Neue" panose="02000503000000020004" pitchFamily="2"/>
              </a:rPr>
              <a:t>a+b+c</a:t>
            </a:r>
            <a:r>
              <a:rPr lang="en-AU" sz="2400" dirty="0">
                <a:latin typeface="Helvetica Neue" panose="02000503000000020004" pitchFamily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Sorensen (QS) = 2b /(a+2b+c)) 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More weight to shared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052492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3248" y="2042967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2850" y="313438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2</a:t>
            </a:r>
          </a:p>
        </p:txBody>
      </p:sp>
    </p:spTree>
    <p:extLst>
      <p:ext uri="{BB962C8B-B14F-4D97-AF65-F5344CB8AC3E}">
        <p14:creationId xmlns:p14="http://schemas.microsoft.com/office/powerpoint/2010/main" val="10048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Indices using both </a:t>
            </a:r>
            <a:br>
              <a:rPr lang="en-AU" dirty="0"/>
            </a:br>
            <a:r>
              <a:rPr lang="en-AU" dirty="0"/>
              <a:t>abundance and occurrence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Bray -Curtis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Chao-Sorensen</a:t>
            </a:r>
          </a:p>
          <a:p>
            <a:pPr lvl="1"/>
            <a:r>
              <a:rPr lang="en-AU" sz="2400" dirty="0"/>
              <a:t>Considers both abundance and assumes suboptimal sampling.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6436" y="17526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Absolute differences in abundance for </a:t>
            </a:r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3307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Sum of abundance for</a:t>
            </a:r>
          </a:p>
          <a:p>
            <a:pPr algn="ctr"/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Tree-based indices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2819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UNIFRAC</a:t>
            </a:r>
          </a:p>
          <a:p>
            <a:r>
              <a:rPr lang="en-AU" sz="2400" dirty="0"/>
              <a:t>Based on phylogenetic diversity.</a:t>
            </a:r>
          </a:p>
          <a:p>
            <a:r>
              <a:rPr lang="en-AU" sz="2400" dirty="0"/>
              <a:t>Useful when comparing very different environments with not many common species.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pic>
        <p:nvPicPr>
          <p:cNvPr id="1026" name="Picture 2" descr="http://bmf.colorado.edu/unifrac/images/uniFrac_clust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5251" r="5058" b="4540"/>
          <a:stretch/>
        </p:blipFill>
        <p:spPr bwMode="auto">
          <a:xfrm>
            <a:off x="3438799" y="2133600"/>
            <a:ext cx="5629001" cy="35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8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1: Diversity review.</a:t>
            </a:r>
          </a:p>
          <a:p>
            <a:r>
              <a:rPr lang="en-US" dirty="0"/>
              <a:t>Session 2: How to work with 16S rRNA data.</a:t>
            </a:r>
          </a:p>
          <a:p>
            <a:r>
              <a:rPr lang="en-US" dirty="0"/>
              <a:t>Session 3: Hands on session with </a:t>
            </a:r>
            <a:r>
              <a:rPr lang="en-US" i="1" dirty="0" err="1"/>
              <a:t>mothur</a:t>
            </a:r>
            <a:r>
              <a:rPr lang="en-US" i="1" dirty="0"/>
              <a:t> </a:t>
            </a:r>
            <a:r>
              <a:rPr lang="en-US" dirty="0"/>
              <a:t> using </a:t>
            </a:r>
            <a:r>
              <a:rPr lang="en-US" dirty="0" err="1"/>
              <a:t>Miseq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Material available at:</a:t>
            </a:r>
          </a:p>
          <a:p>
            <a:pPr lvl="1"/>
            <a:r>
              <a:rPr lang="en-US" dirty="0"/>
              <a:t>https://github.com/carden24/MIC506-Workshop.</a:t>
            </a:r>
          </a:p>
          <a:p>
            <a:pPr lvl="1"/>
            <a:r>
              <a:rPr lang="en-US" dirty="0"/>
              <a:t>Slides.</a:t>
            </a:r>
          </a:p>
          <a:p>
            <a:pPr lvl="1"/>
            <a:r>
              <a:rPr lang="en-US" dirty="0"/>
              <a:t>Files required for computer session.</a:t>
            </a:r>
          </a:p>
          <a:p>
            <a:pPr lvl="1"/>
            <a:r>
              <a:rPr lang="en-US" dirty="0"/>
              <a:t>Other learning resources.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present beta diversity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203623"/>
              </p:ext>
            </p:extLst>
          </p:nvPr>
        </p:nvGraphicFramePr>
        <p:xfrm>
          <a:off x="2250728" y="1102786"/>
          <a:ext cx="527600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9431"/>
              </p:ext>
            </p:extLst>
          </p:nvPr>
        </p:nvGraphicFramePr>
        <p:xfrm>
          <a:off x="2139696" y="3821787"/>
          <a:ext cx="3041905" cy="169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6589682" y="2971104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29761" y="4927645"/>
            <a:ext cx="1829937" cy="987366"/>
            <a:chOff x="6628263" y="5261034"/>
            <a:chExt cx="1829937" cy="987366"/>
          </a:xfrm>
        </p:grpSpPr>
        <p:sp>
          <p:nvSpPr>
            <p:cNvPr id="99" name="Line 104"/>
            <p:cNvSpPr>
              <a:spLocks noChangeShapeType="1"/>
            </p:cNvSpPr>
            <p:nvPr/>
          </p:nvSpPr>
          <p:spPr bwMode="auto">
            <a:xfrm rot="5400000">
              <a:off x="7306919" y="5264943"/>
              <a:ext cx="0" cy="1357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rot="5400000">
              <a:off x="67417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 rot="5400000">
              <a:off x="669045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 rot="5400000">
              <a:off x="6895757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 rot="5400000">
              <a:off x="68444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 rot="5400000">
              <a:off x="70497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 rot="5400000">
              <a:off x="700160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rot="5400000">
              <a:off x="7203732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 rot="5400000">
              <a:off x="715558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 rot="5400000">
              <a:off x="7359306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 rot="5400000">
              <a:off x="730957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 rot="5400000">
              <a:off x="751329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6"/>
            <p:cNvSpPr>
              <a:spLocks noChangeArrowheads="1"/>
            </p:cNvSpPr>
            <p:nvPr/>
          </p:nvSpPr>
          <p:spPr bwMode="auto">
            <a:xfrm rot="5400000">
              <a:off x="7463562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rot="5400000">
              <a:off x="7667281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 rot="5400000">
              <a:off x="7617549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 rot="5400000">
              <a:off x="78212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 rot="5400000">
              <a:off x="77715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0.9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 rot="5400000">
              <a:off x="79768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2"/>
            <p:cNvSpPr>
              <a:spLocks noChangeArrowheads="1"/>
            </p:cNvSpPr>
            <p:nvPr/>
          </p:nvSpPr>
          <p:spPr bwMode="auto">
            <a:xfrm rot="5400000">
              <a:off x="792552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95"/>
            <p:cNvSpPr>
              <a:spLocks noChangeShapeType="1"/>
            </p:cNvSpPr>
            <p:nvPr/>
          </p:nvSpPr>
          <p:spPr bwMode="auto">
            <a:xfrm rot="5400000">
              <a:off x="6555060" y="5651289"/>
              <a:ext cx="394057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96"/>
            <p:cNvSpPr>
              <a:spLocks noChangeShapeType="1"/>
            </p:cNvSpPr>
            <p:nvPr/>
          </p:nvSpPr>
          <p:spPr bwMode="auto">
            <a:xfrm rot="5400000" flipV="1">
              <a:off x="6986244" y="5220105"/>
              <a:ext cx="0" cy="468312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97"/>
            <p:cNvSpPr>
              <a:spLocks noChangeShapeType="1"/>
            </p:cNvSpPr>
            <p:nvPr/>
          </p:nvSpPr>
          <p:spPr bwMode="auto">
            <a:xfrm rot="5400000" flipV="1">
              <a:off x="7368831" y="5231574"/>
              <a:ext cx="0" cy="12334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98"/>
            <p:cNvSpPr>
              <a:spLocks noChangeShapeType="1"/>
            </p:cNvSpPr>
            <p:nvPr/>
          </p:nvSpPr>
          <p:spPr bwMode="auto">
            <a:xfrm rot="5400000">
              <a:off x="7088730" y="5454261"/>
              <a:ext cx="263340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99"/>
            <p:cNvSpPr>
              <a:spLocks noChangeShapeType="1"/>
            </p:cNvSpPr>
            <p:nvPr/>
          </p:nvSpPr>
          <p:spPr bwMode="auto">
            <a:xfrm rot="5400000" flipV="1">
              <a:off x="7602988" y="4940003"/>
              <a:ext cx="0" cy="7651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100"/>
            <p:cNvSpPr>
              <a:spLocks noChangeShapeType="1"/>
            </p:cNvSpPr>
            <p:nvPr/>
          </p:nvSpPr>
          <p:spPr bwMode="auto">
            <a:xfrm rot="5400000" flipV="1">
              <a:off x="7424394" y="5381938"/>
              <a:ext cx="0" cy="4079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rot="5400000">
              <a:off x="7541084" y="5585454"/>
              <a:ext cx="174606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rot="5400000" flipV="1">
              <a:off x="7806981" y="5319557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 flipV="1">
              <a:off x="7806981" y="5494163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8016006" y="5421328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8019458" y="5261034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8022183" y="5611201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38"/>
            <p:cNvSpPr>
              <a:spLocks noChangeArrowheads="1"/>
            </p:cNvSpPr>
            <p:nvPr/>
          </p:nvSpPr>
          <p:spPr bwMode="auto">
            <a:xfrm>
              <a:off x="8017939" y="5787715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6906515" y="6125289"/>
              <a:ext cx="9393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Bray-Curtis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similarity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8600" y="1295400"/>
            <a:ext cx="228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table: 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Samples (rows)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x Species (cols)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9600" y="2892221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</a:t>
            </a:r>
          </a:p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43018" y="5556883"/>
            <a:ext cx="243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clustering tree or ordination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124200" y="2729618"/>
            <a:ext cx="0" cy="9598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10200" y="3797169"/>
            <a:ext cx="914400" cy="6669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58846" y="4927645"/>
            <a:ext cx="1022904" cy="3248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36499"/>
            <a:ext cx="81261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76913"/>
            <a:ext cx="914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410199" y="3352800"/>
            <a:ext cx="3164153" cy="2438400"/>
          </a:xfrm>
          <a:prstGeom prst="rect">
            <a:avLst/>
          </a:prstGeom>
        </p:spPr>
        <p:txBody>
          <a:bodyPr vert="horz" lIns="82945" tIns="41473" rIns="82945" bIns="41473" rtlCol="0" anchor="ctr">
            <a:noAutofit/>
          </a:bodyPr>
          <a:lstStyle>
            <a:lvl1pPr algn="ctr" defTabSz="829452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Nested blocks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Natural forest converted to pastures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Diversity analysis of 16S rRNA data using 454 data with MOTHUR and RDP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" y="2676466"/>
            <a:ext cx="3948875" cy="33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affects the community composition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18869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92" y="1591606"/>
            <a:ext cx="4324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905000"/>
            <a:ext cx="14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Helvetica Neue" panose="02000503000000020004" pitchFamily="2"/>
              </a:rPr>
              <a:t>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114800"/>
            <a:ext cx="153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/>
              </a:rPr>
              <a:t>Pasture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265003"/>
            <a:ext cx="39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NMDS using</a:t>
            </a:r>
          </a:p>
          <a:p>
            <a:pPr algn="ctr"/>
            <a:r>
              <a:rPr lang="en-AU" sz="2400" b="1" dirty="0"/>
              <a:t> Bray-Curtis distances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895" y="5253848"/>
            <a:ext cx="3978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Classification using representative sequences</a:t>
            </a:r>
          </a:p>
        </p:txBody>
      </p:sp>
    </p:spTree>
    <p:extLst>
      <p:ext uri="{BB962C8B-B14F-4D97-AF65-F5344CB8AC3E}">
        <p14:creationId xmlns:p14="http://schemas.microsoft.com/office/powerpoint/2010/main" val="32260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increases the communities’ diversity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67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8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396658"/>
            <a:ext cx="8461010" cy="4013542"/>
            <a:chOff x="457200" y="-579146"/>
            <a:chExt cx="8386134" cy="373367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17"/>
            <a:stretch/>
          </p:blipFill>
          <p:spPr bwMode="auto">
            <a:xfrm>
              <a:off x="457200" y="152400"/>
              <a:ext cx="8386134" cy="300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87982" y="-53157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Forest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9383" y="-579146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Pasture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homogenizes the communities</a:t>
            </a:r>
          </a:p>
        </p:txBody>
      </p:sp>
    </p:spTree>
    <p:extLst>
      <p:ext uri="{BB962C8B-B14F-4D97-AF65-F5344CB8AC3E}">
        <p14:creationId xmlns:p14="http://schemas.microsoft.com/office/powerpoint/2010/main" val="392655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analysis approach for multivariate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Multivariate analysis in microbial ecology [</a:t>
            </a:r>
            <a:r>
              <a:rPr lang="en-AU" sz="2400" dirty="0" err="1"/>
              <a:t>Minireview</a:t>
            </a:r>
            <a:r>
              <a:rPr lang="en-AU" sz="2400" dirty="0"/>
              <a:t>].</a:t>
            </a:r>
            <a:endParaRPr lang="en-US" sz="2400" dirty="0"/>
          </a:p>
          <a:p>
            <a:r>
              <a:rPr lang="en-US" sz="2400" dirty="0"/>
              <a:t>Tree diversity analysis [Book]. (Free, includes R codes).</a:t>
            </a:r>
          </a:p>
          <a:p>
            <a:r>
              <a:rPr lang="en-US" sz="2400" dirty="0"/>
              <a:t>Available at the workshop repository.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95793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https://github.com/carden24/MIC506-Workshop</a:t>
            </a:r>
          </a:p>
        </p:txBody>
      </p:sp>
    </p:spTree>
    <p:extLst>
      <p:ext uri="{BB962C8B-B14F-4D97-AF65-F5344CB8AC3E}">
        <p14:creationId xmlns:p14="http://schemas.microsoft.com/office/powerpoint/2010/main" val="123013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2143" y="2590800"/>
            <a:ext cx="3620129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Alpha</a:t>
            </a:r>
          </a:p>
          <a:p>
            <a:r>
              <a:rPr lang="en-US" sz="2400" dirty="0"/>
              <a:t>Within a community (Species diversity in a site or habitat)</a:t>
            </a:r>
          </a:p>
          <a:p>
            <a:r>
              <a:rPr lang="en-US" sz="2400" dirty="0"/>
              <a:t>Richness, evenness</a:t>
            </a:r>
          </a:p>
          <a:p>
            <a:r>
              <a:rPr lang="en-US" sz="2400" dirty="0"/>
              <a:t>Chao1, Simpson, Shannon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2590800"/>
            <a:ext cx="3657600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Beta</a:t>
            </a:r>
          </a:p>
          <a:p>
            <a:r>
              <a:rPr lang="en-US" sz="2400" dirty="0"/>
              <a:t>Among communities (Differentiation of habitats)</a:t>
            </a:r>
          </a:p>
          <a:p>
            <a:r>
              <a:rPr lang="en-US" sz="2400" dirty="0"/>
              <a:t>Sorensen, </a:t>
            </a:r>
            <a:r>
              <a:rPr lang="en-US" sz="2400" dirty="0" err="1"/>
              <a:t>Jaccard</a:t>
            </a:r>
            <a:r>
              <a:rPr lang="en-US" sz="2400" dirty="0"/>
              <a:t>, Bray-Curtis, </a:t>
            </a:r>
            <a:r>
              <a:rPr lang="en-US" sz="2400" dirty="0" err="1"/>
              <a:t>Unifrac</a:t>
            </a:r>
            <a:endParaRPr lang="en-US" sz="2400" dirty="0"/>
          </a:p>
          <a:p>
            <a:r>
              <a:rPr lang="en-US" sz="2400" dirty="0"/>
              <a:t>Clustering,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1161365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200" dirty="0">
                <a:latin typeface="Helvetica Neue" panose="02000503000000020004" pitchFamily="2"/>
              </a:rPr>
              <a:t>The variety and abundance of species in a defined study unit.</a:t>
            </a:r>
            <a:endParaRPr lang="en-AU" sz="3200" i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58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37233"/>
          </a:xfrm>
        </p:spPr>
        <p:txBody>
          <a:bodyPr>
            <a:normAutofit/>
          </a:bodyPr>
          <a:lstStyle/>
          <a:p>
            <a:r>
              <a:rPr lang="en-US" sz="2000" dirty="0"/>
              <a:t>How many different species are in my samples?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</a:p>
          <a:p>
            <a:r>
              <a:rPr lang="en-US" sz="2000" dirty="0"/>
              <a:t>What it the diversity of my sample?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(Alpha diversity)</a:t>
            </a:r>
            <a:endParaRPr lang="en-US" sz="2000" dirty="0"/>
          </a:p>
          <a:p>
            <a:r>
              <a:rPr lang="en-US" sz="2000" dirty="0"/>
              <a:t>How is the microbial community structured?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  <a:endParaRPr lang="en-US" sz="2000" dirty="0"/>
          </a:p>
          <a:p>
            <a:r>
              <a:rPr lang="en-US" sz="2000" dirty="0"/>
              <a:t>How novel are my organisms?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  <a:endParaRPr lang="en-US" sz="2000" dirty="0"/>
          </a:p>
          <a:p>
            <a:r>
              <a:rPr lang="en-US" sz="2000" dirty="0"/>
              <a:t>Where have my organisms been seen before?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</a:p>
          <a:p>
            <a:r>
              <a:rPr lang="en-US" sz="2000" dirty="0"/>
              <a:t>How similar are the communities of my samples? </a:t>
            </a:r>
            <a:r>
              <a:rPr lang="en-US" sz="2000" b="1" dirty="0">
                <a:solidFill>
                  <a:schemeClr val="accent6"/>
                </a:solidFill>
              </a:rPr>
              <a:t>(Beta diversity, exploratory analysis such as Principal components)</a:t>
            </a:r>
          </a:p>
          <a:p>
            <a:r>
              <a:rPr lang="en-US" sz="2000" dirty="0"/>
              <a:t>How do the communities changes across this environmental gradient?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gradient analysis such as CCA)</a:t>
            </a:r>
          </a:p>
          <a:p>
            <a:r>
              <a:rPr lang="en-US" sz="2000" dirty="0"/>
              <a:t>Are communities from treatments X, Y, Z different?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PERMANOVA, ANOSIM)</a:t>
            </a:r>
          </a:p>
          <a:p>
            <a:r>
              <a:rPr lang="en-US" sz="2000" dirty="0"/>
              <a:t>What  organisms differentiate groups A an B?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differential abundance using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Deseq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Random forests analysis)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620000" cy="453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workshop you will be able to:</a:t>
            </a:r>
          </a:p>
          <a:p>
            <a:pPr marL="1030288" lvl="1" indent="-668338">
              <a:buNone/>
            </a:pPr>
            <a:r>
              <a:rPr lang="en-US" sz="2300" b="1" dirty="0"/>
              <a:t>1.1</a:t>
            </a:r>
            <a:r>
              <a:rPr lang="en-US" sz="2300" dirty="0"/>
              <a:t>   Distinguish between alpha and beta diversity.</a:t>
            </a:r>
          </a:p>
          <a:p>
            <a:pPr marL="1030288" lvl="1" indent="-668338">
              <a:buNone/>
            </a:pPr>
            <a:r>
              <a:rPr lang="en-US" sz="2300" b="1" dirty="0"/>
              <a:t>1.2   </a:t>
            </a:r>
            <a:r>
              <a:rPr lang="en-US" sz="2300" dirty="0"/>
              <a:t>Estimate diversity indices.</a:t>
            </a:r>
          </a:p>
          <a:p>
            <a:pPr marL="1030288" lvl="1" indent="-668338">
              <a:buNone/>
            </a:pPr>
            <a:r>
              <a:rPr lang="en-US" sz="2300" b="1" dirty="0"/>
              <a:t>2.1   </a:t>
            </a:r>
            <a:r>
              <a:rPr lang="en-US" sz="2300" dirty="0"/>
              <a:t>Summarize the characteristic of a good   phylogenetic marker.</a:t>
            </a:r>
          </a:p>
          <a:p>
            <a:pPr marL="1030288" lvl="1" indent="-668338">
              <a:buNone/>
            </a:pPr>
            <a:r>
              <a:rPr lang="en-US" sz="2300" b="1" dirty="0"/>
              <a:t>2.2   </a:t>
            </a:r>
            <a:r>
              <a:rPr lang="en-US" sz="2300" dirty="0"/>
              <a:t>Explain the concept of operational taxonomic units.</a:t>
            </a:r>
          </a:p>
          <a:p>
            <a:pPr marL="1030288" lvl="1" indent="-668338">
              <a:buNone/>
            </a:pPr>
            <a:r>
              <a:rPr lang="en-US" sz="2300" b="1" dirty="0"/>
              <a:t>3.1   </a:t>
            </a:r>
            <a:r>
              <a:rPr lang="en-US" sz="2300" dirty="0"/>
              <a:t>Complete the </a:t>
            </a:r>
            <a:r>
              <a:rPr lang="en-US" sz="2300" dirty="0" err="1"/>
              <a:t>Miseq</a:t>
            </a:r>
            <a:r>
              <a:rPr lang="en-US" sz="2300" dirty="0"/>
              <a:t> standard operational protocol for </a:t>
            </a:r>
            <a:r>
              <a:rPr lang="en-US" sz="2300" dirty="0" err="1"/>
              <a:t>Mothur</a:t>
            </a:r>
            <a:r>
              <a:rPr lang="en-US" sz="2300" dirty="0"/>
              <a:t>.</a:t>
            </a:r>
          </a:p>
          <a:p>
            <a:pPr marL="1030288" lvl="1" indent="-668338">
              <a:buNone/>
            </a:pPr>
            <a:r>
              <a:rPr lang="en-US" sz="2300" b="1" dirty="0"/>
              <a:t>3.2   </a:t>
            </a:r>
            <a:r>
              <a:rPr lang="en-US" sz="2300" dirty="0"/>
              <a:t>Modify the </a:t>
            </a:r>
            <a:r>
              <a:rPr lang="en-US" sz="2300" dirty="0" err="1"/>
              <a:t>Mothur</a:t>
            </a:r>
            <a:r>
              <a:rPr lang="en-US" sz="2300" dirty="0"/>
              <a:t> script to adapt it to other samples.</a:t>
            </a:r>
          </a:p>
        </p:txBody>
      </p:sp>
    </p:spTree>
    <p:extLst>
      <p:ext uri="{BB962C8B-B14F-4D97-AF65-F5344CB8AC3E}">
        <p14:creationId xmlns:p14="http://schemas.microsoft.com/office/powerpoint/2010/main" val="6920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many different species are in my samples?</a:t>
            </a:r>
          </a:p>
          <a:p>
            <a:r>
              <a:rPr lang="en-US" dirty="0"/>
              <a:t>What it the diversity of my sample?</a:t>
            </a:r>
          </a:p>
          <a:p>
            <a:r>
              <a:rPr lang="en-US" dirty="0"/>
              <a:t>How is the microbial community structured?</a:t>
            </a:r>
          </a:p>
          <a:p>
            <a:r>
              <a:rPr lang="en-US" dirty="0"/>
              <a:t>How novel are my organisms?</a:t>
            </a:r>
          </a:p>
          <a:p>
            <a:r>
              <a:rPr lang="en-US" dirty="0"/>
              <a:t>Where have my organisms been seen before?</a:t>
            </a:r>
          </a:p>
          <a:p>
            <a:r>
              <a:rPr lang="en-US" dirty="0"/>
              <a:t>How similar are the communities of my samples?</a:t>
            </a:r>
          </a:p>
          <a:p>
            <a:r>
              <a:rPr lang="en-US" dirty="0"/>
              <a:t>How do the communities changes across this environmental gradient?</a:t>
            </a:r>
          </a:p>
          <a:p>
            <a:r>
              <a:rPr lang="en-US" dirty="0"/>
              <a:t>Are communities from treatments X, Y, Z different?</a:t>
            </a:r>
          </a:p>
          <a:p>
            <a:r>
              <a:rPr lang="en-US" dirty="0"/>
              <a:t>What  organisms differentiate groups A an B?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Diversity,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3000" dirty="0" err="1"/>
              <a:t>Biodiversidad</a:t>
            </a:r>
            <a:r>
              <a:rPr lang="en-AU" sz="3000" dirty="0"/>
              <a:t>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US" sz="3200" dirty="0"/>
              <a:t>Totality of genes, species and ecosystems of a region</a:t>
            </a:r>
            <a:endParaRPr lang="en-AU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30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30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3000" dirty="0" err="1"/>
              <a:t>Magurran</a:t>
            </a:r>
            <a:r>
              <a:rPr lang="en-AU" sz="3000" dirty="0"/>
              <a:t>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800" dirty="0"/>
              <a:t>The variety and abundance of species in a defined study unit.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2800" i="1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000" dirty="0"/>
              <a:t>Alpha diversity</a:t>
            </a:r>
            <a:r>
              <a:rPr lang="en-AU" sz="3000" dirty="0">
                <a:cs typeface="Times" pitchFamily="1" charset="0"/>
                <a:sym typeface="Times" pitchFamily="1" charset="0"/>
              </a:rPr>
              <a:t>: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>
                <a:cs typeface="Times" pitchFamily="1" charset="0"/>
                <a:sym typeface="Times" pitchFamily="1" charset="0"/>
              </a:rPr>
              <a:t>Diversity in a spatial unit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>
                <a:cs typeface="Times" pitchFamily="1" charset="0"/>
                <a:sym typeface="Times" pitchFamily="1" charset="0"/>
              </a:rPr>
              <a:t>Within community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000" dirty="0"/>
              <a:t>Beta diversity 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/>
              <a:t>A measurement of how two or more spatial units differ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/>
              <a:t>Among communities</a:t>
            </a:r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Alpha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162800" cy="1295400"/>
          </a:xfrm>
        </p:spPr>
        <p:txBody>
          <a:bodyPr>
            <a:normAutofit/>
          </a:bodyPr>
          <a:lstStyle/>
          <a:p>
            <a:r>
              <a:rPr lang="en-AU" sz="2400" dirty="0"/>
              <a:t>Richness (S): How many different species exist.</a:t>
            </a:r>
          </a:p>
          <a:p>
            <a:r>
              <a:rPr lang="en-AU" sz="2400" dirty="0"/>
              <a:t>Evenness: How similar are the species in their </a:t>
            </a:r>
            <a:r>
              <a:rPr lang="en-AU" sz="2400" dirty="0" err="1"/>
              <a:t>abundnace</a:t>
            </a:r>
            <a:r>
              <a:rPr lang="en-AU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876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Helvetica Neue" panose="02000503000000020004" pitchFamily="2"/>
              </a:rPr>
              <a:t>Richness</a:t>
            </a:r>
          </a:p>
          <a:p>
            <a:pPr algn="ctr"/>
            <a:r>
              <a:rPr lang="en-AU" sz="3200" dirty="0">
                <a:latin typeface="Helvetica Neue" panose="02000503000000020004" pitchFamily="2"/>
              </a:rPr>
              <a:t>Evenness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81200" y="2971800"/>
            <a:ext cx="4985079" cy="1500169"/>
            <a:chOff x="1524000" y="2667000"/>
            <a:chExt cx="5715000" cy="2057400"/>
          </a:xfrm>
        </p:grpSpPr>
        <p:sp>
          <p:nvSpPr>
            <p:cNvPr id="4" name="Oval 3"/>
            <p:cNvSpPr/>
            <p:nvPr/>
          </p:nvSpPr>
          <p:spPr>
            <a:xfrm>
              <a:off x="20574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770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429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674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24600" y="48663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&lt;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486638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508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Alpha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buSzPct val="80000"/>
            </a:pPr>
            <a:r>
              <a:rPr lang="en-AU" sz="2800" dirty="0"/>
              <a:t>A metric that considers one or more diversity components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Shannon (H’) 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Simpson (D)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Chao1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2392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 diversity index (H’)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752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251460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Shannon’s index limits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r>
              <a:rPr lang="en-AU" dirty="0"/>
              <a:t>Range : 0 - ∞</a:t>
            </a:r>
          </a:p>
          <a:p>
            <a:r>
              <a:rPr lang="en-AU" dirty="0"/>
              <a:t>Heavily influenced by </a:t>
            </a:r>
            <a:r>
              <a:rPr lang="en-AU" b="1" dirty="0"/>
              <a:t>richness</a:t>
            </a:r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51410"/>
              </p:ext>
            </p:extLst>
          </p:nvPr>
        </p:nvGraphicFramePr>
        <p:xfrm>
          <a:off x="990600" y="2971800"/>
          <a:ext cx="67056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197109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9574</TotalTime>
  <Words>1152</Words>
  <Application>Microsoft Office PowerPoint</Application>
  <PresentationFormat>On-screen Show (4:3)</PresentationFormat>
  <Paragraphs>282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Helvetica Neue</vt:lpstr>
      <vt:lpstr>Optima</vt:lpstr>
      <vt:lpstr>Times</vt:lpstr>
      <vt:lpstr>Wingdings</vt:lpstr>
      <vt:lpstr>blues</vt:lpstr>
      <vt:lpstr>Análisis de comunidades microbianas</vt:lpstr>
      <vt:lpstr>Workshop structure</vt:lpstr>
      <vt:lpstr>Objetivos</vt:lpstr>
      <vt:lpstr>FAQs in Microbial ecology</vt:lpstr>
      <vt:lpstr>Diversity, definitions</vt:lpstr>
      <vt:lpstr>Alpha diversity</vt:lpstr>
      <vt:lpstr>Alpha diversity indices</vt:lpstr>
      <vt:lpstr>Shannon diversity index (H’)</vt:lpstr>
      <vt:lpstr>Shannon’s index limits</vt:lpstr>
      <vt:lpstr>Simpson’s index (D)</vt:lpstr>
      <vt:lpstr>Simpson’s index (D)</vt:lpstr>
      <vt:lpstr>Chao1index</vt:lpstr>
      <vt:lpstr>Simpson evenness index</vt:lpstr>
      <vt:lpstr>Rank-Abundance curves</vt:lpstr>
      <vt:lpstr>Rarefaction curves</vt:lpstr>
      <vt:lpstr>Beta diversity indices</vt:lpstr>
      <vt:lpstr>Presence/absences indices</vt:lpstr>
      <vt:lpstr>Indices using both  abundance and occurrence</vt:lpstr>
      <vt:lpstr>Tree-based indices</vt:lpstr>
      <vt:lpstr>How to present beta diversity</vt:lpstr>
      <vt:lpstr>PowerPoint Presentation</vt:lpstr>
      <vt:lpstr>Conversion to agriculture affects the community composition </vt:lpstr>
      <vt:lpstr>Conversion increases the communities’ diversity</vt:lpstr>
      <vt:lpstr>Conversion to agriculture homogenizes the communities</vt:lpstr>
      <vt:lpstr>General analysis approach for multivariate data</vt:lpstr>
      <vt:lpstr>Resources</vt:lpstr>
      <vt:lpstr>Diversity - Summary</vt:lpstr>
      <vt:lpstr>FAQs in Microbial ecology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208</cp:revision>
  <dcterms:created xsi:type="dcterms:W3CDTF">2013-08-30T15:34:36Z</dcterms:created>
  <dcterms:modified xsi:type="dcterms:W3CDTF">2018-02-17T06:14:16Z</dcterms:modified>
</cp:coreProperties>
</file>