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7"/>
  </p:notesMasterIdLst>
  <p:handoutMasterIdLst>
    <p:handoutMasterId r:id="rId38"/>
  </p:handoutMasterIdLst>
  <p:sldIdLst>
    <p:sldId id="349" r:id="rId2"/>
    <p:sldId id="347" r:id="rId3"/>
    <p:sldId id="258" r:id="rId4"/>
    <p:sldId id="301" r:id="rId5"/>
    <p:sldId id="260" r:id="rId6"/>
    <p:sldId id="261" r:id="rId7"/>
    <p:sldId id="263" r:id="rId8"/>
    <p:sldId id="321" r:id="rId9"/>
    <p:sldId id="264" r:id="rId10"/>
    <p:sldId id="265" r:id="rId11"/>
    <p:sldId id="266" r:id="rId12"/>
    <p:sldId id="267" r:id="rId13"/>
    <p:sldId id="270" r:id="rId14"/>
    <p:sldId id="311" r:id="rId15"/>
    <p:sldId id="313" r:id="rId16"/>
    <p:sldId id="272" r:id="rId17"/>
    <p:sldId id="280" r:id="rId18"/>
    <p:sldId id="352" r:id="rId19"/>
    <p:sldId id="325" r:id="rId20"/>
    <p:sldId id="326" r:id="rId21"/>
    <p:sldId id="343" r:id="rId22"/>
    <p:sldId id="345" r:id="rId23"/>
    <p:sldId id="351" r:id="rId24"/>
    <p:sldId id="328" r:id="rId25"/>
    <p:sldId id="353" r:id="rId26"/>
    <p:sldId id="354" r:id="rId27"/>
    <p:sldId id="355" r:id="rId28"/>
    <p:sldId id="362" r:id="rId29"/>
    <p:sldId id="340" r:id="rId30"/>
    <p:sldId id="360" r:id="rId31"/>
    <p:sldId id="359" r:id="rId32"/>
    <p:sldId id="361" r:id="rId33"/>
    <p:sldId id="358" r:id="rId34"/>
    <p:sldId id="364" r:id="rId35"/>
    <p:sldId id="36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349"/>
            <p14:sldId id="347"/>
            <p14:sldId id="258"/>
            <p14:sldId id="301"/>
            <p14:sldId id="260"/>
            <p14:sldId id="261"/>
            <p14:sldId id="263"/>
            <p14:sldId id="321"/>
            <p14:sldId id="264"/>
            <p14:sldId id="265"/>
            <p14:sldId id="266"/>
            <p14:sldId id="267"/>
            <p14:sldId id="270"/>
            <p14:sldId id="311"/>
            <p14:sldId id="313"/>
            <p14:sldId id="272"/>
            <p14:sldId id="280"/>
            <p14:sldId id="352"/>
            <p14:sldId id="325"/>
            <p14:sldId id="326"/>
            <p14:sldId id="343"/>
            <p14:sldId id="345"/>
            <p14:sldId id="351"/>
            <p14:sldId id="328"/>
            <p14:sldId id="353"/>
            <p14:sldId id="354"/>
            <p14:sldId id="355"/>
            <p14:sldId id="362"/>
            <p14:sldId id="340"/>
            <p14:sldId id="360"/>
            <p14:sldId id="359"/>
            <p14:sldId id="361"/>
            <p14:sldId id="358"/>
            <p14:sldId id="36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77480" autoAdjust="0"/>
  </p:normalViewPr>
  <p:slideViewPr>
    <p:cSldViewPr>
      <p:cViewPr varScale="1">
        <p:scale>
          <a:sx n="63" d="100"/>
          <a:sy n="63" d="100"/>
        </p:scale>
        <p:origin x="201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 approaches do not scale well.</a:t>
            </a:r>
          </a:p>
          <a:p>
            <a:r>
              <a:rPr lang="en-US" baseline="0" dirty="0"/>
              <a:t>New approaches were developed in order to work with massive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</a:t>
            </a:r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OTUs</a:t>
            </a: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  <p:sldLayoutId id="2147483676" r:id="rId7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na.ucsc.edu/rnacenter/images/figs/ecoli_16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4729842" cy="6019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943600" y="228600"/>
            <a:ext cx="2971800" cy="28194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343400"/>
            <a:ext cx="243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5257800"/>
            <a:ext cx="2971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49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Microbial community analysis by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16S rRNA gene sequencing</a:t>
            </a:r>
          </a:p>
        </p:txBody>
      </p:sp>
    </p:spTree>
    <p:extLst>
      <p:ext uri="{BB962C8B-B14F-4D97-AF65-F5344CB8AC3E}">
        <p14:creationId xmlns:p14="http://schemas.microsoft.com/office/powerpoint/2010/main" val="329739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III: K-Nearest neighbours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659286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8169" y="4707914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Seq5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1" y="3854296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i="1" dirty="0">
                <a:latin typeface="Helvetica Neue" panose="02000503000000020004" pitchFamily="2"/>
              </a:rPr>
              <a:t>k</a:t>
            </a:r>
            <a:r>
              <a:rPr lang="en-AU" sz="1600" dirty="0">
                <a:latin typeface="Helvetica Neue" panose="02000503000000020004" pitchFamily="2"/>
              </a:rPr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Helvetica Neue" panose="02000503000000020004" pitchFamily="2"/>
              </a:rPr>
              <a:t>Consensus taxonomy is assigned</a:t>
            </a:r>
          </a:p>
        </p:txBody>
      </p:sp>
      <p:sp>
        <p:nvSpPr>
          <p:cNvPr id="46" name="Oval 45"/>
          <p:cNvSpPr/>
          <p:nvPr/>
        </p:nvSpPr>
        <p:spPr>
          <a:xfrm>
            <a:off x="8444881" y="4484131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IV: Bayesian Classifier</a:t>
            </a:r>
            <a:r>
              <a:rPr lang="en-AU" baseline="30000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Seq5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/>
              <a:t>1</a:t>
            </a:r>
            <a:r>
              <a:rPr lang="en-AU" dirty="0"/>
              <a:t>Wang et al. 2007: doi:10.1128/AEM.00062-07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180730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Includes bootstrap value</a:t>
            </a:r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Wang Q, </a:t>
            </a:r>
            <a:r>
              <a:rPr lang="en-AU" dirty="0" err="1"/>
              <a:t>Garrity</a:t>
            </a:r>
            <a:r>
              <a:rPr lang="en-AU" dirty="0"/>
              <a:t> GM, Tiedje JM, Cole JR.</a:t>
            </a:r>
          </a:p>
          <a:p>
            <a:r>
              <a:rPr lang="en-AU" dirty="0" err="1"/>
              <a:t>Appl</a:t>
            </a:r>
            <a:r>
              <a:rPr lang="en-AU" dirty="0"/>
              <a:t> Environ </a:t>
            </a:r>
            <a:r>
              <a:rPr lang="en-AU" dirty="0" err="1"/>
              <a:t>Microbiol</a:t>
            </a:r>
            <a:r>
              <a:rPr lang="en-AU" dirty="0"/>
              <a:t>. 2007 Aug;73(16):5261-7. </a:t>
            </a:r>
            <a:r>
              <a:rPr lang="en-AU" dirty="0" err="1"/>
              <a:t>Epub</a:t>
            </a:r>
            <a:r>
              <a:rPr lang="en-AU" dirty="0"/>
              <a:t> 2007 Jun 22.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16S rRNA gene regions provide different amount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/>
              <a:t>Operational taxonomic units (OTUs)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Hard to define species in bacteria</a:t>
            </a:r>
          </a:p>
          <a:p>
            <a:r>
              <a:rPr lang="en-AU" sz="2400" dirty="0"/>
              <a:t>OTUs are species proxies.</a:t>
            </a:r>
          </a:p>
          <a:p>
            <a:r>
              <a:rPr lang="en-AU" sz="2400" dirty="0"/>
              <a:t>Groups based on distances among aligned sequences.</a:t>
            </a:r>
          </a:p>
          <a:p>
            <a:r>
              <a:rPr lang="en-AU" sz="2400" dirty="0"/>
              <a:t>Groups with at least 97% similarity (3% distances) are considered to be from the same species*.</a:t>
            </a:r>
            <a:endParaRPr lang="en-AU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Alignment I - 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Traditional</a:t>
            </a:r>
          </a:p>
          <a:p>
            <a:r>
              <a:rPr lang="en-AU" sz="2400" dirty="0"/>
              <a:t>Compare all sequences, align closest pair, add more sequences until no more remain</a:t>
            </a:r>
          </a:p>
          <a:p>
            <a:r>
              <a:rPr lang="en-AU" sz="2400" dirty="0"/>
              <a:t>Implemented in </a:t>
            </a:r>
            <a:r>
              <a:rPr lang="en-AU" sz="2400" dirty="0" err="1"/>
              <a:t>ClustalW</a:t>
            </a:r>
            <a:r>
              <a:rPr lang="en-AU" sz="2400" dirty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New models</a:t>
            </a:r>
          </a:p>
          <a:p>
            <a:r>
              <a:rPr lang="en-AU" sz="2000" dirty="0"/>
              <a:t>NAST aligner (</a:t>
            </a:r>
            <a:r>
              <a:rPr lang="en-AU" sz="2000" dirty="0" err="1"/>
              <a:t>Greengenes</a:t>
            </a:r>
            <a:r>
              <a:rPr lang="en-AU" sz="2000" dirty="0"/>
              <a:t>)</a:t>
            </a:r>
          </a:p>
          <a:p>
            <a:r>
              <a:rPr lang="en-AU" sz="2000" dirty="0"/>
              <a:t>RDP aligner</a:t>
            </a:r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Alignment II - </a:t>
            </a:r>
            <a:r>
              <a:rPr lang="en-AU" sz="2800" dirty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 alignment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Identify relative in master alignment</a:t>
            </a:r>
          </a:p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or via BLAST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candidate against reference</a:t>
            </a:r>
          </a:p>
          <a:p>
            <a:r>
              <a:rPr lang="en-US" dirty="0"/>
              <a:t>using gaps of model and </a:t>
            </a:r>
          </a:p>
          <a:p>
            <a:r>
              <a:rPr lang="en-US" dirty="0"/>
              <a:t>Needleman–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query sequences are </a:t>
            </a:r>
          </a:p>
          <a:p>
            <a:r>
              <a:rPr lang="en-US" dirty="0"/>
              <a:t>aligned to model and </a:t>
            </a:r>
          </a:p>
          <a:p>
            <a:r>
              <a:rPr lang="en-US" dirty="0"/>
              <a:t>thus to each other</a:t>
            </a:r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0" grpId="0" animBg="1"/>
      <p:bldP spid="61" grpId="0" animBg="1"/>
      <p:bldP spid="66" grpId="0"/>
      <p:bldP spid="67" grpId="0"/>
      <p:bldP spid="68" grpId="0"/>
      <p:bldP spid="69" grpId="0" animBg="1"/>
      <p:bldP spid="70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sz="3200" dirty="0"/>
            </a:br>
            <a:r>
              <a:rPr lang="en-AU" sz="3200" dirty="0"/>
              <a:t>RDP Model aligner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/>
              <a:t>Model uses both primary and secondary structure information.</a:t>
            </a:r>
          </a:p>
          <a:p>
            <a:r>
              <a:rPr lang="en-AU" sz="2400" dirty="0"/>
              <a:t>Once sequences are aligned to se model they are aligned to each other.</a:t>
            </a:r>
          </a:p>
          <a:p>
            <a:r>
              <a:rPr lang="en-AU" sz="2400" dirty="0"/>
              <a:t>Uses a Hidden Markov 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1. </a:t>
            </a:r>
            <a:r>
              <a:rPr lang="en-AU" dirty="0" err="1"/>
              <a:t>Nawrocki</a:t>
            </a:r>
            <a:r>
              <a:rPr lang="en-AU" dirty="0"/>
              <a:t> et al 2009. Bioinformatics. May 15;25(10):1335-7. </a:t>
            </a:r>
            <a:r>
              <a:rPr lang="en-AU" dirty="0" err="1"/>
              <a:t>Epub</a:t>
            </a:r>
            <a:r>
              <a:rPr lang="en-AU" dirty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542282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>
                <a:latin typeface="Helvetica Neue" panose="02000503000000020004" pitchFamily="2"/>
              </a:rPr>
              <a:t>Guarantees</a:t>
            </a:r>
            <a:r>
              <a:rPr lang="en-AU" sz="2200" dirty="0">
                <a:latin typeface="Helvetica Neue" panose="02000503000000020004" pitchFamily="2"/>
              </a:rPr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Number of OTUs can change when more samples are added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Complete linkage clustering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22080" y="1453565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Furthest neighbor</a:t>
            </a:r>
          </a:p>
          <a:p>
            <a:r>
              <a:rPr lang="en-US" dirty="0"/>
              <a:t>Complete linkage</a:t>
            </a:r>
          </a:p>
          <a:p>
            <a:r>
              <a:rPr lang="en-US" dirty="0"/>
              <a:t>4 OTUs </a:t>
            </a:r>
          </a:p>
          <a:p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30720" y="1355182"/>
            <a:ext cx="4689826" cy="1544496"/>
            <a:chOff x="1687512" y="1493837"/>
            <a:chExt cx="5170208" cy="1702520"/>
          </a:xfrm>
        </p:grpSpPr>
        <p:sp>
          <p:nvSpPr>
            <p:cNvPr id="29" name="Oval 28"/>
            <p:cNvSpPr/>
            <p:nvPr/>
          </p:nvSpPr>
          <p:spPr>
            <a:xfrm>
              <a:off x="6381690" y="207483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38809" y="201750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20043" y="1501871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65846" y="1730471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77924" y="205257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09090" y="203405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87512" y="1493837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08017" y="2027620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509912" y="2721071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261016" y="2830608"/>
              <a:ext cx="8995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135312" y="2035271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64112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2499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251" y="2756206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92506" y="277510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922080" y="3380631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Nearest neighbor</a:t>
            </a:r>
          </a:p>
          <a:p>
            <a:r>
              <a:rPr lang="en-US" dirty="0"/>
              <a:t>Single linkage</a:t>
            </a:r>
          </a:p>
          <a:p>
            <a:r>
              <a:rPr lang="en-US" dirty="0"/>
              <a:t>2 OTUs</a:t>
            </a:r>
          </a:p>
          <a:p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530720" y="3044518"/>
            <a:ext cx="4689826" cy="1554488"/>
            <a:chOff x="1902010" y="3356016"/>
            <a:chExt cx="5170208" cy="1713535"/>
          </a:xfrm>
        </p:grpSpPr>
        <p:sp>
          <p:nvSpPr>
            <p:cNvPr id="92" name="Oval 91"/>
            <p:cNvSpPr/>
            <p:nvPr/>
          </p:nvSpPr>
          <p:spPr>
            <a:xfrm>
              <a:off x="6596188" y="393700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53307" y="387967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13386" y="3896237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834541" y="3364050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080344" y="359265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092422" y="391475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23588" y="389623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902010" y="33560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22515" y="3889799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35586" y="4273960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286690" y="4292857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915925" y="46435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18180" y="46624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250082" y="46308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11518" y="46497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852960" y="5019183"/>
            <a:ext cx="297216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Average neighbor</a:t>
            </a:r>
          </a:p>
          <a:p>
            <a:r>
              <a:rPr lang="en-US" dirty="0"/>
              <a:t>Single linkage </a:t>
            </a:r>
          </a:p>
          <a:p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530720" y="4903667"/>
            <a:ext cx="4689826" cy="1528499"/>
            <a:chOff x="1890251" y="5405382"/>
            <a:chExt cx="5170208" cy="1684887"/>
          </a:xfrm>
        </p:grpSpPr>
        <p:sp>
          <p:nvSpPr>
            <p:cNvPr id="105" name="Oval 104"/>
            <p:cNvSpPr/>
            <p:nvPr/>
          </p:nvSpPr>
          <p:spPr>
            <a:xfrm>
              <a:off x="6584429" y="598637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41548" y="592904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22782" y="54134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068585" y="5642016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80663" y="596412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11829" y="594560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890251" y="5405382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5310756" y="5939165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2509912" y="6708816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230" y="6724787"/>
              <a:ext cx="90103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3287712" y="5938782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66375" y="663881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211512" y="6657710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73882" y="6664252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60534" y="6683149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40" name="Title 13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Clustering methods comparisons</a:t>
            </a:r>
          </a:p>
        </p:txBody>
      </p:sp>
    </p:spTree>
    <p:extLst>
      <p:ext uri="{BB962C8B-B14F-4D97-AF65-F5344CB8AC3E}">
        <p14:creationId xmlns:p14="http://schemas.microsoft.com/office/powerpoint/2010/main" val="372534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Species x sites table</a:t>
            </a:r>
            <a:br>
              <a:rPr lang="en-AU" dirty="0"/>
            </a:br>
            <a:r>
              <a:rPr lang="en-AU" dirty="0"/>
              <a:t>(OTU x Samples)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86382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H’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60345"/>
              </p:ext>
            </p:extLst>
          </p:nvPr>
        </p:nvGraphicFramePr>
        <p:xfrm>
          <a:off x="11430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166498" y="4940337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15200" cy="331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Student will be able to </a:t>
            </a:r>
          </a:p>
          <a:p>
            <a:r>
              <a:rPr lang="en-US" sz="2400" dirty="0"/>
              <a:t>Identify characteristics of that makes 16S rRNA a good phylogenetic marker</a:t>
            </a:r>
          </a:p>
          <a:p>
            <a:r>
              <a:rPr lang="en-US" sz="2400" dirty="0"/>
              <a:t>Explain what is an OTU</a:t>
            </a:r>
          </a:p>
        </p:txBody>
      </p:sp>
    </p:spTree>
    <p:extLst>
      <p:ext uri="{BB962C8B-B14F-4D97-AF65-F5344CB8AC3E}">
        <p14:creationId xmlns:p14="http://schemas.microsoft.com/office/powerpoint/2010/main" val="126189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Traditional algorithms</a:t>
            </a:r>
          </a:p>
          <a:p>
            <a:r>
              <a:rPr lang="en-AU" sz="2400" dirty="0"/>
              <a:t>Nearest, average, farthest neighbour.</a:t>
            </a:r>
          </a:p>
          <a:p>
            <a:r>
              <a:rPr lang="en-AU" sz="2400" dirty="0"/>
              <a:t>Require a distance matrix (memory).</a:t>
            </a:r>
          </a:p>
          <a:p>
            <a:r>
              <a:rPr lang="en-AU" sz="2400" dirty="0"/>
              <a:t>Systematic.</a:t>
            </a:r>
          </a:p>
          <a:p>
            <a:r>
              <a:rPr lang="en-AU" sz="2400" dirty="0"/>
              <a:t>Guaranteed consistency.</a:t>
            </a:r>
          </a:p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clustering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8569" y="247753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569" y="1828800"/>
            <a:ext cx="2057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8569" y="2149872"/>
            <a:ext cx="20574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569" y="1516380"/>
            <a:ext cx="2057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7345" y="5702643"/>
            <a:ext cx="101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Clusters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3040" y="1516380"/>
            <a:ext cx="2057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483396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89660" y="52911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26280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83480" y="481110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43061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0261" y="4811103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560" y="5066611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94760" y="552381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3920" y="5024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8260" y="51540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9220" y="54207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2406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14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13621" y="506661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9520" y="52606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69080" y="5786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09160" y="47349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13020" y="45215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13020" y="51311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8801" y="48873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" y="52987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89660" y="570243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60238" y="2759194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(Seeds)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96440" y="1780540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94760" y="163068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 flipH="1">
            <a:off x="960120" y="1676400"/>
            <a:ext cx="4831080" cy="334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79520" y="1630680"/>
            <a:ext cx="2057400" cy="289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7"/>
          </p:cNvCxnSpPr>
          <p:nvPr/>
        </p:nvCxnSpPr>
        <p:spPr>
          <a:xfrm flipH="1">
            <a:off x="2630343" y="1920240"/>
            <a:ext cx="3206577" cy="2913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global alignment.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a distance matrix (Low memory).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Extremely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Good if sequences do not align well.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AU" sz="2400" dirty="0"/>
              <a:t>Heuristics, may not be optimal or consistent.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3581400" cy="4343400"/>
          </a:xfrm>
        </p:spPr>
        <p:txBody>
          <a:bodyPr>
            <a:noAutofit/>
          </a:bodyPr>
          <a:lstStyle/>
          <a:p>
            <a:r>
              <a:rPr lang="en-AU" sz="2400" dirty="0" err="1"/>
              <a:t>Usearch</a:t>
            </a:r>
            <a:r>
              <a:rPr lang="en-AU" sz="2400" dirty="0"/>
              <a:t> (UCLUST)</a:t>
            </a:r>
          </a:p>
          <a:p>
            <a:r>
              <a:rPr lang="en-AU" sz="2400" dirty="0" err="1"/>
              <a:t>Vsearch</a:t>
            </a:r>
            <a:endParaRPr lang="en-AU" sz="2400" dirty="0"/>
          </a:p>
          <a:p>
            <a:r>
              <a:rPr lang="en-AU" sz="2400" dirty="0" err="1"/>
              <a:t>CrunchClust</a:t>
            </a:r>
            <a:endParaRPr lang="en-AU" sz="2400" dirty="0"/>
          </a:p>
          <a:p>
            <a:r>
              <a:rPr lang="en-AU" sz="2400" dirty="0"/>
              <a:t>VCLUST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19731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2485" y="2249024"/>
            <a:ext cx="2812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Curated  master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Already defined OTU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6031" y="4242358"/>
            <a:ext cx="363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Sequences are compared against the database and sequences assigned to the reference OTU</a:t>
            </a:r>
          </a:p>
        </p:txBody>
      </p:sp>
      <p:sp>
        <p:nvSpPr>
          <p:cNvPr id="12" name="Oval 11"/>
          <p:cNvSpPr/>
          <p:nvPr/>
        </p:nvSpPr>
        <p:spPr>
          <a:xfrm>
            <a:off x="223801" y="23622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23801" y="3810558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914082" y="4480446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6527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6175692" y="1346538"/>
            <a:ext cx="65274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86399" y="4132697"/>
            <a:ext cx="31949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discarded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(Closed reference) 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 or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aligned to each other to create OTUs de novo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(Open reference)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8004580" y="5915171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 panose="02000503000000020004" pitchFamily="2"/>
              </a:rPr>
              <a:t>OTU counts are assigned</a:t>
            </a:r>
          </a:p>
        </p:txBody>
      </p:sp>
      <p:sp>
        <p:nvSpPr>
          <p:cNvPr id="75" name="Oval 74"/>
          <p:cNvSpPr/>
          <p:nvPr/>
        </p:nvSpPr>
        <p:spPr>
          <a:xfrm>
            <a:off x="8017015" y="2612294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4914082" y="5535323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602" y="2888361"/>
            <a:ext cx="0" cy="8156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25701" y="4876800"/>
            <a:ext cx="874899" cy="4055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25701" y="5409970"/>
            <a:ext cx="912999" cy="24064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02579" y="3124200"/>
            <a:ext cx="0" cy="804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3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Fast and parallelizable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Useful when comparing sequences from different regions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err="1"/>
              <a:t>Metanalysis</a:t>
            </a:r>
            <a:endParaRPr lang="en-US" sz="2400" dirty="0"/>
          </a:p>
          <a:p>
            <a:r>
              <a:rPr lang="en-US" sz="2800" dirty="0"/>
              <a:t>Implemented in QIIME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Database dependent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Not useful if sequences are too different from those from database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coming?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Better replication, more robust statistical analysis</a:t>
            </a:r>
          </a:p>
          <a:p>
            <a:r>
              <a:rPr lang="en-AU" sz="2400" dirty="0"/>
              <a:t>More longitudinal, spatial analysis</a:t>
            </a:r>
          </a:p>
          <a:p>
            <a:r>
              <a:rPr lang="en-AU" sz="2400" dirty="0"/>
              <a:t>More, more, more data</a:t>
            </a:r>
          </a:p>
          <a:p>
            <a:pPr lvl="1"/>
            <a:r>
              <a:rPr lang="en-AU" sz="2000" dirty="0"/>
              <a:t>New challenges</a:t>
            </a:r>
          </a:p>
          <a:p>
            <a:pPr lvl="1"/>
            <a:r>
              <a:rPr lang="en-AU" sz="2000" dirty="0"/>
              <a:t>New algorithms</a:t>
            </a:r>
          </a:p>
          <a:p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Wider market penetration</a:t>
            </a:r>
          </a:p>
          <a:p>
            <a:pPr lvl="1"/>
            <a:r>
              <a:rPr lang="en-AU" sz="2000" dirty="0"/>
              <a:t>Role of microbiome in more diseases</a:t>
            </a:r>
          </a:p>
          <a:p>
            <a:pPr lvl="1"/>
            <a:r>
              <a:rPr lang="en-AU" sz="2000" dirty="0"/>
              <a:t>Routine analysis for monitoring</a:t>
            </a:r>
          </a:p>
        </p:txBody>
      </p:sp>
    </p:spTree>
    <p:extLst>
      <p:ext uri="{BB962C8B-B14F-4D97-AF65-F5344CB8AC3E}">
        <p14:creationId xmlns:p14="http://schemas.microsoft.com/office/powerpoint/2010/main" val="175740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What is coming? - Pacific Bioscience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dirty="0"/>
              <a:t>Pros</a:t>
            </a:r>
          </a:p>
          <a:p>
            <a:pPr marL="0" indent="0" algn="ctr">
              <a:buNone/>
            </a:pPr>
            <a:endParaRPr lang="en-AU" sz="2800" dirty="0"/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Very long reads (1000 -3000 bases)</a:t>
            </a:r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Higher resolution</a:t>
            </a:r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Improvement of 16S rRNA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sz="2800" dirty="0"/>
              <a:t>Cons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AU" sz="2400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Smaller output (30K reads)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Accuracy ~85% (single pass)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AU" sz="2400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High equipment costs ($ 700K)</a:t>
            </a:r>
          </a:p>
        </p:txBody>
      </p:sp>
    </p:spTree>
    <p:extLst>
      <p:ext uri="{BB962C8B-B14F-4D97-AF65-F5344CB8AC3E}">
        <p14:creationId xmlns:p14="http://schemas.microsoft.com/office/powerpoint/2010/main" val="329316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8143"/>
            <a:ext cx="7315200" cy="914400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52159"/>
            <a:ext cx="9172575" cy="38058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7" y="0"/>
            <a:ext cx="9420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86" y="14668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2015.  </a:t>
            </a:r>
            <a:r>
              <a:rPr lang="fr-FR" i="1" dirty="0" err="1"/>
              <a:t>PeerJ</a:t>
            </a:r>
            <a:r>
              <a:rPr lang="fr-FR" i="1" dirty="0"/>
              <a:t> </a:t>
            </a:r>
            <a:r>
              <a:rPr lang="fr-FR" i="1" dirty="0" err="1"/>
              <a:t>PrePrints</a:t>
            </a:r>
            <a:r>
              <a:rPr lang="fr-FR" dirty="0"/>
              <a:t>. e778v1. DOI: </a:t>
            </a:r>
            <a:r>
              <a:rPr lang="fr-FR" u="sng" dirty="0"/>
              <a:t>10.7287/peerj.preprints.778v1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4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8A45-98A5-42B9-904E-051A59D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LoopSeq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3321-9460-489E-8E67-0DB83490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7239000" cy="4953000"/>
          </a:xfrm>
        </p:spPr>
        <p:txBody>
          <a:bodyPr>
            <a:normAutofit/>
          </a:bodyPr>
          <a:lstStyle/>
          <a:p>
            <a:r>
              <a:rPr lang="es-PE" dirty="0"/>
              <a:t>DNA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barcoded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a </a:t>
            </a:r>
            <a:r>
              <a:rPr lang="es-PE" dirty="0" err="1"/>
              <a:t>sample</a:t>
            </a:r>
            <a:r>
              <a:rPr lang="es-PE" dirty="0"/>
              <a:t> </a:t>
            </a:r>
            <a:r>
              <a:rPr lang="es-PE" dirty="0" err="1"/>
              <a:t>barcode</a:t>
            </a:r>
            <a:endParaRPr lang="es-PE" dirty="0"/>
          </a:p>
          <a:p>
            <a:r>
              <a:rPr lang="es-PE" dirty="0" err="1"/>
              <a:t>Each</a:t>
            </a:r>
            <a:r>
              <a:rPr lang="es-PE" dirty="0"/>
              <a:t>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labeled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a </a:t>
            </a:r>
            <a:r>
              <a:rPr lang="es-PE" dirty="0" err="1"/>
              <a:t>unique</a:t>
            </a:r>
            <a:r>
              <a:rPr lang="es-PE" dirty="0"/>
              <a:t>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barcode</a:t>
            </a:r>
            <a:endParaRPr lang="es-PE" dirty="0"/>
          </a:p>
          <a:p>
            <a:r>
              <a:rPr lang="es-PE" dirty="0" err="1"/>
              <a:t>Labelled</a:t>
            </a:r>
            <a:r>
              <a:rPr lang="es-PE" dirty="0"/>
              <a:t> </a:t>
            </a:r>
            <a:r>
              <a:rPr lang="es-PE" dirty="0" err="1"/>
              <a:t>samples</a:t>
            </a:r>
            <a:r>
              <a:rPr lang="es-PE" dirty="0"/>
              <a:t> are </a:t>
            </a:r>
            <a:r>
              <a:rPr lang="es-PE" dirty="0" err="1"/>
              <a:t>mixed</a:t>
            </a:r>
            <a:r>
              <a:rPr lang="es-PE" dirty="0"/>
              <a:t> and </a:t>
            </a:r>
            <a:r>
              <a:rPr lang="es-PE" dirty="0" err="1"/>
              <a:t>sequenced</a:t>
            </a:r>
            <a:endParaRPr lang="es-PE" dirty="0"/>
          </a:p>
          <a:p>
            <a:r>
              <a:rPr lang="es-PE" dirty="0" err="1"/>
              <a:t>Reads</a:t>
            </a:r>
            <a:r>
              <a:rPr lang="es-PE" dirty="0"/>
              <a:t> are </a:t>
            </a:r>
            <a:r>
              <a:rPr lang="es-PE" dirty="0" err="1"/>
              <a:t>assembled</a:t>
            </a:r>
            <a:r>
              <a:rPr lang="es-PE" dirty="0"/>
              <a:t> as in a metagenome, </a:t>
            </a:r>
            <a:r>
              <a:rPr lang="es-PE" dirty="0" err="1"/>
              <a:t>each</a:t>
            </a:r>
            <a:r>
              <a:rPr lang="es-PE" dirty="0"/>
              <a:t>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covered</a:t>
            </a:r>
            <a:r>
              <a:rPr lang="es-PE" dirty="0"/>
              <a:t> 20X.</a:t>
            </a:r>
          </a:p>
          <a:p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Full </a:t>
            </a:r>
            <a:r>
              <a:rPr lang="es-PE" dirty="0" err="1"/>
              <a:t>length</a:t>
            </a:r>
            <a:r>
              <a:rPr lang="es-PE" dirty="0"/>
              <a:t> </a:t>
            </a:r>
            <a:r>
              <a:rPr lang="es-PE" dirty="0" err="1"/>
              <a:t>sequences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1/40 error </a:t>
            </a:r>
            <a:r>
              <a:rPr lang="es-PE" dirty="0" err="1"/>
              <a:t>rate</a:t>
            </a:r>
            <a:endParaRPr lang="es-PE" dirty="0"/>
          </a:p>
          <a:p>
            <a:pPr>
              <a:buFont typeface="Wingdings" panose="05000000000000000000" pitchFamily="2" charset="2"/>
              <a:buChar char=""/>
            </a:pPr>
            <a:r>
              <a:rPr lang="es-PE" dirty="0" err="1"/>
              <a:t>Expensive</a:t>
            </a:r>
            <a:endParaRPr lang="es-PE" dirty="0"/>
          </a:p>
          <a:p>
            <a:pPr>
              <a:buFont typeface="Wingdings" panose="05000000000000000000" pitchFamily="2" charset="2"/>
              <a:buChar char=""/>
            </a:pPr>
            <a:r>
              <a:rPr lang="es-PE" dirty="0"/>
              <a:t>200 </a:t>
            </a:r>
            <a:r>
              <a:rPr lang="es-PE" dirty="0" err="1"/>
              <a:t>partial</a:t>
            </a:r>
            <a:r>
              <a:rPr lang="es-PE" dirty="0"/>
              <a:t> </a:t>
            </a:r>
            <a:r>
              <a:rPr lang="es-PE" dirty="0" err="1"/>
              <a:t>reads</a:t>
            </a:r>
            <a:r>
              <a:rPr lang="es-PE" dirty="0"/>
              <a:t> -&gt; 1 full </a:t>
            </a:r>
            <a:r>
              <a:rPr lang="es-PE" dirty="0" err="1"/>
              <a:t>length</a:t>
            </a:r>
            <a:r>
              <a:rPr lang="es-PE" dirty="0"/>
              <a:t> </a:t>
            </a:r>
            <a:r>
              <a:rPr lang="es-PE" dirty="0" err="1"/>
              <a:t>read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5357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16S rRNA gene is the preferred phylogenetic marker</a:t>
            </a:r>
          </a:p>
          <a:p>
            <a:r>
              <a:rPr lang="en-AU" sz="2400" dirty="0"/>
              <a:t>OTUs are proxy for species</a:t>
            </a:r>
          </a:p>
          <a:p>
            <a:r>
              <a:rPr lang="en-AU" sz="2400" dirty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problems</a:t>
            </a:r>
          </a:p>
          <a:p>
            <a:r>
              <a:rPr lang="en-AU" sz="2400" dirty="0"/>
              <a:t>Strong method-dependency</a:t>
            </a:r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Phylogenetic marker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Characteristics</a:t>
            </a:r>
          </a:p>
          <a:p>
            <a:pPr marL="0" indent="0" algn="ctr">
              <a:buNone/>
            </a:pPr>
            <a:endParaRPr lang="en-AU" sz="1000" b="1" dirty="0"/>
          </a:p>
          <a:p>
            <a:r>
              <a:rPr lang="en-AU" sz="2400" dirty="0"/>
              <a:t>Universal distribution.</a:t>
            </a:r>
          </a:p>
          <a:p>
            <a:r>
              <a:rPr lang="en-AU" sz="2400" dirty="0"/>
              <a:t>Homologous function in all organisms.</a:t>
            </a:r>
          </a:p>
          <a:p>
            <a:r>
              <a:rPr lang="en-AU" sz="2400" dirty="0"/>
              <a:t>No horizontal gene transfer.</a:t>
            </a:r>
          </a:p>
          <a:p>
            <a:r>
              <a:rPr lang="en-AU" sz="2400" dirty="0"/>
              <a:t>Some highly conserved zones and some variable regions.</a:t>
            </a:r>
          </a:p>
          <a:p>
            <a:r>
              <a:rPr lang="en-AU" sz="2400" dirty="0"/>
              <a:t>Long enough (information).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pPr marL="0" indent="0" algn="ctr">
              <a:buNone/>
            </a:pPr>
            <a:endParaRPr lang="en-AU" sz="1000" dirty="0"/>
          </a:p>
          <a:p>
            <a:r>
              <a:rPr lang="en-AU" sz="2400" dirty="0"/>
              <a:t>16S rRNA (18S rRNA)</a:t>
            </a:r>
          </a:p>
          <a:p>
            <a:r>
              <a:rPr lang="en-AU" sz="2400" dirty="0"/>
              <a:t>23S rRNA</a:t>
            </a:r>
          </a:p>
          <a:p>
            <a:r>
              <a:rPr lang="en-AU" sz="2400" i="1" dirty="0" err="1"/>
              <a:t>rpoN</a:t>
            </a:r>
            <a:endParaRPr lang="en-AU" sz="2400" i="1" dirty="0"/>
          </a:p>
          <a:p>
            <a:r>
              <a:rPr lang="en-AU" sz="2400" i="1" dirty="0" err="1"/>
              <a:t>recA</a:t>
            </a:r>
            <a:endParaRPr lang="en-AU" sz="2400" i="1" dirty="0"/>
          </a:p>
          <a:p>
            <a:r>
              <a:rPr lang="en-AU" sz="2400" dirty="0"/>
              <a:t>Internal transcribed spacer (ITS)</a:t>
            </a:r>
          </a:p>
          <a:p>
            <a:r>
              <a:rPr lang="en-AU" sz="2400" dirty="0"/>
              <a:t>Mitochondrial DNA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 wait there's more - but wait there's more  Billy Mays">
            <a:extLst>
              <a:ext uri="{FF2B5EF4-FFF2-40B4-BE49-F238E27FC236}">
                <a16:creationId xmlns:a16="http://schemas.microsoft.com/office/drawing/2014/main" id="{011BB6A0-8D6A-4BB4-9AEA-F1D3320C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362559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3CAD5-41C9-455C-997D-8D5677D5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Other</a:t>
            </a:r>
            <a:r>
              <a:rPr lang="es-PE" dirty="0"/>
              <a:t> </a:t>
            </a:r>
            <a:r>
              <a:rPr lang="es-PE" dirty="0" err="1"/>
              <a:t>practical</a:t>
            </a:r>
            <a:r>
              <a:rPr lang="es-PE" dirty="0"/>
              <a:t> </a:t>
            </a:r>
            <a:r>
              <a:rPr lang="es-PE" dirty="0" err="1"/>
              <a:t>considerations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6329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48670748"/>
              </p:ext>
            </p:extLst>
          </p:nvPr>
        </p:nvGraphicFramePr>
        <p:xfrm>
          <a:off x="533400" y="1295400"/>
          <a:ext cx="792480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Group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Features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amplified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16S </a:t>
                      </a:r>
                      <a:r>
                        <a:rPr lang="es-PE" dirty="0" err="1"/>
                        <a:t>rRNA</a:t>
                      </a:r>
                      <a:r>
                        <a:rPr lang="es-PE" dirty="0"/>
                        <a:t> Universal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and </a:t>
                      </a:r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 </a:t>
                      </a:r>
                      <a:r>
                        <a:rPr lang="es-PE" dirty="0" err="1"/>
                        <a:t>may</a:t>
                      </a:r>
                      <a:r>
                        <a:rPr lang="es-PE" dirty="0"/>
                        <a:t> be </a:t>
                      </a:r>
                      <a:r>
                        <a:rPr lang="es-PE" dirty="0" err="1"/>
                        <a:t>overwhelming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18S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Small </a:t>
                      </a:r>
                      <a:r>
                        <a:rPr lang="es-PE" dirty="0" err="1"/>
                        <a:t>eukaryotes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Relevant</a:t>
                      </a:r>
                      <a:r>
                        <a:rPr lang="es-PE" dirty="0"/>
                        <a:t> in </a:t>
                      </a:r>
                      <a:r>
                        <a:rPr lang="es-PE" dirty="0" err="1"/>
                        <a:t>aquatic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1842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87472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Archaeal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5990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i="1" dirty="0" err="1"/>
                        <a:t>rpoN</a:t>
                      </a:r>
                      <a:endParaRPr lang="es-P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More variable </a:t>
                      </a:r>
                      <a:r>
                        <a:rPr lang="es-PE" dirty="0" err="1"/>
                        <a:t>than</a:t>
                      </a:r>
                      <a:r>
                        <a:rPr lang="es-PE" dirty="0"/>
                        <a:t> 16S, </a:t>
                      </a:r>
                      <a:r>
                        <a:rPr lang="es-PE" dirty="0" err="1"/>
                        <a:t>poor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database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29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Regions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9010341"/>
              </p:ext>
            </p:extLst>
          </p:nvPr>
        </p:nvGraphicFramePr>
        <p:xfrm>
          <a:off x="533400" y="1805635"/>
          <a:ext cx="7924802" cy="32467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596191">
                <a:tc>
                  <a:txBody>
                    <a:bodyPr/>
                    <a:lstStyle/>
                    <a:p>
                      <a:r>
                        <a:rPr lang="es-PE" dirty="0" err="1"/>
                        <a:t>Region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Best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plattform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Features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r>
                        <a:rPr lang="es-PE" dirty="0"/>
                        <a:t>V1-V3 (68F-518R)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454 </a:t>
                      </a:r>
                      <a:r>
                        <a:rPr lang="es-PE" dirty="0" err="1"/>
                        <a:t>Titanium</a:t>
                      </a:r>
                      <a:r>
                        <a:rPr lang="es-PE" dirty="0"/>
                        <a:t>,</a:t>
                      </a:r>
                    </a:p>
                    <a:p>
                      <a:pPr algn="ctr"/>
                      <a:r>
                        <a:rPr lang="es-PE" dirty="0" err="1"/>
                        <a:t>Illumina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Miseq</a:t>
                      </a:r>
                      <a:r>
                        <a:rPr lang="es-PE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resolution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skin</a:t>
                      </a:r>
                    </a:p>
                    <a:p>
                      <a:pPr algn="ctr"/>
                      <a:r>
                        <a:rPr lang="es-PE" dirty="0" err="1"/>
                        <a:t>Noiser</a:t>
                      </a:r>
                      <a:r>
                        <a:rPr lang="es-PE" dirty="0"/>
                        <a:t> data, </a:t>
                      </a:r>
                      <a:r>
                        <a:rPr lang="es-PE" dirty="0" err="1"/>
                        <a:t>smaller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overlap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dirty="0"/>
                        <a:t>V3-V4 (341F-806R)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454 </a:t>
                      </a:r>
                      <a:r>
                        <a:rPr lang="es-PE" dirty="0" err="1"/>
                        <a:t>Titanium</a:t>
                      </a:r>
                      <a:endParaRPr lang="es-PE" dirty="0"/>
                    </a:p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Illumina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Miseq</a:t>
                      </a:r>
                      <a:r>
                        <a:rPr lang="es-PE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resolution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skin</a:t>
                      </a:r>
                    </a:p>
                    <a:p>
                      <a:pPr algn="ctr"/>
                      <a:r>
                        <a:rPr lang="es-PE" dirty="0" err="1"/>
                        <a:t>Noiser</a:t>
                      </a:r>
                      <a:r>
                        <a:rPr lang="es-PE" dirty="0"/>
                        <a:t> data, </a:t>
                      </a:r>
                      <a:r>
                        <a:rPr lang="es-PE" dirty="0" err="1"/>
                        <a:t>smaller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overlap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V4 (515F-806R)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Illumina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Miseq</a:t>
                      </a:r>
                      <a:r>
                        <a:rPr lang="es-PE" dirty="0"/>
                        <a:t>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Poor </a:t>
                      </a:r>
                      <a:r>
                        <a:rPr lang="es-PE" dirty="0" err="1"/>
                        <a:t>resolution</a:t>
                      </a:r>
                      <a:r>
                        <a:rPr lang="es-PE" dirty="0"/>
                        <a:t> and </a:t>
                      </a:r>
                      <a:r>
                        <a:rPr lang="es-PE" dirty="0" err="1"/>
                        <a:t>bias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some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dirty="0"/>
                        <a:t>V6-V7 (967F-1391R)</a:t>
                      </a:r>
                      <a:endParaRPr lang="es-P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Early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Illumina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Poor </a:t>
                      </a:r>
                      <a:r>
                        <a:rPr lang="es-PE" dirty="0" err="1"/>
                        <a:t>information</a:t>
                      </a:r>
                      <a:r>
                        <a:rPr lang="es-PE" dirty="0"/>
                        <a:t>, variable </a:t>
                      </a:r>
                      <a:r>
                        <a:rPr lang="es-PE" dirty="0" err="1"/>
                        <a:t>length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71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F1CB-41A4-4E7A-A4A5-8C1A39E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DNA </a:t>
            </a:r>
            <a:r>
              <a:rPr lang="es-PE" dirty="0" err="1"/>
              <a:t>extraction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CD30D-7242-4FD5-82BB-FC839A06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7418400" cy="48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1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74F3-E2D7-45DE-8ACC-6B266450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Storage </a:t>
            </a:r>
            <a:r>
              <a:rPr lang="es-PE" dirty="0" err="1"/>
              <a:t>condition</a:t>
            </a:r>
            <a:r>
              <a:rPr lang="es-PE" dirty="0"/>
              <a:t> </a:t>
            </a:r>
            <a:r>
              <a:rPr lang="es-PE" dirty="0" err="1"/>
              <a:t>matterd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A7A11-5477-46E0-AF3A-0A5F79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" y="2036719"/>
            <a:ext cx="9220491" cy="3144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BB937-DA0A-41E9-8F9A-EE47E6434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5486400"/>
            <a:ext cx="262883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2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E47-8090-4B3E-8D0D-CBA4FE2C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B1401-26FE-408D-B14F-8D1BC8A2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1" y="1828800"/>
            <a:ext cx="7395799" cy="30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6522831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/>
              <a:t>Cannone</a:t>
            </a:r>
            <a:r>
              <a:rPr lang="en-AU" sz="1600" dirty="0"/>
              <a:t>, 2002. BMC Bioinformatics. 3:2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3419475" cy="45100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Essential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sequence (1°, 2°)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No HGT*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(primers) and variable regions (information)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Long ~ 1500 bases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Variable copy number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No universal primers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Difference among operons</a:t>
            </a:r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for rRNA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Data is organized under a taxonomic structure</a:t>
            </a:r>
          </a:p>
          <a:p>
            <a:r>
              <a:rPr lang="en-AU" sz="2400" dirty="0"/>
              <a:t>Sequences are aligned</a:t>
            </a:r>
          </a:p>
          <a:p>
            <a:r>
              <a:rPr lang="en-AU" sz="2400" dirty="0"/>
              <a:t>Curated sequences</a:t>
            </a:r>
          </a:p>
          <a:p>
            <a:r>
              <a:rPr lang="en-AU" sz="2400" dirty="0"/>
              <a:t>Some metadata</a:t>
            </a:r>
          </a:p>
          <a:p>
            <a:r>
              <a:rPr lang="en-AU" sz="2400" dirty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204003" y="3479932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37" y="4389717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3716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/>
              <a:t>Pipelines for processing and analysis of rRNA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Pipelines that incorporate tools from different sources.</a:t>
            </a:r>
          </a:p>
          <a:p>
            <a:r>
              <a:rPr lang="en-AU" sz="2400" dirty="0"/>
              <a:t>Processing can be done in your own computer.</a:t>
            </a:r>
          </a:p>
          <a:p>
            <a:r>
              <a:rPr lang="en-AU" sz="2400" dirty="0"/>
              <a:t>Have problems of their own:</a:t>
            </a:r>
          </a:p>
          <a:p>
            <a:pPr lvl="1"/>
            <a:r>
              <a:rPr lang="en-AU" sz="2200" dirty="0"/>
              <a:t>Installation</a:t>
            </a:r>
          </a:p>
          <a:p>
            <a:pPr lvl="1"/>
            <a:r>
              <a:rPr lang="en-AU" sz="2200" dirty="0"/>
              <a:t>Resource-intensive</a:t>
            </a:r>
          </a:p>
          <a:p>
            <a:pPr lvl="1"/>
            <a:r>
              <a:rPr lang="en-AU" sz="2200" dirty="0"/>
              <a:t>Versions</a:t>
            </a:r>
          </a:p>
          <a:p>
            <a:pPr lvl="1"/>
            <a:r>
              <a:rPr lang="en-AU" sz="2200" dirty="0"/>
              <a:t>Default parameters</a:t>
            </a:r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1915489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Clean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5541" y="5509039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Diversity analysis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76400" y="2347131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528821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36211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423470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1983206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Raw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75541" y="200421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9407" y="2086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12155" y="4052454"/>
            <a:ext cx="12033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OTUs</a:t>
            </a:r>
          </a:p>
          <a:p>
            <a:pPr algn="ctr"/>
            <a:r>
              <a:rPr lang="en-AU" sz="1600" dirty="0">
                <a:latin typeface="Helvetica Neue" panose="02000503000000020004" pitchFamily="2"/>
              </a:rPr>
              <a:t>table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3855" y="4440848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Taxonomic classification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53787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Phylogeny</a:t>
            </a:r>
          </a:p>
        </p:txBody>
      </p:sp>
      <p:sp>
        <p:nvSpPr>
          <p:cNvPr id="48" name="Right Arrow 47"/>
          <p:cNvSpPr/>
          <p:nvPr/>
        </p:nvSpPr>
        <p:spPr>
          <a:xfrm rot="16200000">
            <a:off x="5447672" y="1330738"/>
            <a:ext cx="711885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34712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64866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processing flow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40253" y="5893904"/>
            <a:ext cx="64770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>
                <a:latin typeface="Helvetica Neue" panose="02000503000000020004" pitchFamily="2"/>
              </a:rPr>
              <a:t>not scale well….</a:t>
            </a:r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 – Phylogenetic trees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/>
              <a:t>Phylogenetic tree reconstruction</a:t>
            </a:r>
          </a:p>
          <a:p>
            <a:pPr lvl="1"/>
            <a:r>
              <a:rPr lang="en-AU" sz="2000" dirty="0"/>
              <a:t>Require references</a:t>
            </a:r>
          </a:p>
          <a:p>
            <a:pPr lvl="1"/>
            <a:r>
              <a:rPr lang="en-AU" sz="2000" dirty="0"/>
              <a:t>Needs alignments</a:t>
            </a:r>
          </a:p>
          <a:p>
            <a:pPr lvl="1"/>
            <a:r>
              <a:rPr lang="en-AU" sz="2000" dirty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Taxonomic classification II - Classifiers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r>
              <a:rPr lang="en-AU" sz="2400" dirty="0"/>
              <a:t>RDP Bayesian 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sz="2800" b="1" dirty="0"/>
              <a:t>Features</a:t>
            </a:r>
          </a:p>
          <a:p>
            <a:r>
              <a:rPr lang="en-AU" sz="2400" dirty="0"/>
              <a:t>Assign sequences to pre-existing taxonomy</a:t>
            </a:r>
          </a:p>
          <a:p>
            <a:pPr lvl="1"/>
            <a:r>
              <a:rPr lang="en-AU" sz="2000" dirty="0"/>
              <a:t>Does not need alignment (Memory)</a:t>
            </a:r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/>
              <a:t>Sufficient for some analysis.</a:t>
            </a:r>
          </a:p>
          <a:p>
            <a:r>
              <a:rPr lang="en-AU" sz="2400" dirty="0"/>
              <a:t>Classification scheme may change over time.</a:t>
            </a:r>
          </a:p>
          <a:p>
            <a:r>
              <a:rPr lang="en-AU" sz="2400" dirty="0"/>
              <a:t>Groups may not be internally consistent.</a:t>
            </a:r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9850</TotalTime>
  <Words>1338</Words>
  <Application>Microsoft Office PowerPoint</Application>
  <PresentationFormat>On-screen Show (4:3)</PresentationFormat>
  <Paragraphs>433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Helvetica Neue</vt:lpstr>
      <vt:lpstr>Wingdings</vt:lpstr>
      <vt:lpstr>Wingdings 2</vt:lpstr>
      <vt:lpstr>Blues</vt:lpstr>
      <vt:lpstr>PowerPoint Presentation</vt:lpstr>
      <vt:lpstr>Objectives</vt:lpstr>
      <vt:lpstr>Phylogenetic marker requirements</vt:lpstr>
      <vt:lpstr>PowerPoint Presentation</vt:lpstr>
      <vt:lpstr>Tools for rRNA analysis</vt:lpstr>
      <vt:lpstr>Pipelines for processing and analysis of rRNA</vt:lpstr>
      <vt:lpstr>PowerPoint Presentation</vt:lpstr>
      <vt:lpstr>Taxonomic classification I – Phylogenetic trees</vt:lpstr>
      <vt:lpstr>Taxonomic classification II - Classifiers</vt:lpstr>
      <vt:lpstr>Taxonomic classification III: K-Nearest neighbours</vt:lpstr>
      <vt:lpstr>Taxonomic classification IV: Bayesian Classifier1</vt:lpstr>
      <vt:lpstr>16S rRNA gene regions provide different amount of information</vt:lpstr>
      <vt:lpstr>Operational taxonomic units (OTUs) analysis</vt:lpstr>
      <vt:lpstr>Alignment I -  Approaches</vt:lpstr>
      <vt:lpstr>Alignment II - NAST aligner</vt:lpstr>
      <vt:lpstr> RDP Model aligner</vt:lpstr>
      <vt:lpstr>PowerPoint Presentation</vt:lpstr>
      <vt:lpstr>Clustering methods comparisons</vt:lpstr>
      <vt:lpstr>Species x sites table (OTU x Samples)</vt:lpstr>
      <vt:lpstr>Alignment-independent methods Greedy algorithm</vt:lpstr>
      <vt:lpstr>Greedy clustering</vt:lpstr>
      <vt:lpstr>Alignment-independent methods Greedy algorithm</vt:lpstr>
      <vt:lpstr>Reference based methods</vt:lpstr>
      <vt:lpstr>Reference based methods</vt:lpstr>
      <vt:lpstr>What is the coming?</vt:lpstr>
      <vt:lpstr>What is coming? - Pacific Bioscience</vt:lpstr>
      <vt:lpstr>PowerPoint Presentation</vt:lpstr>
      <vt:lpstr>LoopSeq</vt:lpstr>
      <vt:lpstr>Summary</vt:lpstr>
      <vt:lpstr>Other practical considerations</vt:lpstr>
      <vt:lpstr>Gene matters</vt:lpstr>
      <vt:lpstr>Regions matters</vt:lpstr>
      <vt:lpstr>DNA extraction matters</vt:lpstr>
      <vt:lpstr>Storage condition matterd</vt:lpstr>
      <vt:lpstr>PowerPoint Presentation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125</cp:revision>
  <dcterms:created xsi:type="dcterms:W3CDTF">2016-02-06T01:42:16Z</dcterms:created>
  <dcterms:modified xsi:type="dcterms:W3CDTF">2018-03-09T22:23:27Z</dcterms:modified>
</cp:coreProperties>
</file>