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3" r:id="rId5"/>
    <p:sldId id="264" r:id="rId6"/>
    <p:sldId id="276" r:id="rId7"/>
    <p:sldId id="278" r:id="rId8"/>
    <p:sldId id="279" r:id="rId9"/>
    <p:sldId id="277" r:id="rId10"/>
    <p:sldId id="280" r:id="rId11"/>
    <p:sldId id="266" r:id="rId12"/>
    <p:sldId id="281" r:id="rId13"/>
    <p:sldId id="282" r:id="rId14"/>
    <p:sldId id="275" r:id="rId15"/>
    <p:sldId id="270" r:id="rId16"/>
    <p:sldId id="283" r:id="rId17"/>
    <p:sldId id="284" r:id="rId18"/>
    <p:sldId id="285" r:id="rId19"/>
    <p:sldId id="286" r:id="rId20"/>
    <p:sldId id="287" r:id="rId21"/>
    <p:sldId id="288" r:id="rId22"/>
    <p:sldId id="273" r:id="rId23"/>
    <p:sldId id="292" r:id="rId24"/>
    <p:sldId id="289" r:id="rId25"/>
    <p:sldId id="290" r:id="rId26"/>
    <p:sldId id="291" r:id="rId27"/>
    <p:sldId id="262" r:id="rId28"/>
    <p:sldId id="29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57797"/>
            <a:ext cx="12192000" cy="6879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-479949" y="1"/>
            <a:ext cx="13179949" cy="6705601"/>
            <a:chOff x="-382404" y="0"/>
            <a:chExt cx="9932332" cy="685800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  <a:grpFill/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  <a:grpFill/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  <a:grpFill/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  <a:grpFill/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grp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grp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grp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grp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grp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/>
          </a:p>
        </p:txBody>
      </p:sp>
      <p:sp>
        <p:nvSpPr>
          <p:cNvPr id="47" name="Rectangle 46"/>
          <p:cNvSpPr/>
          <p:nvPr/>
        </p:nvSpPr>
        <p:spPr>
          <a:xfrm>
            <a:off x="6198795" y="-21509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7" y="2708476"/>
            <a:ext cx="4417807" cy="17021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7" y="4421083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201185" y="6088286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/>
          </a:p>
        </p:txBody>
      </p:sp>
      <p:sp>
        <p:nvSpPr>
          <p:cNvPr id="89" name="Rectangle 88"/>
          <p:cNvSpPr/>
          <p:nvPr/>
        </p:nvSpPr>
        <p:spPr>
          <a:xfrm>
            <a:off x="6201185" y="6088286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5309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ars,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97536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23416" y="1295400"/>
            <a:ext cx="472628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7600" y="1295400"/>
            <a:ext cx="477520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5566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s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97536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559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5252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bars,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9753600" cy="914400"/>
          </a:xfrm>
        </p:spPr>
        <p:txBody>
          <a:bodyPr anchor="ctr">
            <a:normAutofit/>
          </a:bodyPr>
          <a:lstStyle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 panose="02000503000000020004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1"/>
            <a:ext cx="9753600" cy="4537233"/>
          </a:xfrm>
        </p:spPr>
        <p:txBody>
          <a:bodyPr>
            <a:normAutofit/>
          </a:bodyPr>
          <a:lstStyle>
            <a:lvl1pPr>
              <a:defRPr sz="2500">
                <a:latin typeface="Helvetica Neue" panose="02000503000000020004" pitchFamily="2"/>
              </a:defRPr>
            </a:lvl1pPr>
            <a:lvl2pPr>
              <a:defRPr sz="2200">
                <a:latin typeface="Helvetica Neue" panose="02000503000000020004" pitchFamily="2"/>
              </a:defRPr>
            </a:lvl2pPr>
            <a:lvl3pPr>
              <a:defRPr sz="1800">
                <a:latin typeface="Helvetica Neue" panose="02000503000000020004" pitchFamily="2"/>
              </a:defRPr>
            </a:lvl3pPr>
            <a:lvl4pPr>
              <a:defRPr sz="1600">
                <a:latin typeface="Helvetica Neue" panose="02000503000000020004" pitchFamily="2"/>
              </a:defRPr>
            </a:lvl4pPr>
            <a:lvl5pPr>
              <a:defRPr sz="1600">
                <a:latin typeface="Helvetica Neue" panose="02000503000000020004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36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BAF2-ECAA-417F-A09D-C57DED3C47D3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F5B2-4DB8-4532-A783-9CA74934F2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" y="533400"/>
            <a:ext cx="109728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1219200" y="228600"/>
            <a:ext cx="10363200" cy="1524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/>
        </p:nvSpPr>
        <p:spPr>
          <a:xfrm>
            <a:off x="1219200" y="6477000"/>
            <a:ext cx="10363200" cy="1524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17600" y="533400"/>
            <a:ext cx="10464800" cy="609600"/>
          </a:xfrm>
        </p:spPr>
        <p:txBody>
          <a:bodyPr>
            <a:normAutofit/>
          </a:bodyPr>
          <a:lstStyle>
            <a:lvl1pPr algn="l">
              <a:defRPr sz="3200" b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609600" y="533400"/>
            <a:ext cx="109728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 userDrawn="1"/>
        </p:nvSpPr>
        <p:spPr>
          <a:xfrm>
            <a:off x="1219200" y="228600"/>
            <a:ext cx="10363200" cy="1524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 userDrawn="1"/>
        </p:nvSpPr>
        <p:spPr>
          <a:xfrm>
            <a:off x="1219200" y="6477000"/>
            <a:ext cx="10363200" cy="1524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9641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 sz="1800">
              <a:latin typeface="Helvetica Neue" panose="02000503000000020004" pitchFamily="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962"/>
            <a:ext cx="9753600" cy="913439"/>
          </a:xfrm>
          <a:prstGeom prst="rect">
            <a:avLst/>
          </a:prstGeom>
        </p:spPr>
        <p:txBody>
          <a:bodyPr vert="horz" lIns="82945" tIns="41473" rIns="82945" bIns="41473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600009"/>
            <a:ext cx="9753600" cy="4526395"/>
          </a:xfrm>
          <a:prstGeom prst="rect">
            <a:avLst/>
          </a:prstGeom>
        </p:spPr>
        <p:txBody>
          <a:bodyPr vert="horz" lIns="82945" tIns="41473" rIns="82945" bIns="4147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477001"/>
            <a:ext cx="12192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 sz="1800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0021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defTabSz="829452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Helvetica Neue" panose="02000503000000020004" pitchFamily="2"/>
          <a:ea typeface="+mj-ea"/>
          <a:cs typeface="+mj-cs"/>
        </a:defRPr>
      </a:lvl1pPr>
    </p:titleStyle>
    <p:bodyStyle>
      <a:lvl1pPr marL="311045" indent="-311045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1pPr>
      <a:lvl2pPr marL="673930" indent="-259204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2pPr>
      <a:lvl3pPr marL="1036815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3pPr>
      <a:lvl4pPr marL="1451541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4pPr>
      <a:lvl5pPr marL="1866268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5pPr>
      <a:lvl6pPr marL="2280994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95720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10446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25172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xtstrain.org/ebola" TargetMode="External"/><Relationship Id="rId2" Type="http://schemas.openxmlformats.org/officeDocument/2006/relationships/hyperlink" Target="https://www.youtube.com/watch?v=eWnIhWUpQiQ&amp;feature=youtu.b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gasoftware.ne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Análisis de diversidad de genes funcionales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AU" dirty="0"/>
              <a:t>Erick Cardenas Poire</a:t>
            </a:r>
          </a:p>
          <a:p>
            <a:pPr algn="ctr"/>
            <a:r>
              <a:rPr lang="en-AU" dirty="0"/>
              <a:t>University of British Columbia</a:t>
            </a:r>
          </a:p>
        </p:txBody>
      </p:sp>
    </p:spTree>
    <p:extLst>
      <p:ext uri="{BB962C8B-B14F-4D97-AF65-F5344CB8AC3E}">
        <p14:creationId xmlns:p14="http://schemas.microsoft.com/office/powerpoint/2010/main" val="4248542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Plan de ataque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37AC7FE-2E60-4961-AB84-B7B9CBA69F81}"/>
              </a:ext>
            </a:extLst>
          </p:cNvPr>
          <p:cNvSpPr/>
          <p:nvPr/>
        </p:nvSpPr>
        <p:spPr>
          <a:xfrm>
            <a:off x="226533" y="2366800"/>
            <a:ext cx="1605924" cy="730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/>
              <a:t>Amplicones</a:t>
            </a:r>
            <a:endParaRPr lang="es-PE" dirty="0"/>
          </a:p>
          <a:p>
            <a:pPr algn="ctr"/>
            <a:r>
              <a:rPr lang="es-PE" dirty="0"/>
              <a:t>(Comunidad)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E6F0AED-1F3D-40D0-9508-F4D0933F1522}"/>
              </a:ext>
            </a:extLst>
          </p:cNvPr>
          <p:cNvSpPr/>
          <p:nvPr/>
        </p:nvSpPr>
        <p:spPr>
          <a:xfrm>
            <a:off x="2594750" y="3343268"/>
            <a:ext cx="1124606" cy="5517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Proteína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8185E3A-FC30-4F20-B9BF-E091A968914A}"/>
              </a:ext>
            </a:extLst>
          </p:cNvPr>
          <p:cNvSpPr/>
          <p:nvPr/>
        </p:nvSpPr>
        <p:spPr>
          <a:xfrm>
            <a:off x="226559" y="3243101"/>
            <a:ext cx="1605924" cy="794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ADN</a:t>
            </a:r>
          </a:p>
          <a:p>
            <a:pPr algn="ctr"/>
            <a:r>
              <a:rPr lang="es-PE" dirty="0"/>
              <a:t>Genómico</a:t>
            </a:r>
          </a:p>
          <a:p>
            <a:pPr algn="ctr"/>
            <a:r>
              <a:rPr lang="es-PE" dirty="0"/>
              <a:t>(Organismo)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7191F32-595F-4415-8F78-8CFCC05566F6}"/>
              </a:ext>
            </a:extLst>
          </p:cNvPr>
          <p:cNvSpPr/>
          <p:nvPr/>
        </p:nvSpPr>
        <p:spPr>
          <a:xfrm>
            <a:off x="4016792" y="3343268"/>
            <a:ext cx="1576817" cy="5517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Alineamiento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EEE085D-D830-461E-82D2-2C15BE5AC42B}"/>
              </a:ext>
            </a:extLst>
          </p:cNvPr>
          <p:cNvSpPr/>
          <p:nvPr/>
        </p:nvSpPr>
        <p:spPr>
          <a:xfrm>
            <a:off x="5903665" y="3362815"/>
            <a:ext cx="1555530" cy="5517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/>
              <a:t>OTUs</a:t>
            </a:r>
            <a:endParaRPr lang="es-PE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A237215-D0AE-4AC8-B44F-3DD42F85334F}"/>
              </a:ext>
            </a:extLst>
          </p:cNvPr>
          <p:cNvSpPr/>
          <p:nvPr/>
        </p:nvSpPr>
        <p:spPr>
          <a:xfrm>
            <a:off x="4626657" y="5195503"/>
            <a:ext cx="1933903" cy="622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Diversidad alfa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1749886-8464-4483-83EA-CCF7AE16603D}"/>
              </a:ext>
            </a:extLst>
          </p:cNvPr>
          <p:cNvSpPr/>
          <p:nvPr/>
        </p:nvSpPr>
        <p:spPr>
          <a:xfrm>
            <a:off x="9294172" y="3914725"/>
            <a:ext cx="1933904" cy="55179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Conservación taxonómica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469AD23-D371-4C7A-96C5-AB814471B353}"/>
              </a:ext>
            </a:extLst>
          </p:cNvPr>
          <p:cNvSpPr/>
          <p:nvPr/>
        </p:nvSpPr>
        <p:spPr>
          <a:xfrm>
            <a:off x="9289312" y="3206074"/>
            <a:ext cx="1968609" cy="5517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Distribución espacial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9C18B87-BD95-4D6E-9615-722C26C0C055}"/>
              </a:ext>
            </a:extLst>
          </p:cNvPr>
          <p:cNvSpPr/>
          <p:nvPr/>
        </p:nvSpPr>
        <p:spPr>
          <a:xfrm>
            <a:off x="212874" y="4203485"/>
            <a:ext cx="1619583" cy="780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ADN</a:t>
            </a:r>
          </a:p>
          <a:p>
            <a:pPr algn="ctr"/>
            <a:r>
              <a:rPr lang="es-PE" dirty="0"/>
              <a:t>Genómico (Comunidad)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36707D5-1E5F-45ED-947E-F07FE06E7320}"/>
              </a:ext>
            </a:extLst>
          </p:cNvPr>
          <p:cNvSpPr/>
          <p:nvPr/>
        </p:nvSpPr>
        <p:spPr>
          <a:xfrm>
            <a:off x="8048816" y="1757195"/>
            <a:ext cx="1034228" cy="100340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Bases de datos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48F76C4-FE0D-400D-AF16-7750CD6B9855}"/>
              </a:ext>
            </a:extLst>
          </p:cNvPr>
          <p:cNvSpPr/>
          <p:nvPr/>
        </p:nvSpPr>
        <p:spPr>
          <a:xfrm>
            <a:off x="9286447" y="1078256"/>
            <a:ext cx="1933900" cy="5517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Novedad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E2B7507-2184-48EF-9908-B6F8C21A0C99}"/>
              </a:ext>
            </a:extLst>
          </p:cNvPr>
          <p:cNvSpPr/>
          <p:nvPr/>
        </p:nvSpPr>
        <p:spPr>
          <a:xfrm>
            <a:off x="9282604" y="2505523"/>
            <a:ext cx="1957041" cy="5517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Metadatos parientes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D8EF7E5-2D28-406F-90ED-FAC5E7E833DA}"/>
              </a:ext>
            </a:extLst>
          </p:cNvPr>
          <p:cNvSpPr/>
          <p:nvPr/>
        </p:nvSpPr>
        <p:spPr>
          <a:xfrm>
            <a:off x="9306666" y="1799521"/>
            <a:ext cx="1933902" cy="5517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Taxonomía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BE5D0EF-8147-4C39-853B-0182C029BF32}"/>
              </a:ext>
            </a:extLst>
          </p:cNvPr>
          <p:cNvSpPr/>
          <p:nvPr/>
        </p:nvSpPr>
        <p:spPr>
          <a:xfrm>
            <a:off x="6849761" y="5230981"/>
            <a:ext cx="1933904" cy="551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Diversidad beta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CC104C1-8FBC-45BD-966A-916983D85425}"/>
              </a:ext>
            </a:extLst>
          </p:cNvPr>
          <p:cNvSpPr/>
          <p:nvPr/>
        </p:nvSpPr>
        <p:spPr>
          <a:xfrm rot="19939254">
            <a:off x="6971071" y="2760603"/>
            <a:ext cx="1034228" cy="3366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EB753D1-6B86-49D7-A56F-ADC702F48D34}"/>
              </a:ext>
            </a:extLst>
          </p:cNvPr>
          <p:cNvSpPr/>
          <p:nvPr/>
        </p:nvSpPr>
        <p:spPr>
          <a:xfrm rot="5400000">
            <a:off x="6164315" y="4386724"/>
            <a:ext cx="1034228" cy="3366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6DC667B-F6DC-4F4C-90EE-9654CBFEB710}"/>
              </a:ext>
            </a:extLst>
          </p:cNvPr>
          <p:cNvSpPr/>
          <p:nvPr/>
        </p:nvSpPr>
        <p:spPr>
          <a:xfrm>
            <a:off x="2045568" y="3471732"/>
            <a:ext cx="341905" cy="2345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CDA5B4AE-0AE8-4BA9-B2C1-FF32022785CC}"/>
              </a:ext>
            </a:extLst>
          </p:cNvPr>
          <p:cNvSpPr/>
          <p:nvPr/>
        </p:nvSpPr>
        <p:spPr>
          <a:xfrm>
            <a:off x="3761489" y="3524244"/>
            <a:ext cx="341905" cy="2345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3848CF4-FC35-4125-9A73-D931E1F0E5F9}"/>
              </a:ext>
            </a:extLst>
          </p:cNvPr>
          <p:cNvSpPr/>
          <p:nvPr/>
        </p:nvSpPr>
        <p:spPr>
          <a:xfrm>
            <a:off x="5602557" y="3525020"/>
            <a:ext cx="341905" cy="2345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23BE08-C2DD-4811-A7F8-988DF0887CBE}"/>
              </a:ext>
            </a:extLst>
          </p:cNvPr>
          <p:cNvSpPr txBox="1"/>
          <p:nvPr/>
        </p:nvSpPr>
        <p:spPr>
          <a:xfrm>
            <a:off x="3395081" y="1842229"/>
            <a:ext cx="303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MOTHUR  + HMM + 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172128A-FA8B-4074-9171-1EFDBDBE9116}"/>
              </a:ext>
            </a:extLst>
          </p:cNvPr>
          <p:cNvSpPr/>
          <p:nvPr/>
        </p:nvSpPr>
        <p:spPr>
          <a:xfrm rot="1009236">
            <a:off x="-170865" y="1081833"/>
            <a:ext cx="9369555" cy="6210346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9518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Bases de 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23416" y="1295400"/>
            <a:ext cx="9985358" cy="4876800"/>
          </a:xfrm>
        </p:spPr>
        <p:txBody>
          <a:bodyPr>
            <a:normAutofit lnSpcReduction="10000"/>
          </a:bodyPr>
          <a:lstStyle/>
          <a:p>
            <a:r>
              <a:rPr lang="es-PE" sz="2800" dirty="0"/>
              <a:t>NCBI + EMBL + DDBJ</a:t>
            </a:r>
          </a:p>
          <a:p>
            <a:pPr lvl="1"/>
            <a:r>
              <a:rPr lang="es-PE" sz="2400" dirty="0" err="1"/>
              <a:t>nr</a:t>
            </a:r>
            <a:r>
              <a:rPr lang="es-PE" sz="2400" dirty="0"/>
              <a:t> (todo)</a:t>
            </a:r>
          </a:p>
          <a:p>
            <a:pPr lvl="1"/>
            <a:r>
              <a:rPr lang="es-PE" sz="2400" dirty="0" err="1"/>
              <a:t>Refseq</a:t>
            </a:r>
            <a:r>
              <a:rPr lang="es-PE" sz="2400" dirty="0"/>
              <a:t> (Genomas curados)</a:t>
            </a:r>
          </a:p>
          <a:p>
            <a:r>
              <a:rPr lang="es-PE" sz="2800" dirty="0"/>
              <a:t>KEGG (Rutas metabólicas)</a:t>
            </a:r>
          </a:p>
          <a:p>
            <a:r>
              <a:rPr lang="es-PE" sz="2800" dirty="0"/>
              <a:t>COG (Genes conservados)</a:t>
            </a:r>
          </a:p>
          <a:p>
            <a:r>
              <a:rPr lang="es-PE" sz="2800" dirty="0" err="1"/>
              <a:t>Uniprot</a:t>
            </a:r>
            <a:r>
              <a:rPr lang="es-PE" sz="2800" dirty="0"/>
              <a:t> (Proteínas)</a:t>
            </a:r>
          </a:p>
          <a:p>
            <a:r>
              <a:rPr lang="es-PE" sz="2800" dirty="0" err="1"/>
              <a:t>pFAM</a:t>
            </a:r>
            <a:r>
              <a:rPr lang="es-PE" sz="2800" dirty="0"/>
              <a:t> (Modelos de proteínas)</a:t>
            </a:r>
          </a:p>
          <a:p>
            <a:r>
              <a:rPr lang="es-PE" sz="2800" dirty="0" err="1"/>
              <a:t>CAZy</a:t>
            </a:r>
            <a:r>
              <a:rPr lang="es-PE" sz="2800" dirty="0"/>
              <a:t> (Carbohidratos)</a:t>
            </a:r>
          </a:p>
          <a:p>
            <a:r>
              <a:rPr lang="es-PE" sz="2800" dirty="0"/>
              <a:t>ARDB (Resistencia a </a:t>
            </a:r>
            <a:r>
              <a:rPr lang="es-PE" sz="2800" dirty="0" err="1"/>
              <a:t>antibioticos</a:t>
            </a:r>
            <a:r>
              <a:rPr lang="es-PE" sz="2800" dirty="0"/>
              <a:t>)</a:t>
            </a:r>
          </a:p>
          <a:p>
            <a:r>
              <a:rPr lang="es-PE" sz="2800" dirty="0" err="1"/>
              <a:t>Fungene</a:t>
            </a:r>
            <a:endParaRPr lang="es-PE" sz="2600" dirty="0"/>
          </a:p>
        </p:txBody>
      </p:sp>
    </p:spTree>
    <p:extLst>
      <p:ext uri="{BB962C8B-B14F-4D97-AF65-F5344CB8AC3E}">
        <p14:creationId xmlns:p14="http://schemas.microsoft.com/office/powerpoint/2010/main" val="3074178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0340-7FA8-45E9-B92A-881C85549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Como trabajar con bases de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7F016-1058-4F38-AA93-FFD85EA88ED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23415" y="1295400"/>
            <a:ext cx="9847707" cy="4876800"/>
          </a:xfrm>
        </p:spPr>
        <p:txBody>
          <a:bodyPr/>
          <a:lstStyle/>
          <a:p>
            <a:r>
              <a:rPr lang="es-PE" dirty="0"/>
              <a:t>Visitar web (Lento, inestable…)</a:t>
            </a:r>
          </a:p>
          <a:p>
            <a:r>
              <a:rPr lang="es-PE" dirty="0"/>
              <a:t>Interactuar  directamente (API) (Difícil)</a:t>
            </a:r>
          </a:p>
          <a:p>
            <a:pPr lvl="1"/>
            <a:r>
              <a:rPr lang="es-PE" dirty="0" err="1"/>
              <a:t>Biopython</a:t>
            </a:r>
            <a:endParaRPr lang="es-PE" dirty="0"/>
          </a:p>
          <a:p>
            <a:pPr lvl="1"/>
            <a:r>
              <a:rPr lang="es-PE" dirty="0" err="1"/>
              <a:t>Bioperl</a:t>
            </a:r>
            <a:endParaRPr lang="es-PE" dirty="0"/>
          </a:p>
          <a:p>
            <a:r>
              <a:rPr lang="es-PE" dirty="0"/>
              <a:t>Bajarla y buscar localmente (Lento…)</a:t>
            </a:r>
          </a:p>
          <a:p>
            <a:pPr lvl="1"/>
            <a:r>
              <a:rPr lang="es-PE" dirty="0"/>
              <a:t>Requiere buena computadora (BLAST o DIAMOND)</a:t>
            </a:r>
          </a:p>
          <a:p>
            <a:pPr lvl="1"/>
            <a:r>
              <a:rPr lang="es-PE" dirty="0"/>
              <a:t>Requiere procesar los datos masivos</a:t>
            </a:r>
          </a:p>
        </p:txBody>
      </p:sp>
    </p:spTree>
    <p:extLst>
      <p:ext uri="{BB962C8B-B14F-4D97-AF65-F5344CB8AC3E}">
        <p14:creationId xmlns:p14="http://schemas.microsoft.com/office/powerpoint/2010/main" val="236233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Fungene</a:t>
            </a:r>
            <a:r>
              <a:rPr lang="en-US" dirty="0"/>
              <a:t> al </a:t>
            </a:r>
            <a:r>
              <a:rPr lang="en-US" dirty="0" err="1"/>
              <a:t>rescate</a:t>
            </a:r>
            <a:r>
              <a:rPr lang="en-US" dirty="0"/>
              <a:t>,..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23416" y="1295400"/>
            <a:ext cx="5472352" cy="4876800"/>
          </a:xfrm>
        </p:spPr>
        <p:txBody>
          <a:bodyPr>
            <a:noAutofit/>
          </a:bodyPr>
          <a:lstStyle/>
          <a:p>
            <a:r>
              <a:rPr lang="en-US" sz="2200" dirty="0"/>
              <a:t>Base de </a:t>
            </a:r>
            <a:r>
              <a:rPr lang="en-US" sz="2200" dirty="0" err="1"/>
              <a:t>datos</a:t>
            </a:r>
            <a:r>
              <a:rPr lang="en-US" sz="2200" dirty="0"/>
              <a:t> de </a:t>
            </a:r>
            <a:r>
              <a:rPr lang="en-US" sz="2200" dirty="0" err="1"/>
              <a:t>proteinas</a:t>
            </a:r>
            <a:r>
              <a:rPr lang="en-US" sz="2200" dirty="0"/>
              <a:t> </a:t>
            </a:r>
            <a:r>
              <a:rPr lang="en-US" sz="2200" dirty="0" err="1"/>
              <a:t>funcionales</a:t>
            </a:r>
            <a:r>
              <a:rPr lang="en-US" sz="2200" dirty="0"/>
              <a:t> </a:t>
            </a:r>
            <a:r>
              <a:rPr lang="en-US" sz="2200" dirty="0" err="1"/>
              <a:t>creadas</a:t>
            </a:r>
            <a:r>
              <a:rPr lang="en-US" sz="2200" dirty="0"/>
              <a:t> con </a:t>
            </a:r>
            <a:r>
              <a:rPr lang="en-US" sz="2200" dirty="0" err="1"/>
              <a:t>modelos</a:t>
            </a:r>
            <a:r>
              <a:rPr lang="en-US" sz="2200" dirty="0"/>
              <a:t> de Markov</a:t>
            </a:r>
          </a:p>
          <a:p>
            <a:r>
              <a:rPr lang="en-US" sz="2200" dirty="0" err="1"/>
              <a:t>Modelos</a:t>
            </a:r>
            <a:r>
              <a:rPr lang="en-US" sz="2200" dirty="0"/>
              <a:t> son </a:t>
            </a:r>
            <a:r>
              <a:rPr lang="en-US" sz="2200" dirty="0" err="1"/>
              <a:t>usandos</a:t>
            </a:r>
            <a:r>
              <a:rPr lang="en-US" sz="2200" dirty="0"/>
              <a:t> para </a:t>
            </a:r>
            <a:r>
              <a:rPr lang="en-US" sz="2200" dirty="0" err="1"/>
              <a:t>buscar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la base de </a:t>
            </a:r>
            <a:r>
              <a:rPr lang="en-US" sz="2200" dirty="0" err="1"/>
              <a:t>datos</a:t>
            </a:r>
            <a:r>
              <a:rPr lang="en-US" sz="2200" dirty="0"/>
              <a:t> del NCBI</a:t>
            </a:r>
          </a:p>
          <a:p>
            <a:r>
              <a:rPr lang="en-US" sz="2200" dirty="0"/>
              <a:t>Tiene </a:t>
            </a:r>
            <a:r>
              <a:rPr lang="en-US" sz="2200" dirty="0" err="1"/>
              <a:t>herramientas</a:t>
            </a:r>
            <a:r>
              <a:rPr lang="en-US" sz="2200" dirty="0"/>
              <a:t> </a:t>
            </a:r>
            <a:r>
              <a:rPr lang="en-US" sz="2200" dirty="0" err="1"/>
              <a:t>especializadas</a:t>
            </a:r>
            <a:r>
              <a:rPr lang="en-US" sz="2200" dirty="0"/>
              <a:t> para el </a:t>
            </a:r>
            <a:r>
              <a:rPr lang="en-US" sz="2200" dirty="0" err="1"/>
              <a:t>filtrado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endParaRPr lang="en-US" sz="2200" dirty="0"/>
          </a:p>
          <a:p>
            <a:r>
              <a:rPr lang="en-US" sz="2200" dirty="0"/>
              <a:t>El </a:t>
            </a:r>
            <a:r>
              <a:rPr lang="en-US" sz="2200" dirty="0" err="1"/>
              <a:t>modelo</a:t>
            </a:r>
            <a:r>
              <a:rPr lang="en-US" sz="2200" dirty="0"/>
              <a:t> </a:t>
            </a:r>
            <a:r>
              <a:rPr lang="en-US" sz="2200" dirty="0" err="1"/>
              <a:t>puede</a:t>
            </a:r>
            <a:r>
              <a:rPr lang="en-US" sz="2200" dirty="0"/>
              <a:t> </a:t>
            </a:r>
            <a:r>
              <a:rPr lang="en-US" sz="2200" dirty="0" err="1"/>
              <a:t>ser</a:t>
            </a:r>
            <a:r>
              <a:rPr lang="en-US" sz="2200" dirty="0"/>
              <a:t> </a:t>
            </a:r>
            <a:r>
              <a:rPr lang="en-US" sz="2200" dirty="0" err="1"/>
              <a:t>bajado</a:t>
            </a:r>
            <a:endParaRPr lang="en-US" sz="2200" dirty="0"/>
          </a:p>
          <a:p>
            <a:r>
              <a:rPr lang="en-US" sz="2200" dirty="0" err="1">
                <a:solidFill>
                  <a:prstClr val="black"/>
                </a:solidFill>
              </a:rPr>
              <a:t>Fungene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 err="1">
                <a:solidFill>
                  <a:prstClr val="black"/>
                </a:solidFill>
              </a:rPr>
              <a:t>puede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 err="1">
                <a:solidFill>
                  <a:prstClr val="black"/>
                </a:solidFill>
              </a:rPr>
              <a:t>crear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 err="1">
                <a:solidFill>
                  <a:prstClr val="black"/>
                </a:solidFill>
              </a:rPr>
              <a:t>modelos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 err="1">
                <a:solidFill>
                  <a:prstClr val="black"/>
                </a:solidFill>
              </a:rPr>
              <a:t>personalizados</a:t>
            </a:r>
            <a:endParaRPr lang="en-US" sz="2200" dirty="0">
              <a:solidFill>
                <a:prstClr val="black"/>
              </a:solidFill>
            </a:endParaRPr>
          </a:p>
          <a:p>
            <a:r>
              <a:rPr lang="en-US" sz="2200" dirty="0" err="1">
                <a:solidFill>
                  <a:prstClr val="black"/>
                </a:solidFill>
              </a:rPr>
              <a:t>Modelos</a:t>
            </a:r>
            <a:r>
              <a:rPr lang="en-US" sz="2200" dirty="0">
                <a:solidFill>
                  <a:prstClr val="black"/>
                </a:solidFill>
              </a:rPr>
              <a:t> para </a:t>
            </a:r>
            <a:r>
              <a:rPr lang="en-US" sz="2200" dirty="0" err="1">
                <a:solidFill>
                  <a:prstClr val="black"/>
                </a:solidFill>
              </a:rPr>
              <a:t>muchos</a:t>
            </a:r>
            <a:r>
              <a:rPr lang="en-US" sz="2200" dirty="0">
                <a:solidFill>
                  <a:prstClr val="black"/>
                </a:solidFill>
              </a:rPr>
              <a:t> genes del </a:t>
            </a:r>
            <a:r>
              <a:rPr lang="en-US" sz="2200" dirty="0" err="1">
                <a:solidFill>
                  <a:prstClr val="black"/>
                </a:solidFill>
              </a:rPr>
              <a:t>ciclo</a:t>
            </a:r>
            <a:r>
              <a:rPr lang="en-US" sz="2200" dirty="0">
                <a:solidFill>
                  <a:prstClr val="black"/>
                </a:solidFill>
              </a:rPr>
              <a:t> N, C, S, y </a:t>
            </a:r>
            <a:r>
              <a:rPr lang="en-US" sz="2200" dirty="0" err="1">
                <a:solidFill>
                  <a:prstClr val="black"/>
                </a:solidFill>
              </a:rPr>
              <a:t>degradacion</a:t>
            </a:r>
            <a:r>
              <a:rPr lang="en-US" sz="2200" dirty="0">
                <a:solidFill>
                  <a:prstClr val="black"/>
                </a:solidFill>
              </a:rPr>
              <a:t> de </a:t>
            </a:r>
            <a:r>
              <a:rPr lang="en-US" sz="2200" dirty="0" err="1">
                <a:solidFill>
                  <a:prstClr val="black"/>
                </a:solidFill>
              </a:rPr>
              <a:t>compuestos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 err="1">
                <a:solidFill>
                  <a:prstClr val="black"/>
                </a:solidFill>
              </a:rPr>
              <a:t>organicos</a:t>
            </a:r>
            <a:endParaRPr lang="en-US" sz="2200" dirty="0">
              <a:solidFill>
                <a:prstClr val="black"/>
              </a:solidFill>
            </a:endParaRPr>
          </a:p>
          <a:p>
            <a:endParaRPr lang="en-US" sz="2200" dirty="0"/>
          </a:p>
        </p:txBody>
      </p:sp>
      <p:pic>
        <p:nvPicPr>
          <p:cNvPr id="1026" name="Picture 2" descr="Functional Gene Pipeline and Repository"/>
          <p:cNvPicPr>
            <a:picLocks noChangeAspect="1" noChangeArrowheads="1"/>
          </p:cNvPicPr>
          <p:nvPr/>
        </p:nvPicPr>
        <p:blipFill>
          <a:blip r:embed="rId2" cstate="print"/>
          <a:srcRect r="61334" b="36842"/>
          <a:stretch>
            <a:fillRect/>
          </a:stretch>
        </p:blipFill>
        <p:spPr bwMode="auto">
          <a:xfrm>
            <a:off x="7675168" y="1350906"/>
            <a:ext cx="4024816" cy="1110294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878098" y="2697651"/>
            <a:ext cx="33039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http://fungene.cme.msu.edu</a:t>
            </a:r>
          </a:p>
        </p:txBody>
      </p:sp>
    </p:spTree>
    <p:extLst>
      <p:ext uri="{BB962C8B-B14F-4D97-AF65-F5344CB8AC3E}">
        <p14:creationId xmlns:p14="http://schemas.microsoft.com/office/powerpoint/2010/main" val="3248221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3B63-D27F-466A-98FA-13D3BEB3C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Análisis </a:t>
            </a:r>
            <a:r>
              <a:rPr lang="es-PE" dirty="0" err="1"/>
              <a:t>filogenetico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0C4EC-DEF3-4F5D-A6E0-19B0BA20FFE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/>
              <a:t>Establece relación entre proteínas</a:t>
            </a:r>
          </a:p>
          <a:p>
            <a:r>
              <a:rPr lang="es-PE" dirty="0"/>
              <a:t>Útil para determinar novedad</a:t>
            </a:r>
          </a:p>
          <a:p>
            <a:r>
              <a:rPr lang="es-PE" dirty="0"/>
              <a:t>Útil para determinar transferencia horizontal de genes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C98223-92E4-4B89-A640-66B041247E8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PE" dirty="0"/>
              <a:t>Programa recomendado Mega (PC)</a:t>
            </a:r>
          </a:p>
        </p:txBody>
      </p:sp>
    </p:spTree>
    <p:extLst>
      <p:ext uri="{BB962C8B-B14F-4D97-AF65-F5344CB8AC3E}">
        <p14:creationId xmlns:p14="http://schemas.microsoft.com/office/powerpoint/2010/main" val="3753967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229BFA0-B053-4F1A-BEE3-08CC8A6F1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81416C-0C0C-49D4-8EE3-A01B951FDD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23416" y="5358580"/>
            <a:ext cx="4726280" cy="81361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s-PE" b="1" dirty="0"/>
              <a:t>19698 </a:t>
            </a:r>
            <a:r>
              <a:rPr lang="es-PE" b="1" i="1" dirty="0" err="1"/>
              <a:t>nifH</a:t>
            </a:r>
            <a:r>
              <a:rPr lang="es-PE" b="1" dirty="0"/>
              <a:t>, utilizo DOTUR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68443F-B542-43B6-8A01-6C52C1D40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295400"/>
            <a:ext cx="10414239" cy="375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46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14D22-B2ED-48C4-B06F-48A4CC4D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5E8B05-DCF6-4845-8893-A14FDA3A140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56318" y="1553497"/>
            <a:ext cx="3871796" cy="437991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64D7A3-B544-4724-87F8-D8E607D2747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PE" dirty="0"/>
              <a:t>La mayoría de diversidad de nivel de </a:t>
            </a:r>
            <a:r>
              <a:rPr lang="es-PE" dirty="0" err="1"/>
              <a:t>OTUs</a:t>
            </a:r>
            <a:r>
              <a:rPr lang="es-PE" dirty="0"/>
              <a:t> de 40% de distancia esta cubierta</a:t>
            </a:r>
          </a:p>
        </p:txBody>
      </p:sp>
    </p:spTree>
    <p:extLst>
      <p:ext uri="{BB962C8B-B14F-4D97-AF65-F5344CB8AC3E}">
        <p14:creationId xmlns:p14="http://schemas.microsoft.com/office/powerpoint/2010/main" val="2785368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14D22-B2ED-48C4-B06F-48A4CC4D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811D97-0CF5-457B-99F9-400AA8757656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096000" y="1500841"/>
            <a:ext cx="4277032" cy="43058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9F9D6-64D5-4214-8429-7A6C9EF4CE1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/>
              <a:t>Los suelos son mas diversos en </a:t>
            </a:r>
            <a:r>
              <a:rPr lang="es-PE" i="1" dirty="0" err="1"/>
              <a:t>nifH</a:t>
            </a:r>
            <a:r>
              <a:rPr lang="es-PE" i="1" dirty="0"/>
              <a:t> </a:t>
            </a:r>
            <a:r>
              <a:rPr lang="es-PE" dirty="0"/>
              <a:t>que ambientes marinos y matas</a:t>
            </a:r>
          </a:p>
        </p:txBody>
      </p:sp>
    </p:spTree>
    <p:extLst>
      <p:ext uri="{BB962C8B-B14F-4D97-AF65-F5344CB8AC3E}">
        <p14:creationId xmlns:p14="http://schemas.microsoft.com/office/powerpoint/2010/main" val="1485008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14D22-B2ED-48C4-B06F-48A4CC4D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C9387B4-F0F0-4125-B1EC-AA1C80D2185A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576037" y="1526823"/>
            <a:ext cx="3871796" cy="411632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54130D5-C03B-42CF-8124-A55308F9AF3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/>
              <a:t>La mayor diversidad se encuentra en el </a:t>
            </a:r>
            <a:r>
              <a:rPr lang="es-PE" dirty="0" err="1"/>
              <a:t>cluster</a:t>
            </a:r>
            <a:r>
              <a:rPr lang="es-PE" dirty="0"/>
              <a:t> III seguido por </a:t>
            </a:r>
            <a:r>
              <a:rPr lang="es-PE" dirty="0" err="1"/>
              <a:t>subcluster</a:t>
            </a:r>
            <a:r>
              <a:rPr lang="es-PE" dirty="0"/>
              <a:t> IA, proteobacterias y Cianobacteria</a:t>
            </a:r>
          </a:p>
        </p:txBody>
      </p:sp>
    </p:spTree>
    <p:extLst>
      <p:ext uri="{BB962C8B-B14F-4D97-AF65-F5344CB8AC3E}">
        <p14:creationId xmlns:p14="http://schemas.microsoft.com/office/powerpoint/2010/main" val="2867856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14D22-B2ED-48C4-B06F-48A4CC4D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54130D5-C03B-42CF-8124-A55308F9AF3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23416" y="1295400"/>
            <a:ext cx="4213823" cy="4876800"/>
          </a:xfrm>
        </p:spPr>
        <p:txBody>
          <a:bodyPr/>
          <a:lstStyle/>
          <a:p>
            <a:r>
              <a:rPr lang="es-PE" dirty="0"/>
              <a:t>Las cianobacterias muestras un claro patrón de dominancia por pocos OTUS.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45D5C5-F429-4BB7-8800-F8A630BC3F0E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841615" y="1598099"/>
            <a:ext cx="5032863" cy="457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8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Comparar y contrastar análisis de genes funcionales y taxonómicos</a:t>
            </a:r>
          </a:p>
          <a:p>
            <a:r>
              <a:rPr lang="es-PE" dirty="0"/>
              <a:t>Entender que es un modelo de </a:t>
            </a:r>
            <a:r>
              <a:rPr lang="es-PE" dirty="0" err="1"/>
              <a:t>Hammer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32363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A2C3-30C7-4C9E-ACD2-9E7F7A93B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Diversidad de </a:t>
            </a:r>
            <a:r>
              <a:rPr lang="es-PE" dirty="0" err="1"/>
              <a:t>degradores</a:t>
            </a:r>
            <a:r>
              <a:rPr lang="es-PE" dirty="0"/>
              <a:t> de esteroides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89C77-C87A-4202-AF6D-9DECA3621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96" y="1681317"/>
            <a:ext cx="10679984" cy="343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58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5E57E5-83AB-4533-BDE8-405D02900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688" y="1189703"/>
            <a:ext cx="8237260" cy="508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81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EDE90-C237-404B-B59E-45E2432F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Ejemplo 2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C03835D-D8C6-4993-B2E1-92F79FA0CB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9768" y="1137745"/>
            <a:ext cx="10362520" cy="4876800"/>
          </a:xfrm>
        </p:spPr>
        <p:txBody>
          <a:bodyPr>
            <a:normAutofit/>
          </a:bodyPr>
          <a:lstStyle/>
          <a:p>
            <a:r>
              <a:rPr lang="es-PE" dirty="0"/>
              <a:t>Determinación de los genes en la ruta metabólica en organismos modelos</a:t>
            </a:r>
          </a:p>
          <a:p>
            <a:r>
              <a:rPr lang="es-PE" dirty="0"/>
              <a:t>Obtención de genomas de parientes cercanos de organismos modelos</a:t>
            </a:r>
          </a:p>
          <a:p>
            <a:r>
              <a:rPr lang="es-PE" dirty="0"/>
              <a:t>Creación de modelos de </a:t>
            </a:r>
            <a:r>
              <a:rPr lang="es-PE" dirty="0" err="1"/>
              <a:t>Markov</a:t>
            </a:r>
            <a:r>
              <a:rPr lang="es-PE" dirty="0"/>
              <a:t> para 8 genes (25 modelos) usando cd-hit y HMMER</a:t>
            </a:r>
          </a:p>
          <a:p>
            <a:r>
              <a:rPr lang="es-PE" dirty="0" err="1"/>
              <a:t>Busqueda</a:t>
            </a:r>
            <a:r>
              <a:rPr lang="es-PE" dirty="0"/>
              <a:t> local de modelos contra genomas microbianos (2278 + 5489)</a:t>
            </a:r>
          </a:p>
          <a:p>
            <a:r>
              <a:rPr lang="es-PE" dirty="0" err="1"/>
              <a:t>Filtracion</a:t>
            </a:r>
            <a:r>
              <a:rPr lang="es-PE" dirty="0"/>
              <a:t> de resultados usando similitud y recuperación de la </a:t>
            </a:r>
            <a:r>
              <a:rPr lang="es-PE" dirty="0" err="1"/>
              <a:t>via</a:t>
            </a:r>
            <a:r>
              <a:rPr lang="es-PE" dirty="0"/>
              <a:t> </a:t>
            </a:r>
            <a:r>
              <a:rPr lang="es-PE" dirty="0" err="1"/>
              <a:t>metabolica</a:t>
            </a:r>
            <a:r>
              <a:rPr lang="es-P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82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3F9E39-A95C-41F9-90E7-B5A18A6F2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1" y="114970"/>
            <a:ext cx="5547213" cy="6646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456F2B-7500-4C93-A3B8-F577EB692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647" y="114970"/>
            <a:ext cx="5441687" cy="662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591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4BAE72-8FC6-4C01-AF7C-6C1FDC3B9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09" y="1029866"/>
            <a:ext cx="8752491" cy="513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06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06C8-1A4F-43F7-93D1-A99F2061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43BDD-B433-4A20-BE1E-92930D633C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C6A7F-7FCC-4D4B-869C-40FBDF84565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C5D6FE-36B4-4558-9CD4-133A843D0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79" y="1275736"/>
            <a:ext cx="10515642" cy="428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771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85C4-B61E-4185-BB9B-88CD5217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68764-06BD-4A22-A31A-EBF21042415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9E2DB-120F-4805-94A4-0C4EC0206FF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8303DF-009C-42FF-81F5-88AFFFD7D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04" y="1295400"/>
            <a:ext cx="11351191" cy="424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48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8046D4-127B-469E-A3EB-C219BFBD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Ebola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142804-7C98-460F-A3FA-DE012AB7BCE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https://www.youtube.com/watch?v=eWnIhWUpQiQ&amp;feature=youtu.be</a:t>
            </a:r>
            <a:endParaRPr lang="en-US" dirty="0"/>
          </a:p>
          <a:p>
            <a:r>
              <a:rPr lang="en-US" dirty="0">
                <a:hlinkClick r:id="rId3"/>
              </a:rPr>
              <a:t>http://www.nextstrain.org/ebola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08A7FD-851E-4BEA-B5E5-C72AFF11784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Secuenciaron</a:t>
            </a:r>
            <a:r>
              <a:rPr lang="en-US" dirty="0"/>
              <a:t> </a:t>
            </a:r>
            <a:r>
              <a:rPr lang="en-US" dirty="0" err="1"/>
              <a:t>genomas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campo</a:t>
            </a:r>
          </a:p>
          <a:p>
            <a:r>
              <a:rPr lang="en-US" dirty="0" err="1"/>
              <a:t>Alinearon</a:t>
            </a:r>
            <a:r>
              <a:rPr lang="en-US" dirty="0"/>
              <a:t> </a:t>
            </a:r>
            <a:r>
              <a:rPr lang="en-US" dirty="0" err="1"/>
              <a:t>genomas</a:t>
            </a:r>
            <a:endParaRPr lang="en-US" dirty="0"/>
          </a:p>
          <a:p>
            <a:r>
              <a:rPr lang="en-US" dirty="0" err="1"/>
              <a:t>Agruparon</a:t>
            </a:r>
            <a:r>
              <a:rPr lang="en-US" dirty="0"/>
              <a:t> </a:t>
            </a:r>
            <a:r>
              <a:rPr lang="en-US" dirty="0" err="1"/>
              <a:t>estudios</a:t>
            </a:r>
            <a:endParaRPr lang="en-US" dirty="0"/>
          </a:p>
          <a:p>
            <a:r>
              <a:rPr lang="en-US" dirty="0" err="1"/>
              <a:t>Reconstruyeron</a:t>
            </a:r>
            <a:r>
              <a:rPr lang="en-US" dirty="0"/>
              <a:t> </a:t>
            </a:r>
            <a:r>
              <a:rPr lang="en-US" dirty="0" err="1"/>
              <a:t>filogenia</a:t>
            </a:r>
            <a:endParaRPr lang="en-US" dirty="0"/>
          </a:p>
          <a:p>
            <a:r>
              <a:rPr lang="en-US" dirty="0" err="1"/>
              <a:t>Modelamiento</a:t>
            </a:r>
            <a:r>
              <a:rPr lang="en-US" dirty="0"/>
              <a:t> de </a:t>
            </a:r>
            <a:r>
              <a:rPr lang="en-US" dirty="0" err="1"/>
              <a:t>transferencia</a:t>
            </a:r>
            <a:r>
              <a:rPr lang="en-US" dirty="0"/>
              <a:t> de virus</a:t>
            </a:r>
          </a:p>
        </p:txBody>
      </p:sp>
    </p:spTree>
    <p:extLst>
      <p:ext uri="{BB962C8B-B14F-4D97-AF65-F5344CB8AC3E}">
        <p14:creationId xmlns:p14="http://schemas.microsoft.com/office/powerpoint/2010/main" val="402193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ABFC6-4DFF-48B0-9DD0-CB45D7A6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A4968-F547-4463-8EAA-D840FBE56E1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75AD4-FD1D-4514-B3FB-04052A15D2D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6692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/>
              <a:t>Volviendo a la biodiversidad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9355" indent="0">
              <a:buNone/>
              <a:tabLst>
                <a:tab pos="1017588" algn="l"/>
                <a:tab pos="1017588" algn="l"/>
                <a:tab pos="1017588" algn="l"/>
              </a:tabLst>
            </a:pPr>
            <a:endParaRPr lang="es-PE" sz="3600" dirty="0"/>
          </a:p>
          <a:p>
            <a:pPr marL="349355" indent="0">
              <a:buNone/>
              <a:tabLst>
                <a:tab pos="1017588" algn="l"/>
                <a:tab pos="1017588" algn="l"/>
                <a:tab pos="1017588" algn="l"/>
              </a:tabLst>
            </a:pPr>
            <a:r>
              <a:rPr lang="es-PE" sz="3600" dirty="0" err="1"/>
              <a:t>Magurran</a:t>
            </a:r>
            <a:r>
              <a:rPr lang="es-PE" sz="3600" dirty="0"/>
              <a:t>:</a:t>
            </a:r>
          </a:p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endParaRPr lang="es-PE" sz="2800" dirty="0"/>
          </a:p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s-PE" sz="3200" dirty="0"/>
              <a:t>Variedad y abundancia de especies en una unidad de estudio definida.</a:t>
            </a:r>
          </a:p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endParaRPr lang="es-PE" sz="3200" dirty="0"/>
          </a:p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endParaRPr lang="es-PE" sz="3200" dirty="0"/>
          </a:p>
          <a:p>
            <a:pPr marL="349355" indent="0">
              <a:buNone/>
              <a:tabLst>
                <a:tab pos="1017588" algn="l"/>
                <a:tab pos="1017588" algn="l"/>
                <a:tab pos="1017588" algn="l"/>
              </a:tabLst>
            </a:pPr>
            <a:r>
              <a:rPr lang="es-PE" sz="3000" dirty="0"/>
              <a:t>Biodiversidad:</a:t>
            </a:r>
          </a:p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endParaRPr lang="es-PE" sz="3200" dirty="0"/>
          </a:p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s-PE" sz="3200" dirty="0"/>
              <a:t>Totalidad de genes, especies, y ecosistemas de una región</a:t>
            </a:r>
          </a:p>
          <a:p>
            <a:pPr marL="712240" lvl="1" indent="0">
              <a:buNone/>
              <a:tabLst>
                <a:tab pos="1017588" algn="l"/>
                <a:tab pos="1017588" algn="l"/>
                <a:tab pos="1017588" algn="l"/>
              </a:tabLst>
            </a:pPr>
            <a:endParaRPr lang="es-PE" sz="2900" dirty="0"/>
          </a:p>
          <a:p>
            <a:pPr marL="349355" indent="0">
              <a:buNone/>
              <a:tabLst>
                <a:tab pos="1017588" algn="l"/>
                <a:tab pos="1017588" algn="l"/>
                <a:tab pos="1017588" algn="l"/>
              </a:tabLst>
            </a:pPr>
            <a:endParaRPr lang="es-PE" sz="3200" dirty="0"/>
          </a:p>
          <a:p>
            <a:pPr marL="349355" indent="0">
              <a:buNone/>
              <a:tabLst>
                <a:tab pos="1017588" algn="l"/>
                <a:tab pos="1017588" algn="l"/>
                <a:tab pos="1017588" algn="l"/>
              </a:tabLst>
            </a:pPr>
            <a:endParaRPr lang="es-PE" sz="3000" dirty="0"/>
          </a:p>
        </p:txBody>
      </p:sp>
    </p:spTree>
    <p:extLst>
      <p:ext uri="{BB962C8B-B14F-4D97-AF65-F5344CB8AC3E}">
        <p14:creationId xmlns:p14="http://schemas.microsoft.com/office/powerpoint/2010/main" val="227576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Diferencias entre genes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PE" sz="2800" u="sng" dirty="0"/>
              <a:t>Marcadores taxonómicos</a:t>
            </a:r>
          </a:p>
          <a:p>
            <a:r>
              <a:rPr lang="es-PE" sz="2800" dirty="0"/>
              <a:t>Conservación a nivel de ADN, estructura secundaria</a:t>
            </a:r>
          </a:p>
          <a:p>
            <a:r>
              <a:rPr lang="es-PE" sz="2800" dirty="0"/>
              <a:t>No hay transferencia horizontal</a:t>
            </a:r>
          </a:p>
          <a:p>
            <a:r>
              <a:rPr lang="es-PE" sz="2800" dirty="0"/>
              <a:t>Que organismos están presentes?</a:t>
            </a:r>
          </a:p>
          <a:p>
            <a:r>
              <a:rPr lang="es-PE" sz="2800" dirty="0"/>
              <a:t>Cual es la proporción de los organismos?</a:t>
            </a:r>
          </a:p>
          <a:p>
            <a:r>
              <a:rPr lang="es-PE" sz="2800" dirty="0"/>
              <a:t>Que tan similares son mis comunidades</a:t>
            </a:r>
          </a:p>
          <a:p>
            <a:endParaRPr lang="es-PE" sz="2800" dirty="0"/>
          </a:p>
          <a:p>
            <a:endParaRPr lang="es-PE" sz="2800" dirty="0"/>
          </a:p>
          <a:p>
            <a:pPr marL="349355" indent="0">
              <a:buNone/>
              <a:tabLst>
                <a:tab pos="1017588" algn="l"/>
                <a:tab pos="1017588" algn="l"/>
                <a:tab pos="1017588" algn="l"/>
              </a:tabLst>
            </a:pPr>
            <a:endParaRPr lang="es-PE" sz="2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4A563-DC59-40CF-A5C4-1B1B3D8CF4F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u="sng" dirty="0"/>
              <a:t>Genes funcionales</a:t>
            </a:r>
          </a:p>
          <a:p>
            <a:r>
              <a:rPr lang="es-PE" dirty="0"/>
              <a:t>Conservación a nivel de proteína</a:t>
            </a:r>
          </a:p>
          <a:p>
            <a:r>
              <a:rPr lang="es-PE" dirty="0"/>
              <a:t>Transferencia horizontal es posible</a:t>
            </a:r>
          </a:p>
          <a:p>
            <a:pPr lvl="1"/>
            <a:r>
              <a:rPr lang="es-PE" dirty="0"/>
              <a:t>Quienes aportan mis genes</a:t>
            </a:r>
          </a:p>
          <a:p>
            <a:pPr lvl="1"/>
            <a:r>
              <a:rPr lang="es-PE" dirty="0"/>
              <a:t>Cual es la diversidad para esta gen en la comunidad?</a:t>
            </a:r>
          </a:p>
          <a:p>
            <a:pPr lvl="1"/>
            <a:r>
              <a:rPr lang="es-PE" dirty="0"/>
              <a:t>Que tan novedoso es mi gen?</a:t>
            </a:r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3354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Plan de ataque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37AC7FE-2E60-4961-AB84-B7B9CBA69F81}"/>
              </a:ext>
            </a:extLst>
          </p:cNvPr>
          <p:cNvSpPr/>
          <p:nvPr/>
        </p:nvSpPr>
        <p:spPr>
          <a:xfrm>
            <a:off x="226533" y="2366800"/>
            <a:ext cx="1605924" cy="730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/>
              <a:t>Amplicones</a:t>
            </a:r>
            <a:endParaRPr lang="es-PE" dirty="0"/>
          </a:p>
          <a:p>
            <a:pPr algn="ctr"/>
            <a:r>
              <a:rPr lang="es-PE" dirty="0"/>
              <a:t>(Comunidad)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E6F0AED-1F3D-40D0-9508-F4D0933F1522}"/>
              </a:ext>
            </a:extLst>
          </p:cNvPr>
          <p:cNvSpPr/>
          <p:nvPr/>
        </p:nvSpPr>
        <p:spPr>
          <a:xfrm>
            <a:off x="2594750" y="3343268"/>
            <a:ext cx="1124606" cy="5517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Proteína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8185E3A-FC30-4F20-B9BF-E091A968914A}"/>
              </a:ext>
            </a:extLst>
          </p:cNvPr>
          <p:cNvSpPr/>
          <p:nvPr/>
        </p:nvSpPr>
        <p:spPr>
          <a:xfrm>
            <a:off x="226559" y="3243101"/>
            <a:ext cx="1605924" cy="794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ADN</a:t>
            </a:r>
          </a:p>
          <a:p>
            <a:pPr algn="ctr"/>
            <a:r>
              <a:rPr lang="es-PE" dirty="0"/>
              <a:t>Genómico</a:t>
            </a:r>
          </a:p>
          <a:p>
            <a:pPr algn="ctr"/>
            <a:r>
              <a:rPr lang="es-PE" dirty="0"/>
              <a:t>(Organismo)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7191F32-595F-4415-8F78-8CFCC05566F6}"/>
              </a:ext>
            </a:extLst>
          </p:cNvPr>
          <p:cNvSpPr/>
          <p:nvPr/>
        </p:nvSpPr>
        <p:spPr>
          <a:xfrm>
            <a:off x="4016792" y="3343268"/>
            <a:ext cx="1576817" cy="5517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Alineamiento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EEE085D-D830-461E-82D2-2C15BE5AC42B}"/>
              </a:ext>
            </a:extLst>
          </p:cNvPr>
          <p:cNvSpPr/>
          <p:nvPr/>
        </p:nvSpPr>
        <p:spPr>
          <a:xfrm>
            <a:off x="5903665" y="3362815"/>
            <a:ext cx="1555530" cy="5517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/>
              <a:t>OTUs</a:t>
            </a:r>
            <a:endParaRPr lang="es-PE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A237215-D0AE-4AC8-B44F-3DD42F85334F}"/>
              </a:ext>
            </a:extLst>
          </p:cNvPr>
          <p:cNvSpPr/>
          <p:nvPr/>
        </p:nvSpPr>
        <p:spPr>
          <a:xfrm>
            <a:off x="4626657" y="5195503"/>
            <a:ext cx="1933903" cy="622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Diversidad alfa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1749886-8464-4483-83EA-CCF7AE16603D}"/>
              </a:ext>
            </a:extLst>
          </p:cNvPr>
          <p:cNvSpPr/>
          <p:nvPr/>
        </p:nvSpPr>
        <p:spPr>
          <a:xfrm>
            <a:off x="9294172" y="3914725"/>
            <a:ext cx="1933904" cy="55179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Conservación taxonómica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469AD23-D371-4C7A-96C5-AB814471B353}"/>
              </a:ext>
            </a:extLst>
          </p:cNvPr>
          <p:cNvSpPr/>
          <p:nvPr/>
        </p:nvSpPr>
        <p:spPr>
          <a:xfrm>
            <a:off x="9289312" y="3206074"/>
            <a:ext cx="1968609" cy="5517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Distribución espacial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9C18B87-BD95-4D6E-9615-722C26C0C055}"/>
              </a:ext>
            </a:extLst>
          </p:cNvPr>
          <p:cNvSpPr/>
          <p:nvPr/>
        </p:nvSpPr>
        <p:spPr>
          <a:xfrm>
            <a:off x="212874" y="4203485"/>
            <a:ext cx="1619583" cy="780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ADN</a:t>
            </a:r>
          </a:p>
          <a:p>
            <a:pPr algn="ctr"/>
            <a:r>
              <a:rPr lang="es-PE" dirty="0"/>
              <a:t>Genómico (Comunidad)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36707D5-1E5F-45ED-947E-F07FE06E7320}"/>
              </a:ext>
            </a:extLst>
          </p:cNvPr>
          <p:cNvSpPr/>
          <p:nvPr/>
        </p:nvSpPr>
        <p:spPr>
          <a:xfrm>
            <a:off x="8048816" y="1757195"/>
            <a:ext cx="1034228" cy="100340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Bases de datos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48F76C4-FE0D-400D-AF16-7750CD6B9855}"/>
              </a:ext>
            </a:extLst>
          </p:cNvPr>
          <p:cNvSpPr/>
          <p:nvPr/>
        </p:nvSpPr>
        <p:spPr>
          <a:xfrm>
            <a:off x="9286447" y="1078256"/>
            <a:ext cx="1933900" cy="5517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Novedad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E2B7507-2184-48EF-9908-B6F8C21A0C99}"/>
              </a:ext>
            </a:extLst>
          </p:cNvPr>
          <p:cNvSpPr/>
          <p:nvPr/>
        </p:nvSpPr>
        <p:spPr>
          <a:xfrm>
            <a:off x="9282604" y="2505523"/>
            <a:ext cx="1957041" cy="5517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Metadatos parientes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D8EF7E5-2D28-406F-90ED-FAC5E7E833DA}"/>
              </a:ext>
            </a:extLst>
          </p:cNvPr>
          <p:cNvSpPr/>
          <p:nvPr/>
        </p:nvSpPr>
        <p:spPr>
          <a:xfrm>
            <a:off x="9306666" y="1799521"/>
            <a:ext cx="1933902" cy="5517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Taxonomía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BE5D0EF-8147-4C39-853B-0182C029BF32}"/>
              </a:ext>
            </a:extLst>
          </p:cNvPr>
          <p:cNvSpPr/>
          <p:nvPr/>
        </p:nvSpPr>
        <p:spPr>
          <a:xfrm>
            <a:off x="6849761" y="5230981"/>
            <a:ext cx="1933904" cy="551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Diversidad beta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CC104C1-8FBC-45BD-966A-916983D85425}"/>
              </a:ext>
            </a:extLst>
          </p:cNvPr>
          <p:cNvSpPr/>
          <p:nvPr/>
        </p:nvSpPr>
        <p:spPr>
          <a:xfrm rot="19939254">
            <a:off x="6971071" y="2760603"/>
            <a:ext cx="1034228" cy="3366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EB753D1-6B86-49D7-A56F-ADC702F48D34}"/>
              </a:ext>
            </a:extLst>
          </p:cNvPr>
          <p:cNvSpPr/>
          <p:nvPr/>
        </p:nvSpPr>
        <p:spPr>
          <a:xfrm rot="5400000">
            <a:off x="6164315" y="4386724"/>
            <a:ext cx="1034228" cy="3366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6DC667B-F6DC-4F4C-90EE-9654CBFEB710}"/>
              </a:ext>
            </a:extLst>
          </p:cNvPr>
          <p:cNvSpPr/>
          <p:nvPr/>
        </p:nvSpPr>
        <p:spPr>
          <a:xfrm>
            <a:off x="2045568" y="3471732"/>
            <a:ext cx="341905" cy="2345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CDA5B4AE-0AE8-4BA9-B2C1-FF32022785CC}"/>
              </a:ext>
            </a:extLst>
          </p:cNvPr>
          <p:cNvSpPr/>
          <p:nvPr/>
        </p:nvSpPr>
        <p:spPr>
          <a:xfrm>
            <a:off x="3761489" y="3524244"/>
            <a:ext cx="341905" cy="2345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3848CF4-FC35-4125-9A73-D931E1F0E5F9}"/>
              </a:ext>
            </a:extLst>
          </p:cNvPr>
          <p:cNvSpPr/>
          <p:nvPr/>
        </p:nvSpPr>
        <p:spPr>
          <a:xfrm>
            <a:off x="5602557" y="3525020"/>
            <a:ext cx="341905" cy="2345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29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A9B7E-AA19-45E8-ADF2-95F81C8D8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Alineamiento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707FD-1C25-4E19-A1B0-04B5032E68E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PE" dirty="0"/>
              <a:t>Con 16S podemos</a:t>
            </a:r>
          </a:p>
          <a:p>
            <a:pPr lvl="1"/>
            <a:r>
              <a:rPr lang="es-PE" dirty="0"/>
              <a:t>Alineamientos maestros</a:t>
            </a:r>
          </a:p>
          <a:p>
            <a:pPr lvl="1"/>
            <a:r>
              <a:rPr lang="es-PE" dirty="0"/>
              <a:t>Alineamientos tradicionales (1)</a:t>
            </a:r>
          </a:p>
          <a:p>
            <a:pPr lvl="1"/>
            <a:r>
              <a:rPr lang="es-PE" dirty="0"/>
              <a:t>Modelos de estructura 1° y 2 ° (2)</a:t>
            </a:r>
          </a:p>
          <a:p>
            <a:pPr lvl="1"/>
            <a:r>
              <a:rPr lang="es-PE" dirty="0" err="1"/>
              <a:t>Metodos</a:t>
            </a:r>
            <a:r>
              <a:rPr lang="es-PE" dirty="0"/>
              <a:t> </a:t>
            </a:r>
            <a:r>
              <a:rPr lang="es-PE" dirty="0" err="1"/>
              <a:t>greedy</a:t>
            </a:r>
            <a:r>
              <a:rPr lang="es-PE" dirty="0"/>
              <a:t> (3)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4CFE6-D1EE-4815-89BA-32E5741D620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PE" dirty="0"/>
              <a:t>1. </a:t>
            </a:r>
            <a:r>
              <a:rPr lang="es-PE" dirty="0" err="1"/>
              <a:t>Muscle</a:t>
            </a:r>
            <a:r>
              <a:rPr lang="es-PE" dirty="0"/>
              <a:t> en Mega (</a:t>
            </a:r>
            <a:r>
              <a:rPr lang="es-PE" dirty="0">
                <a:hlinkClick r:id="rId2"/>
              </a:rPr>
              <a:t>acá</a:t>
            </a:r>
            <a:r>
              <a:rPr lang="es-PE" dirty="0"/>
              <a:t>)</a:t>
            </a:r>
          </a:p>
          <a:p>
            <a:r>
              <a:rPr lang="es-PE" dirty="0"/>
              <a:t>2. Modelos de </a:t>
            </a:r>
            <a:r>
              <a:rPr lang="es-PE" dirty="0" err="1"/>
              <a:t>Markov</a:t>
            </a:r>
            <a:endParaRPr lang="es-PE" dirty="0"/>
          </a:p>
          <a:p>
            <a:r>
              <a:rPr lang="es-PE" dirty="0"/>
              <a:t>3. Cd-hit</a:t>
            </a:r>
          </a:p>
        </p:txBody>
      </p:sp>
    </p:spTree>
    <p:extLst>
      <p:ext uri="{BB962C8B-B14F-4D97-AF65-F5344CB8AC3E}">
        <p14:creationId xmlns:p14="http://schemas.microsoft.com/office/powerpoint/2010/main" val="221147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3200400" y="4724401"/>
            <a:ext cx="6400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/>
            <a:endParaRPr lang="en-US"/>
          </a:p>
        </p:txBody>
      </p:sp>
      <p:pic>
        <p:nvPicPr>
          <p:cNvPr id="25605" name="Picture 5" descr="G:\111\fig\01.gif"/>
          <p:cNvPicPr>
            <a:picLocks noChangeAspect="1" noChangeArrowheads="1"/>
          </p:cNvPicPr>
          <p:nvPr/>
        </p:nvPicPr>
        <p:blipFill>
          <a:blip r:embed="rId2" cstate="print"/>
          <a:srcRect t="7692"/>
          <a:stretch>
            <a:fillRect/>
          </a:stretch>
        </p:blipFill>
        <p:spPr bwMode="auto">
          <a:xfrm>
            <a:off x="1993225" y="3124200"/>
            <a:ext cx="8013311" cy="2819400"/>
          </a:xfrm>
          <a:prstGeom prst="rect">
            <a:avLst/>
          </a:prstGeom>
          <a:noFill/>
        </p:spPr>
      </p:pic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4114800" y="1334631"/>
            <a:ext cx="2971800" cy="163121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/>
              <a:t>ACA   - - -   ATG     </a:t>
            </a:r>
          </a:p>
          <a:p>
            <a:pPr eaLnBrk="0" hangingPunct="0"/>
            <a:r>
              <a:rPr lang="en-US" sz="2000" dirty="0"/>
              <a:t> TCA  ACT   ATC</a:t>
            </a:r>
          </a:p>
          <a:p>
            <a:pPr eaLnBrk="0" hangingPunct="0"/>
            <a:r>
              <a:rPr lang="en-US" sz="2000" dirty="0"/>
              <a:t>ACA  C - -  AGC</a:t>
            </a:r>
          </a:p>
          <a:p>
            <a:pPr eaLnBrk="0" hangingPunct="0"/>
            <a:r>
              <a:rPr lang="en-US" sz="2000" dirty="0"/>
              <a:t>AGA   - - -   ATC</a:t>
            </a:r>
          </a:p>
          <a:p>
            <a:pPr eaLnBrk="0" hangingPunct="0"/>
            <a:r>
              <a:rPr lang="en-US" sz="2000" dirty="0"/>
              <a:t>ACC  G - -  ATC</a:t>
            </a:r>
            <a:endParaRPr lang="en-US" dirty="0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2133600" y="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endParaRPr lang="en-US" sz="3200" i="1" dirty="0"/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2362200" y="1676400"/>
            <a:ext cx="12595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Alignment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a model with a alignments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39001" y="3962400"/>
            <a:ext cx="2535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→</a:t>
            </a:r>
            <a:r>
              <a:rPr lang="en-US" dirty="0"/>
              <a:t>Transition probabilities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257801" y="6019801"/>
            <a:ext cx="9957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Model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315201" y="3581400"/>
            <a:ext cx="26921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Output probability</a:t>
            </a:r>
          </a:p>
        </p:txBody>
      </p:sp>
    </p:spTree>
    <p:extLst>
      <p:ext uri="{BB962C8B-B14F-4D97-AF65-F5344CB8AC3E}">
        <p14:creationId xmlns:p14="http://schemas.microsoft.com/office/powerpoint/2010/main" val="2499018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sequencing with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343400" y="1371600"/>
            <a:ext cx="7848600" cy="2286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1800" dirty="0"/>
              <a:t>What is the probability that my sequences belong fit that model?</a:t>
            </a:r>
          </a:p>
          <a:p>
            <a:r>
              <a:rPr lang="en-US" sz="1800" dirty="0"/>
              <a:t>Adds output probabilities and transitions</a:t>
            </a:r>
          </a:p>
          <a:p>
            <a:r>
              <a:rPr lang="en-US" sz="1800" dirty="0"/>
              <a:t>Given ACACATC</a:t>
            </a:r>
          </a:p>
          <a:p>
            <a:pPr eaLnBrk="0" hangingPunct="0"/>
            <a:r>
              <a:rPr lang="en-US" sz="1800" dirty="0"/>
              <a:t>P(ACACATC)=0.8x1x 0.8x1 x 0.8x0.6 x 0.4x0.6 x 1x1 x 0.8x1 x 0.8  </a:t>
            </a:r>
          </a:p>
          <a:p>
            <a:pPr lvl="4" eaLnBrk="0" hangingPunct="0">
              <a:buNone/>
            </a:pPr>
            <a:r>
              <a:rPr lang="en-US" sz="1800" dirty="0"/>
              <a:t> = 4.7 x 10 </a:t>
            </a:r>
            <a:r>
              <a:rPr lang="en-US" sz="1800" baseline="30000" dirty="0"/>
              <a:t>-2</a:t>
            </a:r>
            <a:endParaRPr lang="en-US" sz="1800" dirty="0"/>
          </a:p>
        </p:txBody>
      </p:sp>
      <p:pic>
        <p:nvPicPr>
          <p:cNvPr id="4" name="Picture 4" descr="G:\111\fig\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1" y="3581401"/>
            <a:ext cx="7210425" cy="2747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9373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Protein search using Hidden Markov Models (HMMs)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4294967295"/>
          </p:nvPr>
        </p:nvSpPr>
        <p:spPr>
          <a:xfrm>
            <a:off x="855407" y="1433052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Bayesian statistics</a:t>
            </a:r>
          </a:p>
          <a:p>
            <a:r>
              <a:rPr lang="en-US" dirty="0"/>
              <a:t>Markov chain</a:t>
            </a:r>
          </a:p>
          <a:p>
            <a:pPr lvl="1"/>
            <a:r>
              <a:rPr lang="en-US" dirty="0"/>
              <a:t>Probabilistic models that describe a variable that changes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5951793" y="1433051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/>
              <a:t>Fast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More accurate than BLAST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Once model is built it can be use for search and alignment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Publically available HMM (</a:t>
            </a:r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dirty="0" err="1"/>
              <a:t>Pfam</a:t>
            </a:r>
            <a:r>
              <a:rPr lang="en-US" dirty="0"/>
              <a:t>)</a:t>
            </a:r>
          </a:p>
          <a:p>
            <a:pPr>
              <a:buFont typeface="Webdings" pitchFamily="18" charset="2"/>
              <a:buChar char=""/>
            </a:pPr>
            <a:r>
              <a:rPr lang="en-US" dirty="0"/>
              <a:t>Results depend on quality of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43280"/>
      </p:ext>
    </p:extLst>
  </p:cSld>
  <p:clrMapOvr>
    <a:masterClrMapping/>
  </p:clrMapOvr>
</p:sld>
</file>

<file path=ppt/theme/theme1.xml><?xml version="1.0" encoding="utf-8"?>
<a:theme xmlns:a="http://schemas.openxmlformats.org/drawingml/2006/main" name="blues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F49100"/>
      </a:accent6>
      <a:hlink>
        <a:srgbClr val="FFC0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5215</TotalTime>
  <Words>744</Words>
  <Application>Microsoft Office PowerPoint</Application>
  <PresentationFormat>Widescreen</PresentationFormat>
  <Paragraphs>156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Helvetica Neue</vt:lpstr>
      <vt:lpstr>Webdings</vt:lpstr>
      <vt:lpstr>Wingdings</vt:lpstr>
      <vt:lpstr>blues</vt:lpstr>
      <vt:lpstr>Análisis de diversidad de genes funcionales</vt:lpstr>
      <vt:lpstr>Objetivos</vt:lpstr>
      <vt:lpstr>Volviendo a la biodiversidad</vt:lpstr>
      <vt:lpstr>Diferencias entre genes</vt:lpstr>
      <vt:lpstr>Plan de ataque</vt:lpstr>
      <vt:lpstr>Alineamiento</vt:lpstr>
      <vt:lpstr>Building a model with a alignments</vt:lpstr>
      <vt:lpstr>Comparing sequencing with model</vt:lpstr>
      <vt:lpstr>Protein search using Hidden Markov Models (HMMs)</vt:lpstr>
      <vt:lpstr>Plan de ataque</vt:lpstr>
      <vt:lpstr>Bases de datos</vt:lpstr>
      <vt:lpstr>Como trabajar con bases de datos</vt:lpstr>
      <vt:lpstr>Fungene al rescate,.. </vt:lpstr>
      <vt:lpstr>Análisis filogenetico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Diversidad de degradores de esteroides</vt:lpstr>
      <vt:lpstr>PowerPoint Presentation</vt:lpstr>
      <vt:lpstr>Ejemplo 2</vt:lpstr>
      <vt:lpstr>PowerPoint Presentation</vt:lpstr>
      <vt:lpstr>PowerPoint Presentation</vt:lpstr>
      <vt:lpstr>PowerPoint Presentation</vt:lpstr>
      <vt:lpstr>PowerPoint Presentation</vt:lpstr>
      <vt:lpstr>Ebola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diversidad de genes funcionales</dc:title>
  <dc:creator>Erick Cardenas</dc:creator>
  <cp:lastModifiedBy>Erick Cardenas</cp:lastModifiedBy>
  <cp:revision>41</cp:revision>
  <dcterms:created xsi:type="dcterms:W3CDTF">2018-02-17T08:01:28Z</dcterms:created>
  <dcterms:modified xsi:type="dcterms:W3CDTF">2018-03-20T07:08:04Z</dcterms:modified>
</cp:coreProperties>
</file>