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sldIdLst>
    <p:sldId id="258" r:id="rId2"/>
    <p:sldId id="259" r:id="rId3"/>
    <p:sldId id="274" r:id="rId4"/>
    <p:sldId id="275" r:id="rId5"/>
    <p:sldId id="280" r:id="rId6"/>
    <p:sldId id="277" r:id="rId7"/>
    <p:sldId id="289" r:id="rId8"/>
    <p:sldId id="278" r:id="rId9"/>
    <p:sldId id="279" r:id="rId10"/>
    <p:sldId id="287" r:id="rId11"/>
    <p:sldId id="261" r:id="rId12"/>
    <p:sldId id="262" r:id="rId13"/>
    <p:sldId id="263" r:id="rId14"/>
    <p:sldId id="264" r:id="rId15"/>
    <p:sldId id="269" r:id="rId16"/>
    <p:sldId id="272" r:id="rId17"/>
    <p:sldId id="265" r:id="rId18"/>
    <p:sldId id="273" r:id="rId19"/>
    <p:sldId id="290" r:id="rId20"/>
    <p:sldId id="291" r:id="rId21"/>
    <p:sldId id="271" r:id="rId22"/>
    <p:sldId id="286" r:id="rId23"/>
    <p:sldId id="281" r:id="rId24"/>
    <p:sldId id="283" r:id="rId25"/>
    <p:sldId id="284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6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oopy\my\Dropbox\1st.round\statisitical.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oopy\my\Dropbox\1st.round\statisitical.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7069094239322"/>
          <c:y val="5.1400554097404488E-2"/>
          <c:w val="0.8003786694804742"/>
          <c:h val="0.89719889180519097"/>
        </c:manualLayout>
      </c:layout>
      <c:lineChart>
        <c:grouping val="standard"/>
        <c:varyColors val="0"/>
        <c:ser>
          <c:idx val="0"/>
          <c:order val="0"/>
          <c:tx>
            <c:strRef>
              <c:f>'cazy.boruta.Horizon.out'!$HE$1</c:f>
              <c:strCache>
                <c:ptCount val="1"/>
                <c:pt idx="0">
                  <c:v>Rejected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'cazy.boruta.Horizon.out'!$HE$2:$HE$206</c:f>
              <c:numCache>
                <c:formatCode>General</c:formatCode>
                <c:ptCount val="205"/>
                <c:pt idx="0">
                  <c:v>-0.30015011259383095</c:v>
                </c:pt>
                <c:pt idx="1">
                  <c:v>-0.23433502710630499</c:v>
                </c:pt>
                <c:pt idx="2">
                  <c:v>-0.21751054423764921</c:v>
                </c:pt>
                <c:pt idx="3">
                  <c:v>-0.20010007506255398</c:v>
                </c:pt>
                <c:pt idx="4">
                  <c:v>-0.20010007506255398</c:v>
                </c:pt>
                <c:pt idx="5">
                  <c:v>-0.20010007506255398</c:v>
                </c:pt>
                <c:pt idx="6">
                  <c:v>-0.10005003753127699</c:v>
                </c:pt>
                <c:pt idx="7">
                  <c:v>-0.10005003753127699</c:v>
                </c:pt>
                <c:pt idx="8">
                  <c:v>-0.10005003753127699</c:v>
                </c:pt>
                <c:pt idx="9">
                  <c:v>-0.10005003753127699</c:v>
                </c:pt>
                <c:pt idx="10">
                  <c:v>-0.10005003753127699</c:v>
                </c:pt>
                <c:pt idx="11">
                  <c:v>-0.10005003753127699</c:v>
                </c:pt>
                <c:pt idx="12">
                  <c:v>-0.10005003753127699</c:v>
                </c:pt>
                <c:pt idx="13">
                  <c:v>-0.10005003753127699</c:v>
                </c:pt>
                <c:pt idx="14">
                  <c:v>-0.10005003753127699</c:v>
                </c:pt>
                <c:pt idx="15">
                  <c:v>-0.10005003753127699</c:v>
                </c:pt>
                <c:pt idx="16">
                  <c:v>-0.10005003753127699</c:v>
                </c:pt>
                <c:pt idx="17">
                  <c:v>-0.10005003753127699</c:v>
                </c:pt>
                <c:pt idx="18">
                  <c:v>-6.6700025020851331E-2</c:v>
                </c:pt>
                <c:pt idx="19">
                  <c:v>-5.0025018765638495E-2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3.8655007905504954E-2</c:v>
                </c:pt>
                <c:pt idx="83">
                  <c:v>5.0025018765638495E-2</c:v>
                </c:pt>
                <c:pt idx="84">
                  <c:v>6.3649252599954492E-2</c:v>
                </c:pt>
                <c:pt idx="85">
                  <c:v>7.8786724738732994E-2</c:v>
                </c:pt>
                <c:pt idx="86">
                  <c:v>8.4209131052545447E-2</c:v>
                </c:pt>
                <c:pt idx="87">
                  <c:v>0.10005003753127699</c:v>
                </c:pt>
                <c:pt idx="88">
                  <c:v>0.10005003753127699</c:v>
                </c:pt>
                <c:pt idx="89">
                  <c:v>0.10005003753127699</c:v>
                </c:pt>
                <c:pt idx="90">
                  <c:v>0.10005003753127699</c:v>
                </c:pt>
                <c:pt idx="91">
                  <c:v>0.10005003753127699</c:v>
                </c:pt>
                <c:pt idx="92">
                  <c:v>0.10005003753127699</c:v>
                </c:pt>
                <c:pt idx="93">
                  <c:v>0.10005003753127699</c:v>
                </c:pt>
                <c:pt idx="94">
                  <c:v>0.10005003753127699</c:v>
                </c:pt>
                <c:pt idx="95">
                  <c:v>0.10005003753127699</c:v>
                </c:pt>
                <c:pt idx="96">
                  <c:v>0.10005003753127699</c:v>
                </c:pt>
                <c:pt idx="97">
                  <c:v>0.10005003753127699</c:v>
                </c:pt>
                <c:pt idx="98">
                  <c:v>0.10005003753127699</c:v>
                </c:pt>
                <c:pt idx="99">
                  <c:v>0.10005003753127699</c:v>
                </c:pt>
                <c:pt idx="100">
                  <c:v>0.10005003753127699</c:v>
                </c:pt>
                <c:pt idx="101">
                  <c:v>0.10005003753127699</c:v>
                </c:pt>
                <c:pt idx="102">
                  <c:v>0.14799982149309918</c:v>
                </c:pt>
                <c:pt idx="103">
                  <c:v>0.15007505629691548</c:v>
                </c:pt>
                <c:pt idx="104">
                  <c:v>0.15881146194813778</c:v>
                </c:pt>
                <c:pt idx="105">
                  <c:v>0.15908166033134019</c:v>
                </c:pt>
                <c:pt idx="106">
                  <c:v>0.16074542600829897</c:v>
                </c:pt>
                <c:pt idx="107">
                  <c:v>0.16675006255212832</c:v>
                </c:pt>
                <c:pt idx="108">
                  <c:v>0.17678129287862168</c:v>
                </c:pt>
                <c:pt idx="109">
                  <c:v>0.19988051617626754</c:v>
                </c:pt>
                <c:pt idx="110">
                  <c:v>0.20010007506255398</c:v>
                </c:pt>
                <c:pt idx="111">
                  <c:v>0.20010007506255398</c:v>
                </c:pt>
                <c:pt idx="112">
                  <c:v>0.20010007506255398</c:v>
                </c:pt>
                <c:pt idx="113">
                  <c:v>0.20010007506255398</c:v>
                </c:pt>
                <c:pt idx="114">
                  <c:v>0.20010007506255398</c:v>
                </c:pt>
                <c:pt idx="115">
                  <c:v>0.22073416475028101</c:v>
                </c:pt>
                <c:pt idx="116">
                  <c:v>0.23823427728035335</c:v>
                </c:pt>
                <c:pt idx="117">
                  <c:v>0.26649145466658442</c:v>
                </c:pt>
                <c:pt idx="118">
                  <c:v>0.29400226370912574</c:v>
                </c:pt>
                <c:pt idx="119">
                  <c:v>0.29794258502346355</c:v>
                </c:pt>
                <c:pt idx="120">
                  <c:v>0.31031146172253321</c:v>
                </c:pt>
                <c:pt idx="121">
                  <c:v>0.34133225394408473</c:v>
                </c:pt>
                <c:pt idx="122">
                  <c:v>0.34722385829946156</c:v>
                </c:pt>
                <c:pt idx="123">
                  <c:v>0.37593381230238343</c:v>
                </c:pt>
                <c:pt idx="124">
                  <c:v>0.39526251179787897</c:v>
                </c:pt>
                <c:pt idx="125">
                  <c:v>0.40020015012510796</c:v>
                </c:pt>
                <c:pt idx="126">
                  <c:v>0.41549063770821182</c:v>
                </c:pt>
                <c:pt idx="127">
                  <c:v>0.43907767174748236</c:v>
                </c:pt>
                <c:pt idx="128">
                  <c:v>0.46427658988772258</c:v>
                </c:pt>
                <c:pt idx="129">
                  <c:v>0.48158753617253636</c:v>
                </c:pt>
                <c:pt idx="130">
                  <c:v>0.48795031185112653</c:v>
                </c:pt>
                <c:pt idx="131">
                  <c:v>0.54976236532554512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7-4E4E-BB10-1DD7FDDEDA84}"/>
            </c:ext>
          </c:extLst>
        </c:ser>
        <c:ser>
          <c:idx val="1"/>
          <c:order val="1"/>
          <c:tx>
            <c:strRef>
              <c:f>'cazy.boruta.Horizon.out'!$HF$1</c:f>
              <c:strCache>
                <c:ptCount val="1"/>
                <c:pt idx="0">
                  <c:v>Tentative</c:v>
                </c:pt>
              </c:strCache>
            </c:strRef>
          </c:tx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'cazy.boruta.Horizon.out'!$HF$2:$HF$206</c:f>
              <c:numCache>
                <c:formatCode>General</c:formatCode>
                <c:ptCount val="205"/>
                <c:pt idx="132">
                  <c:v>0.75081389754288663</c:v>
                </c:pt>
                <c:pt idx="133">
                  <c:v>0.83047694091158697</c:v>
                </c:pt>
                <c:pt idx="134">
                  <c:v>0.87821172758287225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7-4E4E-BB10-1DD7FDDEDA84}"/>
            </c:ext>
          </c:extLst>
        </c:ser>
        <c:ser>
          <c:idx val="2"/>
          <c:order val="2"/>
          <c:tx>
            <c:strRef>
              <c:f>'cazy.boruta.Horizon.out'!$HG$1</c:f>
              <c:strCache>
                <c:ptCount val="1"/>
                <c:pt idx="0">
                  <c:v>Confirmed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'cazy.boruta.Horizon.out'!$HG$2:$HG$206</c:f>
              <c:numCache>
                <c:formatCode>General</c:formatCode>
                <c:ptCount val="205"/>
                <c:pt idx="135">
                  <c:v>0.97492647963746126</c:v>
                </c:pt>
                <c:pt idx="136">
                  <c:v>0.99787335939426358</c:v>
                </c:pt>
                <c:pt idx="137">
                  <c:v>1.0117466860379427</c:v>
                </c:pt>
                <c:pt idx="138">
                  <c:v>1.0864318201981069</c:v>
                </c:pt>
                <c:pt idx="139">
                  <c:v>1.1557757457052209</c:v>
                </c:pt>
                <c:pt idx="140">
                  <c:v>1.2511542426655227</c:v>
                </c:pt>
                <c:pt idx="141">
                  <c:v>1.3069346369443464</c:v>
                </c:pt>
                <c:pt idx="142">
                  <c:v>1.3259434318566583</c:v>
                </c:pt>
                <c:pt idx="143">
                  <c:v>1.4009416174152727</c:v>
                </c:pt>
                <c:pt idx="144">
                  <c:v>1.419694938591523</c:v>
                </c:pt>
                <c:pt idx="145">
                  <c:v>1.5075575304096935</c:v>
                </c:pt>
                <c:pt idx="146">
                  <c:v>1.5579892230215362</c:v>
                </c:pt>
                <c:pt idx="147">
                  <c:v>1.6862886579097121</c:v>
                </c:pt>
                <c:pt idx="148">
                  <c:v>1.7330337656588275</c:v>
                </c:pt>
                <c:pt idx="149">
                  <c:v>2.1036860704367841</c:v>
                </c:pt>
                <c:pt idx="150">
                  <c:v>2.106657472979089</c:v>
                </c:pt>
                <c:pt idx="151">
                  <c:v>2.1566179522823434</c:v>
                </c:pt>
                <c:pt idx="152">
                  <c:v>2.1713260727967465</c:v>
                </c:pt>
                <c:pt idx="153">
                  <c:v>2.2141500427632494</c:v>
                </c:pt>
                <c:pt idx="154">
                  <c:v>2.2317049370213229</c:v>
                </c:pt>
                <c:pt idx="155">
                  <c:v>2.2402912446156762</c:v>
                </c:pt>
                <c:pt idx="156">
                  <c:v>2.3737673515995121</c:v>
                </c:pt>
                <c:pt idx="157">
                  <c:v>2.4652714081410632</c:v>
                </c:pt>
                <c:pt idx="158">
                  <c:v>2.4661785431354186</c:v>
                </c:pt>
                <c:pt idx="159">
                  <c:v>2.4709219548290489</c:v>
                </c:pt>
                <c:pt idx="160">
                  <c:v>2.8835777145084367</c:v>
                </c:pt>
                <c:pt idx="161">
                  <c:v>2.8973004265988416</c:v>
                </c:pt>
                <c:pt idx="162">
                  <c:v>2.9339127238950686</c:v>
                </c:pt>
                <c:pt idx="163">
                  <c:v>3.883680246246878</c:v>
                </c:pt>
                <c:pt idx="164">
                  <c:v>3.8851996902422359</c:v>
                </c:pt>
                <c:pt idx="165">
                  <c:v>3.8872138512620449</c:v>
                </c:pt>
                <c:pt idx="166">
                  <c:v>3.8969005383641533</c:v>
                </c:pt>
                <c:pt idx="167">
                  <c:v>3.8993581037239822</c:v>
                </c:pt>
                <c:pt idx="168">
                  <c:v>3.901683072831363</c:v>
                </c:pt>
                <c:pt idx="169">
                  <c:v>3.9138525703960072</c:v>
                </c:pt>
                <c:pt idx="170">
                  <c:v>3.9153058765104198</c:v>
                </c:pt>
                <c:pt idx="171">
                  <c:v>3.9243841034734879</c:v>
                </c:pt>
                <c:pt idx="172">
                  <c:v>3.925469234923332</c:v>
                </c:pt>
                <c:pt idx="173">
                  <c:v>3.9301428861455938</c:v>
                </c:pt>
                <c:pt idx="174">
                  <c:v>3.9578218363796052</c:v>
                </c:pt>
                <c:pt idx="175">
                  <c:v>3.9608503491074867</c:v>
                </c:pt>
                <c:pt idx="176">
                  <c:v>3.985239087393174</c:v>
                </c:pt>
                <c:pt idx="177">
                  <c:v>4.0157966690955709</c:v>
                </c:pt>
                <c:pt idx="178">
                  <c:v>4.0229180692954696</c:v>
                </c:pt>
                <c:pt idx="179">
                  <c:v>4.0267622869231028</c:v>
                </c:pt>
                <c:pt idx="180">
                  <c:v>4.027722778112369</c:v>
                </c:pt>
                <c:pt idx="181">
                  <c:v>4.0320231909458597</c:v>
                </c:pt>
                <c:pt idx="182">
                  <c:v>4.0351085599193182</c:v>
                </c:pt>
                <c:pt idx="183">
                  <c:v>4.0375074170761192</c:v>
                </c:pt>
                <c:pt idx="184">
                  <c:v>4.0377925652614337</c:v>
                </c:pt>
                <c:pt idx="185">
                  <c:v>4.0423275350224577</c:v>
                </c:pt>
                <c:pt idx="186">
                  <c:v>4.0423695621294184</c:v>
                </c:pt>
                <c:pt idx="187">
                  <c:v>4.042727359636773</c:v>
                </c:pt>
                <c:pt idx="188">
                  <c:v>4.0433087660172262</c:v>
                </c:pt>
                <c:pt idx="189">
                  <c:v>4.0438734996247492</c:v>
                </c:pt>
                <c:pt idx="190">
                  <c:v>4.0462991554588452</c:v>
                </c:pt>
                <c:pt idx="191">
                  <c:v>4.0486190793266115</c:v>
                </c:pt>
                <c:pt idx="192">
                  <c:v>4.0493519095974397</c:v>
                </c:pt>
                <c:pt idx="193">
                  <c:v>4.053386679209904</c:v>
                </c:pt>
                <c:pt idx="194">
                  <c:v>4.0547663862784846</c:v>
                </c:pt>
                <c:pt idx="195">
                  <c:v>4.05498260285274</c:v>
                </c:pt>
                <c:pt idx="196">
                  <c:v>4.057627985370682</c:v>
                </c:pt>
                <c:pt idx="197">
                  <c:v>4.0597208007793126</c:v>
                </c:pt>
                <c:pt idx="198">
                  <c:v>4.0639493894642262</c:v>
                </c:pt>
                <c:pt idx="199">
                  <c:v>4.0644148405767062</c:v>
                </c:pt>
                <c:pt idx="200">
                  <c:v>4.0647526657391646</c:v>
                </c:pt>
                <c:pt idx="201">
                  <c:v>4.0698166798696844</c:v>
                </c:pt>
                <c:pt idx="202">
                  <c:v>4.0719107854252599</c:v>
                </c:pt>
                <c:pt idx="203">
                  <c:v>4.0789751678277897</c:v>
                </c:pt>
                <c:pt idx="204">
                  <c:v>4.0838056768117506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7-4E4E-BB10-1DD7FDDED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108032"/>
        <c:axId val="133783552"/>
      </c:lineChart>
      <c:catAx>
        <c:axId val="128108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33783552"/>
        <c:crosses val="autoZero"/>
        <c:auto val="1"/>
        <c:lblAlgn val="ctr"/>
        <c:lblOffset val="100"/>
        <c:noMultiLvlLbl val="0"/>
      </c:catAx>
      <c:valAx>
        <c:axId val="133783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Z score (1000 trees)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108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41975505274231"/>
          <c:y val="7.9819776121413985E-2"/>
          <c:w val="0.27908353561068022"/>
          <c:h val="0.25115157480314959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7069094239322"/>
          <c:y val="5.1400554097404488E-2"/>
          <c:w val="0.8003786694804742"/>
          <c:h val="0.89719889180519097"/>
        </c:manualLayout>
      </c:layout>
      <c:lineChart>
        <c:grouping val="standard"/>
        <c:varyColors val="0"/>
        <c:ser>
          <c:idx val="0"/>
          <c:order val="0"/>
          <c:tx>
            <c:strRef>
              <c:f>'cazy.boruta.Horizon.out'!$HE$1</c:f>
              <c:strCache>
                <c:ptCount val="1"/>
                <c:pt idx="0">
                  <c:v>Rejected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'cazy.boruta.Horizon.out'!$HE$2:$HE$206</c:f>
              <c:numCache>
                <c:formatCode>General</c:formatCode>
                <c:ptCount val="205"/>
                <c:pt idx="0">
                  <c:v>-0.30015011259383095</c:v>
                </c:pt>
                <c:pt idx="1">
                  <c:v>-0.23433502710630499</c:v>
                </c:pt>
                <c:pt idx="2">
                  <c:v>-0.21751054423764921</c:v>
                </c:pt>
                <c:pt idx="3">
                  <c:v>-0.20010007506255398</c:v>
                </c:pt>
                <c:pt idx="4">
                  <c:v>-0.20010007506255398</c:v>
                </c:pt>
                <c:pt idx="5">
                  <c:v>-0.20010007506255398</c:v>
                </c:pt>
                <c:pt idx="6">
                  <c:v>-0.10005003753127699</c:v>
                </c:pt>
                <c:pt idx="7">
                  <c:v>-0.10005003753127699</c:v>
                </c:pt>
                <c:pt idx="8">
                  <c:v>-0.10005003753127699</c:v>
                </c:pt>
                <c:pt idx="9">
                  <c:v>-0.10005003753127699</c:v>
                </c:pt>
                <c:pt idx="10">
                  <c:v>-0.10005003753127699</c:v>
                </c:pt>
                <c:pt idx="11">
                  <c:v>-0.10005003753127699</c:v>
                </c:pt>
                <c:pt idx="12">
                  <c:v>-0.10005003753127699</c:v>
                </c:pt>
                <c:pt idx="13">
                  <c:v>-0.10005003753127699</c:v>
                </c:pt>
                <c:pt idx="14">
                  <c:v>-0.10005003753127699</c:v>
                </c:pt>
                <c:pt idx="15">
                  <c:v>-0.10005003753127699</c:v>
                </c:pt>
                <c:pt idx="16">
                  <c:v>-0.10005003753127699</c:v>
                </c:pt>
                <c:pt idx="17">
                  <c:v>-0.10005003753127699</c:v>
                </c:pt>
                <c:pt idx="18">
                  <c:v>-6.6700025020851331E-2</c:v>
                </c:pt>
                <c:pt idx="19">
                  <c:v>-5.0025018765638495E-2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3.8655007905504954E-2</c:v>
                </c:pt>
                <c:pt idx="83">
                  <c:v>5.0025018765638495E-2</c:v>
                </c:pt>
                <c:pt idx="84">
                  <c:v>6.3649252599954492E-2</c:v>
                </c:pt>
                <c:pt idx="85">
                  <c:v>7.8786724738732994E-2</c:v>
                </c:pt>
                <c:pt idx="86">
                  <c:v>8.4209131052545447E-2</c:v>
                </c:pt>
                <c:pt idx="87">
                  <c:v>0.10005003753127699</c:v>
                </c:pt>
                <c:pt idx="88">
                  <c:v>0.10005003753127699</c:v>
                </c:pt>
                <c:pt idx="89">
                  <c:v>0.10005003753127699</c:v>
                </c:pt>
                <c:pt idx="90">
                  <c:v>0.10005003753127699</c:v>
                </c:pt>
                <c:pt idx="91">
                  <c:v>0.10005003753127699</c:v>
                </c:pt>
                <c:pt idx="92">
                  <c:v>0.10005003753127699</c:v>
                </c:pt>
                <c:pt idx="93">
                  <c:v>0.10005003753127699</c:v>
                </c:pt>
                <c:pt idx="94">
                  <c:v>0.10005003753127699</c:v>
                </c:pt>
                <c:pt idx="95">
                  <c:v>0.10005003753127699</c:v>
                </c:pt>
                <c:pt idx="96">
                  <c:v>0.10005003753127699</c:v>
                </c:pt>
                <c:pt idx="97">
                  <c:v>0.10005003753127699</c:v>
                </c:pt>
                <c:pt idx="98">
                  <c:v>0.10005003753127699</c:v>
                </c:pt>
                <c:pt idx="99">
                  <c:v>0.10005003753127699</c:v>
                </c:pt>
                <c:pt idx="100">
                  <c:v>0.10005003753127699</c:v>
                </c:pt>
                <c:pt idx="101">
                  <c:v>0.10005003753127699</c:v>
                </c:pt>
                <c:pt idx="102">
                  <c:v>0.14799982149309918</c:v>
                </c:pt>
                <c:pt idx="103">
                  <c:v>0.15007505629691548</c:v>
                </c:pt>
                <c:pt idx="104">
                  <c:v>0.15881146194813778</c:v>
                </c:pt>
                <c:pt idx="105">
                  <c:v>0.15908166033134019</c:v>
                </c:pt>
                <c:pt idx="106">
                  <c:v>0.16074542600829897</c:v>
                </c:pt>
                <c:pt idx="107">
                  <c:v>0.16675006255212832</c:v>
                </c:pt>
                <c:pt idx="108">
                  <c:v>0.17678129287862168</c:v>
                </c:pt>
                <c:pt idx="109">
                  <c:v>0.19988051617626754</c:v>
                </c:pt>
                <c:pt idx="110">
                  <c:v>0.20010007506255398</c:v>
                </c:pt>
                <c:pt idx="111">
                  <c:v>0.20010007506255398</c:v>
                </c:pt>
                <c:pt idx="112">
                  <c:v>0.20010007506255398</c:v>
                </c:pt>
                <c:pt idx="113">
                  <c:v>0.20010007506255398</c:v>
                </c:pt>
                <c:pt idx="114">
                  <c:v>0.20010007506255398</c:v>
                </c:pt>
                <c:pt idx="115">
                  <c:v>0.22073416475028101</c:v>
                </c:pt>
                <c:pt idx="116">
                  <c:v>0.23823427728035335</c:v>
                </c:pt>
                <c:pt idx="117">
                  <c:v>0.26649145466658442</c:v>
                </c:pt>
                <c:pt idx="118">
                  <c:v>0.29400226370912574</c:v>
                </c:pt>
                <c:pt idx="119">
                  <c:v>0.29794258502346355</c:v>
                </c:pt>
                <c:pt idx="120">
                  <c:v>0.31031146172253321</c:v>
                </c:pt>
                <c:pt idx="121">
                  <c:v>0.34133225394408473</c:v>
                </c:pt>
                <c:pt idx="122">
                  <c:v>0.34722385829946156</c:v>
                </c:pt>
                <c:pt idx="123">
                  <c:v>0.37593381230238343</c:v>
                </c:pt>
                <c:pt idx="124">
                  <c:v>0.39526251179787897</c:v>
                </c:pt>
                <c:pt idx="125">
                  <c:v>0.40020015012510796</c:v>
                </c:pt>
                <c:pt idx="126">
                  <c:v>0.41549063770821182</c:v>
                </c:pt>
                <c:pt idx="127">
                  <c:v>0.43907767174748236</c:v>
                </c:pt>
                <c:pt idx="128">
                  <c:v>0.46427658988772258</c:v>
                </c:pt>
                <c:pt idx="129">
                  <c:v>0.48158753617253636</c:v>
                </c:pt>
                <c:pt idx="130">
                  <c:v>0.48795031185112653</c:v>
                </c:pt>
                <c:pt idx="131">
                  <c:v>0.54976236532554512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7-4E4E-BB10-1DD7FDDEDA84}"/>
            </c:ext>
          </c:extLst>
        </c:ser>
        <c:ser>
          <c:idx val="1"/>
          <c:order val="1"/>
          <c:tx>
            <c:strRef>
              <c:f>'cazy.boruta.Horizon.out'!$HF$1</c:f>
              <c:strCache>
                <c:ptCount val="1"/>
                <c:pt idx="0">
                  <c:v>Tentative</c:v>
                </c:pt>
              </c:strCache>
            </c:strRef>
          </c:tx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'cazy.boruta.Horizon.out'!$HF$2:$HF$206</c:f>
              <c:numCache>
                <c:formatCode>General</c:formatCode>
                <c:ptCount val="205"/>
                <c:pt idx="132">
                  <c:v>0.75081389754288663</c:v>
                </c:pt>
                <c:pt idx="133">
                  <c:v>0.83047694091158697</c:v>
                </c:pt>
                <c:pt idx="134">
                  <c:v>0.87821172758287225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7-4E4E-BB10-1DD7FDDEDA84}"/>
            </c:ext>
          </c:extLst>
        </c:ser>
        <c:ser>
          <c:idx val="2"/>
          <c:order val="2"/>
          <c:tx>
            <c:strRef>
              <c:f>'cazy.boruta.Horizon.out'!$HG$1</c:f>
              <c:strCache>
                <c:ptCount val="1"/>
                <c:pt idx="0">
                  <c:v>Confirmed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'cazy.boruta.Horizon.out'!$HG$2:$HG$206</c:f>
              <c:numCache>
                <c:formatCode>General</c:formatCode>
                <c:ptCount val="205"/>
                <c:pt idx="135">
                  <c:v>0.97492647963746126</c:v>
                </c:pt>
                <c:pt idx="136">
                  <c:v>0.99787335939426358</c:v>
                </c:pt>
                <c:pt idx="137">
                  <c:v>1.0117466860379427</c:v>
                </c:pt>
                <c:pt idx="138">
                  <c:v>1.0864318201981069</c:v>
                </c:pt>
                <c:pt idx="139">
                  <c:v>1.1557757457052209</c:v>
                </c:pt>
                <c:pt idx="140">
                  <c:v>1.2511542426655227</c:v>
                </c:pt>
                <c:pt idx="141">
                  <c:v>1.3069346369443464</c:v>
                </c:pt>
                <c:pt idx="142">
                  <c:v>1.3259434318566583</c:v>
                </c:pt>
                <c:pt idx="143">
                  <c:v>1.4009416174152727</c:v>
                </c:pt>
                <c:pt idx="144">
                  <c:v>1.419694938591523</c:v>
                </c:pt>
                <c:pt idx="145">
                  <c:v>1.5075575304096935</c:v>
                </c:pt>
                <c:pt idx="146">
                  <c:v>1.5579892230215362</c:v>
                </c:pt>
                <c:pt idx="147">
                  <c:v>1.6862886579097121</c:v>
                </c:pt>
                <c:pt idx="148">
                  <c:v>1.7330337656588275</c:v>
                </c:pt>
                <c:pt idx="149">
                  <c:v>2.1036860704367841</c:v>
                </c:pt>
                <c:pt idx="150">
                  <c:v>2.106657472979089</c:v>
                </c:pt>
                <c:pt idx="151">
                  <c:v>2.1566179522823434</c:v>
                </c:pt>
                <c:pt idx="152">
                  <c:v>2.1713260727967465</c:v>
                </c:pt>
                <c:pt idx="153">
                  <c:v>2.2141500427632494</c:v>
                </c:pt>
                <c:pt idx="154">
                  <c:v>2.2317049370213229</c:v>
                </c:pt>
                <c:pt idx="155">
                  <c:v>2.2402912446156762</c:v>
                </c:pt>
                <c:pt idx="156">
                  <c:v>2.3737673515995121</c:v>
                </c:pt>
                <c:pt idx="157">
                  <c:v>2.4652714081410632</c:v>
                </c:pt>
                <c:pt idx="158">
                  <c:v>2.4661785431354186</c:v>
                </c:pt>
                <c:pt idx="159">
                  <c:v>2.4709219548290489</c:v>
                </c:pt>
                <c:pt idx="160">
                  <c:v>2.8835777145084367</c:v>
                </c:pt>
                <c:pt idx="161">
                  <c:v>2.8973004265988416</c:v>
                </c:pt>
                <c:pt idx="162">
                  <c:v>2.9339127238950686</c:v>
                </c:pt>
                <c:pt idx="163">
                  <c:v>3.883680246246878</c:v>
                </c:pt>
                <c:pt idx="164">
                  <c:v>3.8851996902422359</c:v>
                </c:pt>
                <c:pt idx="165">
                  <c:v>3.8872138512620449</c:v>
                </c:pt>
                <c:pt idx="166">
                  <c:v>3.8969005383641533</c:v>
                </c:pt>
                <c:pt idx="167">
                  <c:v>3.8993581037239822</c:v>
                </c:pt>
                <c:pt idx="168">
                  <c:v>3.901683072831363</c:v>
                </c:pt>
                <c:pt idx="169">
                  <c:v>3.9138525703960072</c:v>
                </c:pt>
                <c:pt idx="170">
                  <c:v>3.9153058765104198</c:v>
                </c:pt>
                <c:pt idx="171">
                  <c:v>3.9243841034734879</c:v>
                </c:pt>
                <c:pt idx="172">
                  <c:v>3.925469234923332</c:v>
                </c:pt>
                <c:pt idx="173">
                  <c:v>3.9301428861455938</c:v>
                </c:pt>
                <c:pt idx="174">
                  <c:v>3.9578218363796052</c:v>
                </c:pt>
                <c:pt idx="175">
                  <c:v>3.9608503491074867</c:v>
                </c:pt>
                <c:pt idx="176">
                  <c:v>3.985239087393174</c:v>
                </c:pt>
                <c:pt idx="177">
                  <c:v>4.0157966690955709</c:v>
                </c:pt>
                <c:pt idx="178">
                  <c:v>4.0229180692954696</c:v>
                </c:pt>
                <c:pt idx="179">
                  <c:v>4.0267622869231028</c:v>
                </c:pt>
                <c:pt idx="180">
                  <c:v>4.027722778112369</c:v>
                </c:pt>
                <c:pt idx="181">
                  <c:v>4.0320231909458597</c:v>
                </c:pt>
                <c:pt idx="182">
                  <c:v>4.0351085599193182</c:v>
                </c:pt>
                <c:pt idx="183">
                  <c:v>4.0375074170761192</c:v>
                </c:pt>
                <c:pt idx="184">
                  <c:v>4.0377925652614337</c:v>
                </c:pt>
                <c:pt idx="185">
                  <c:v>4.0423275350224577</c:v>
                </c:pt>
                <c:pt idx="186">
                  <c:v>4.0423695621294184</c:v>
                </c:pt>
                <c:pt idx="187">
                  <c:v>4.042727359636773</c:v>
                </c:pt>
                <c:pt idx="188">
                  <c:v>4.0433087660172262</c:v>
                </c:pt>
                <c:pt idx="189">
                  <c:v>4.0438734996247492</c:v>
                </c:pt>
                <c:pt idx="190">
                  <c:v>4.0462991554588452</c:v>
                </c:pt>
                <c:pt idx="191">
                  <c:v>4.0486190793266115</c:v>
                </c:pt>
                <c:pt idx="192">
                  <c:v>4.0493519095974397</c:v>
                </c:pt>
                <c:pt idx="193">
                  <c:v>4.053386679209904</c:v>
                </c:pt>
                <c:pt idx="194">
                  <c:v>4.0547663862784846</c:v>
                </c:pt>
                <c:pt idx="195">
                  <c:v>4.05498260285274</c:v>
                </c:pt>
                <c:pt idx="196">
                  <c:v>4.057627985370682</c:v>
                </c:pt>
                <c:pt idx="197">
                  <c:v>4.0597208007793126</c:v>
                </c:pt>
                <c:pt idx="198">
                  <c:v>4.0639493894642262</c:v>
                </c:pt>
                <c:pt idx="199">
                  <c:v>4.0644148405767062</c:v>
                </c:pt>
                <c:pt idx="200">
                  <c:v>4.0647526657391646</c:v>
                </c:pt>
                <c:pt idx="201">
                  <c:v>4.0698166798696844</c:v>
                </c:pt>
                <c:pt idx="202">
                  <c:v>4.0719107854252599</c:v>
                </c:pt>
                <c:pt idx="203">
                  <c:v>4.0789751678277897</c:v>
                </c:pt>
                <c:pt idx="204">
                  <c:v>4.0838056768117506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7-4E4E-BB10-1DD7FDDED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108032"/>
        <c:axId val="133783552"/>
      </c:lineChart>
      <c:catAx>
        <c:axId val="128108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33783552"/>
        <c:crosses val="autoZero"/>
        <c:auto val="1"/>
        <c:lblAlgn val="ctr"/>
        <c:lblOffset val="100"/>
        <c:noMultiLvlLbl val="0"/>
      </c:catAx>
      <c:valAx>
        <c:axId val="133783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Z score (1000 trees)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108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41975505274231"/>
          <c:y val="7.9819776121413985E-2"/>
          <c:w val="0.27908353561068022"/>
          <c:h val="0.25115157480314959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C4878-8429-44CF-A9B1-B1A53FAEFB22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C62B-197B-4400-8617-6049426EA77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78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forest#cite_ref-1" TargetMode="External"/><Relationship Id="rId7" Type="http://schemas.openxmlformats.org/officeDocument/2006/relationships/hyperlink" Target="http://dx.doi.org/10.1023/A:101093340432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igital_object_identifier" TargetMode="External"/><Relationship Id="rId5" Type="http://schemas.openxmlformats.org/officeDocument/2006/relationships/hyperlink" Target="http://en.wikipedia.org/wiki/Machine_Learning_(journal)" TargetMode="External"/><Relationship Id="rId4" Type="http://schemas.openxmlformats.org/officeDocument/2006/relationships/hyperlink" Target="http://en.wikipedia.org/wiki/Leo_Breim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^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eo Breiman"/>
              </a:rPr>
              <a:t>Breiman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eo Breiman"/>
              </a:rPr>
              <a:t>, Leo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(2001). "Random Forests".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chine Learning (journal)"/>
              </a:rPr>
              <a:t>Machine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(1): 5–32.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igital object identifier"/>
              </a:rPr>
              <a:t>doi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10.1023/A:1010933404324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Feature Selection with the </a:t>
            </a:r>
            <a:r>
              <a:rPr lang="en-US" dirty="0" err="1"/>
              <a:t>Boruta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8CCC-47A2-4A2B-AF34-4B7C56F9CE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C8C24-F2E1-470D-9E3F-39DA7B3F4DF9}" type="slidenum">
              <a:rPr lang="en-US"/>
              <a:pPr/>
              <a:t>12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2C5A4-E3D8-4D0A-92E9-C601081B1E78}" type="slidenum">
              <a:rPr lang="en-US"/>
              <a:pPr/>
              <a:t>14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Available at zoo.cs.yale.edu/classes/cs445/slides/</a:t>
            </a:r>
            <a:r>
              <a:rPr lang="en-US" b="1" dirty="0"/>
              <a:t>Pfizer_Yale_Version</a:t>
            </a:r>
            <a:r>
              <a:rPr lang="en-US" dirty="0"/>
              <a:t>.</a:t>
            </a:r>
            <a:r>
              <a:rPr lang="en-US" b="1" dirty="0"/>
              <a:t>ppt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1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1" y="1581912"/>
            <a:ext cx="9607523" cy="388443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6EFFB0-A577-49D6-9EC5-AC91052BF753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7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6EFFB0-A577-49D6-9EC5-AC91052BF753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37592-001E-4B12-A25F-A0295D7D73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636835" cy="3884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9978074-44DF-4620-B1D1-A6DEF875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1" y="1588377"/>
            <a:ext cx="4645152" cy="3876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9A0561E-66AD-4932-8BC2-514FFFFE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877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AB141-B57C-4DD1-AD22-6A938B90575A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4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87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P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581912"/>
            <a:ext cx="9603275" cy="388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5" r:id="rId2"/>
    <p:sldLayoutId id="2147483689" r:id="rId3"/>
    <p:sldLayoutId id="2147483694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FB993xufU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oey711.github.io/phyloseq-extensions/DESeq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Análisis de abundancia diferencial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BB3F75-35D8-438F-8B3B-94DE33390C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</p:txBody>
      </p:sp>
      <p:pic>
        <p:nvPicPr>
          <p:cNvPr id="4" name="Picture 2" descr="C:\Users\Erick Cardenas\Pictures\2012\2012-04\2012-04 Casa\jpgs\IMG_3820-36.jpg">
            <a:extLst>
              <a:ext uri="{FF2B5EF4-FFF2-40B4-BE49-F238E27FC236}">
                <a16:creationId xmlns:a16="http://schemas.microsoft.com/office/drawing/2014/main" id="{33AAF1CB-4652-45CB-8AC8-9C26171BD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055"/>
          <a:stretch/>
        </p:blipFill>
        <p:spPr bwMode="auto">
          <a:xfrm rot="16200000">
            <a:off x="7427324" y="1507604"/>
            <a:ext cx="4185299" cy="27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905-0DF2-4189-B516-1143289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Indicator</a:t>
            </a:r>
            <a:r>
              <a:rPr lang="es-PE" dirty="0"/>
              <a:t> </a:t>
            </a:r>
            <a:r>
              <a:rPr lang="es-PE" dirty="0" err="1"/>
              <a:t>species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152-4E79-4959-96FC-C18F2D06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sz="2800" dirty="0"/>
              <a:t>Easy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understand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/>
              <a:t>Works </a:t>
            </a:r>
            <a:r>
              <a:rPr lang="es-PE" sz="2800" dirty="0" err="1"/>
              <a:t>with</a:t>
            </a:r>
            <a:r>
              <a:rPr lang="es-PE" sz="2800" dirty="0"/>
              <a:t> </a:t>
            </a:r>
            <a:r>
              <a:rPr lang="es-PE" sz="2800" dirty="0" err="1"/>
              <a:t>multiple</a:t>
            </a:r>
            <a:r>
              <a:rPr lang="es-PE" sz="2800" dirty="0"/>
              <a:t> </a:t>
            </a:r>
            <a:r>
              <a:rPr lang="es-PE" sz="2800" dirty="0" err="1"/>
              <a:t>categories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Computational</a:t>
            </a:r>
            <a:r>
              <a:rPr lang="es-PE" sz="2800" dirty="0"/>
              <a:t> – </a:t>
            </a:r>
            <a:r>
              <a:rPr lang="es-PE" sz="2800" dirty="0" err="1"/>
              <a:t>Intensive</a:t>
            </a:r>
            <a:r>
              <a:rPr lang="es-PE" sz="2800" dirty="0"/>
              <a:t> </a:t>
            </a:r>
            <a:r>
              <a:rPr lang="es-PE" sz="2800" dirty="0" err="1"/>
              <a:t>for</a:t>
            </a:r>
            <a:r>
              <a:rPr lang="es-PE" sz="2800" dirty="0"/>
              <a:t> </a:t>
            </a:r>
            <a:r>
              <a:rPr lang="es-PE" sz="2800" dirty="0" err="1"/>
              <a:t>combinations</a:t>
            </a:r>
            <a:r>
              <a:rPr lang="es-PE" sz="2800" dirty="0"/>
              <a:t> </a:t>
            </a:r>
            <a:r>
              <a:rPr lang="es-PE" sz="2800" dirty="0" err="1"/>
              <a:t>of</a:t>
            </a:r>
            <a:r>
              <a:rPr lang="es-PE" sz="2800" dirty="0"/>
              <a:t> </a:t>
            </a:r>
            <a:r>
              <a:rPr lang="es-PE" sz="2800" dirty="0" err="1"/>
              <a:t>groups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56265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6942" y="1581912"/>
            <a:ext cx="4427912" cy="3884433"/>
          </a:xfrm>
        </p:spPr>
        <p:txBody>
          <a:bodyPr>
            <a:normAutofit/>
          </a:bodyPr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?</a:t>
            </a:r>
          </a:p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it</a:t>
            </a:r>
            <a:r>
              <a:rPr lang="es-PE" dirty="0"/>
              <a:t> </a:t>
            </a:r>
            <a:r>
              <a:rPr lang="es-PE" dirty="0" err="1"/>
              <a:t>provides</a:t>
            </a:r>
            <a:endParaRPr lang="es-PE" dirty="0"/>
          </a:p>
          <a:p>
            <a:r>
              <a:rPr lang="es-PE" dirty="0"/>
              <a:t>Who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guy</a:t>
            </a:r>
            <a:r>
              <a:rPr lang="es-PE" dirty="0"/>
              <a:t> and </a:t>
            </a:r>
            <a:r>
              <a:rPr lang="es-PE" dirty="0" err="1"/>
              <a:t>what</a:t>
            </a:r>
            <a:r>
              <a:rPr lang="es-PE" dirty="0"/>
              <a:t> he has </a:t>
            </a:r>
            <a:r>
              <a:rPr lang="es-PE" dirty="0" err="1"/>
              <a:t>to</a:t>
            </a:r>
            <a:r>
              <a:rPr lang="es-PE" dirty="0"/>
              <a:t> do?</a:t>
            </a:r>
          </a:p>
        </p:txBody>
      </p:sp>
      <p:pic>
        <p:nvPicPr>
          <p:cNvPr id="14338" name="Picture 2" descr="http://upload.wikimedia.org/wikipedia/commons/2/26/Leshy_%281906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6" y="1581912"/>
            <a:ext cx="4636835" cy="39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forests is related to classification and regression trees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Search each predictor to find a value of single predictor that best splits the data into two groups. </a:t>
            </a:r>
          </a:p>
          <a:p>
            <a:pPr>
              <a:lnSpc>
                <a:spcPct val="90000"/>
              </a:lnSpc>
            </a:pPr>
            <a:r>
              <a:rPr lang="en-US" dirty="0"/>
              <a:t>For the two resulting groups, the process is repeated until a hierarchical structure (a "tree") is created. </a:t>
            </a:r>
          </a:p>
        </p:txBody>
      </p:sp>
    </p:spTree>
    <p:extLst>
      <p:ext uri="{BB962C8B-B14F-4D97-AF65-F5344CB8AC3E}">
        <p14:creationId xmlns:p14="http://schemas.microsoft.com/office/powerpoint/2010/main" val="286965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Regression tree to predict the C content based on pH and CEC. </a:t>
            </a:r>
            <a:br>
              <a:rPr lang="en-US" sz="2000" dirty="0"/>
            </a:br>
            <a:r>
              <a:rPr lang="en-US" sz="2000" dirty="0"/>
              <a:t>Model used 661 forest soil samples</a:t>
            </a:r>
            <a:endParaRPr lang="es-PE" sz="2000" dirty="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227708" y="1342231"/>
            <a:ext cx="4916129" cy="4173538"/>
            <a:chOff x="2619" y="816"/>
            <a:chExt cx="2310" cy="2016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619" y="816"/>
              <a:ext cx="231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757" y="1223"/>
              <a:ext cx="1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|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177" y="1296"/>
              <a:ext cx="1214" cy="887"/>
            </a:xfrm>
            <a:custGeom>
              <a:avLst/>
              <a:gdLst>
                <a:gd name="T0" fmla="*/ 0 w 359"/>
                <a:gd name="T1" fmla="*/ 157 h 157"/>
                <a:gd name="T2" fmla="*/ 0 w 359"/>
                <a:gd name="T3" fmla="*/ 0 h 157"/>
                <a:gd name="T4" fmla="*/ 359 w 359"/>
                <a:gd name="T5" fmla="*/ 0 h 157"/>
                <a:gd name="T6" fmla="*/ 359 w 35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157">
                  <a:moveTo>
                    <a:pt x="0" y="157"/>
                  </a:moveTo>
                  <a:lnTo>
                    <a:pt x="0" y="0"/>
                  </a:lnTo>
                  <a:lnTo>
                    <a:pt x="359" y="0"/>
                  </a:lnTo>
                  <a:lnTo>
                    <a:pt x="359" y="157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54" y="2183"/>
              <a:ext cx="443" cy="28"/>
            </a:xfrm>
            <a:custGeom>
              <a:avLst/>
              <a:gdLst>
                <a:gd name="T0" fmla="*/ 0 w 131"/>
                <a:gd name="T1" fmla="*/ 5 h 5"/>
                <a:gd name="T2" fmla="*/ 0 w 131"/>
                <a:gd name="T3" fmla="*/ 0 h 5"/>
                <a:gd name="T4" fmla="*/ 131 w 131"/>
                <a:gd name="T5" fmla="*/ 0 h 5"/>
                <a:gd name="T6" fmla="*/ 131 w 13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">
                  <a:moveTo>
                    <a:pt x="0" y="5"/>
                  </a:moveTo>
                  <a:lnTo>
                    <a:pt x="0" y="0"/>
                  </a:lnTo>
                  <a:lnTo>
                    <a:pt x="131" y="0"/>
                  </a:lnTo>
                  <a:lnTo>
                    <a:pt x="131" y="5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954" y="2183"/>
              <a:ext cx="443" cy="28"/>
            </a:xfrm>
            <a:custGeom>
              <a:avLst/>
              <a:gdLst>
                <a:gd name="T0" fmla="*/ 131 w 131"/>
                <a:gd name="T1" fmla="*/ 5 h 5"/>
                <a:gd name="T2" fmla="*/ 131 w 131"/>
                <a:gd name="T3" fmla="*/ 0 h 5"/>
                <a:gd name="T4" fmla="*/ 0 w 131"/>
                <a:gd name="T5" fmla="*/ 0 h 5"/>
                <a:gd name="T6" fmla="*/ 0 w 13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">
                  <a:moveTo>
                    <a:pt x="131" y="5"/>
                  </a:moveTo>
                  <a:lnTo>
                    <a:pt x="131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77" y="1296"/>
              <a:ext cx="1214" cy="887"/>
            </a:xfrm>
            <a:custGeom>
              <a:avLst/>
              <a:gdLst>
                <a:gd name="T0" fmla="*/ 359 w 359"/>
                <a:gd name="T1" fmla="*/ 157 h 157"/>
                <a:gd name="T2" fmla="*/ 359 w 359"/>
                <a:gd name="T3" fmla="*/ 0 h 157"/>
                <a:gd name="T4" fmla="*/ 0 w 359"/>
                <a:gd name="T5" fmla="*/ 0 h 157"/>
                <a:gd name="T6" fmla="*/ 0 w 35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157">
                  <a:moveTo>
                    <a:pt x="359" y="157"/>
                  </a:moveTo>
                  <a:lnTo>
                    <a:pt x="359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060" y="2183"/>
              <a:ext cx="663" cy="50"/>
            </a:xfrm>
            <a:custGeom>
              <a:avLst/>
              <a:gdLst>
                <a:gd name="T0" fmla="*/ 0 w 196"/>
                <a:gd name="T1" fmla="*/ 9 h 9"/>
                <a:gd name="T2" fmla="*/ 0 w 196"/>
                <a:gd name="T3" fmla="*/ 0 h 9"/>
                <a:gd name="T4" fmla="*/ 196 w 196"/>
                <a:gd name="T5" fmla="*/ 0 h 9"/>
                <a:gd name="T6" fmla="*/ 196 w 196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9">
                  <a:moveTo>
                    <a:pt x="0" y="9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9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40" y="2233"/>
              <a:ext cx="440" cy="17"/>
            </a:xfrm>
            <a:custGeom>
              <a:avLst/>
              <a:gdLst>
                <a:gd name="T0" fmla="*/ 0 w 130"/>
                <a:gd name="T1" fmla="*/ 3 h 3"/>
                <a:gd name="T2" fmla="*/ 0 w 130"/>
                <a:gd name="T3" fmla="*/ 0 h 3"/>
                <a:gd name="T4" fmla="*/ 130 w 130"/>
                <a:gd name="T5" fmla="*/ 0 h 3"/>
                <a:gd name="T6" fmla="*/ 130 w 13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3">
                  <a:moveTo>
                    <a:pt x="0" y="3"/>
                  </a:moveTo>
                  <a:lnTo>
                    <a:pt x="0" y="0"/>
                  </a:lnTo>
                  <a:lnTo>
                    <a:pt x="130" y="0"/>
                  </a:lnTo>
                  <a:lnTo>
                    <a:pt x="130" y="3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840" y="2233"/>
              <a:ext cx="440" cy="17"/>
            </a:xfrm>
            <a:custGeom>
              <a:avLst/>
              <a:gdLst>
                <a:gd name="T0" fmla="*/ 130 w 130"/>
                <a:gd name="T1" fmla="*/ 3 h 3"/>
                <a:gd name="T2" fmla="*/ 130 w 130"/>
                <a:gd name="T3" fmla="*/ 0 h 3"/>
                <a:gd name="T4" fmla="*/ 0 w 130"/>
                <a:gd name="T5" fmla="*/ 0 h 3"/>
                <a:gd name="T6" fmla="*/ 0 w 13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3">
                  <a:moveTo>
                    <a:pt x="130" y="3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060" y="2183"/>
              <a:ext cx="663" cy="50"/>
            </a:xfrm>
            <a:custGeom>
              <a:avLst/>
              <a:gdLst>
                <a:gd name="T0" fmla="*/ 196 w 196"/>
                <a:gd name="T1" fmla="*/ 9 h 9"/>
                <a:gd name="T2" fmla="*/ 196 w 196"/>
                <a:gd name="T3" fmla="*/ 0 h 9"/>
                <a:gd name="T4" fmla="*/ 0 w 196"/>
                <a:gd name="T5" fmla="*/ 0 h 9"/>
                <a:gd name="T6" fmla="*/ 0 w 196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9">
                  <a:moveTo>
                    <a:pt x="196" y="9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6" y="1090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28.695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09" y="2029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21.165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11" y="2026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43.525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56" y="2127"/>
              <a:ext cx="2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 &lt; 4.705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64" y="2250"/>
              <a:ext cx="15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1.905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272" y="2254"/>
              <a:ext cx="17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14.050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715" y="2251"/>
              <a:ext cx="11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29.6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155" y="2251"/>
              <a:ext cx="11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16.8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598" y="2234"/>
              <a:ext cx="17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35.520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2" t="18735" r="4297" b="4480"/>
          <a:stretch/>
        </p:blipFill>
        <p:spPr bwMode="auto">
          <a:xfrm>
            <a:off x="5363305" y="2190183"/>
            <a:ext cx="5889435" cy="23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4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Predictor Illustration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1600201" y="1946275"/>
            <a:ext cx="18907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u="sng" dirty="0">
                <a:latin typeface="Arial" charset="0"/>
              </a:rPr>
              <a:t>Randomly </a:t>
            </a:r>
            <a:r>
              <a:rPr lang="en-US" sz="1600" dirty="0">
                <a:latin typeface="Arial" charset="0"/>
              </a:rPr>
              <a:t>select a subset of variables from original data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3886200" y="2143126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1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6223000" y="2143126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2</a:t>
            </a: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8775700" y="2143126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M</a:t>
            </a:r>
          </a:p>
        </p:txBody>
      </p:sp>
      <p:pic>
        <p:nvPicPr>
          <p:cNvPr id="7608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1" y="2878138"/>
            <a:ext cx="25955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4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2844801"/>
            <a:ext cx="2595563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4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2738438"/>
            <a:ext cx="2595562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0842" name="Text Box 10"/>
          <p:cNvSpPr txBox="1">
            <a:spLocks noChangeArrowheads="1"/>
          </p:cNvSpPr>
          <p:nvPr/>
        </p:nvSpPr>
        <p:spPr bwMode="auto">
          <a:xfrm>
            <a:off x="1676400" y="3362325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Arial" charset="0"/>
              </a:rPr>
              <a:t>Build </a:t>
            </a:r>
            <a:r>
              <a:rPr lang="en-US" sz="1600" u="sng" dirty="0">
                <a:latin typeface="Arial" charset="0"/>
              </a:rPr>
              <a:t>trees</a:t>
            </a: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3769956" y="4325519"/>
            <a:ext cx="1651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 err="1">
                <a:latin typeface="Arial" charset="0"/>
              </a:rPr>
              <a:t>Prediccion</a:t>
            </a:r>
            <a:endParaRPr lang="en-US" sz="2000" dirty="0">
              <a:latin typeface="Arial" charset="0"/>
            </a:endParaRPr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6384926" y="4225926"/>
            <a:ext cx="98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Predict </a:t>
            </a: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9166226" y="4219576"/>
            <a:ext cx="98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Predict </a:t>
            </a:r>
          </a:p>
        </p:txBody>
      </p:sp>
      <p:sp>
        <p:nvSpPr>
          <p:cNvPr id="760846" name="AutoShape 14"/>
          <p:cNvSpPr>
            <a:spLocks/>
          </p:cNvSpPr>
          <p:nvPr/>
        </p:nvSpPr>
        <p:spPr bwMode="auto">
          <a:xfrm rot="5400000">
            <a:off x="6838951" y="1946275"/>
            <a:ext cx="427037" cy="6192838"/>
          </a:xfrm>
          <a:prstGeom prst="rightBrace">
            <a:avLst>
              <a:gd name="adj1" fmla="val 1208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auto">
          <a:xfrm>
            <a:off x="5991226" y="5318126"/>
            <a:ext cx="213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Final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4950" y="6176259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“Model Building Training” by Max Kuhn &amp; </a:t>
            </a:r>
            <a:r>
              <a:rPr lang="en-US" dirty="0" err="1"/>
              <a:t>Kjel</a:t>
            </a:r>
            <a:r>
              <a:rPr lang="en-US" dirty="0"/>
              <a:t> Johnson.</a:t>
            </a:r>
          </a:p>
        </p:txBody>
      </p:sp>
    </p:spTree>
    <p:extLst>
      <p:ext uri="{BB962C8B-B14F-4D97-AF65-F5344CB8AC3E}">
        <p14:creationId xmlns:p14="http://schemas.microsoft.com/office/powerpoint/2010/main" val="66036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Classification error</a:t>
            </a:r>
          </a:p>
          <a:p>
            <a:endParaRPr lang="es-P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7E35F9-3F08-4E7C-A835-321B90C348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29364" y="1581912"/>
            <a:ext cx="4858067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cazy.rf.Layer1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(formula = Layer ~ ., data = cazy3,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2, importance = TRUE,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do.trace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 of trees: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Mineral Organic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class.error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Mineral 	12 	0 	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Organic 	0 	9	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5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Classification error</a:t>
            </a:r>
          </a:p>
          <a:p>
            <a:r>
              <a:rPr lang="en-US" dirty="0"/>
              <a:t>Importance of explanatory variables (variables that when removed decrease accuracy)</a:t>
            </a:r>
          </a:p>
          <a:p>
            <a:r>
              <a:rPr lang="en-US" dirty="0"/>
              <a:t>A model for doing prediction</a:t>
            </a:r>
          </a:p>
          <a:p>
            <a:endParaRPr lang="es-P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E786D1-B8D9-4AA9-93F3-C8BF841059B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03589" y="1581912"/>
          <a:ext cx="4636832" cy="3560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670">
                  <a:extLst>
                    <a:ext uri="{9D8B030D-6E8A-4147-A177-3AD203B41FA5}">
                      <a16:colId xmlns:a16="http://schemas.microsoft.com/office/drawing/2014/main" val="4159400719"/>
                    </a:ext>
                  </a:extLst>
                </a:gridCol>
                <a:gridCol w="732131">
                  <a:extLst>
                    <a:ext uri="{9D8B030D-6E8A-4147-A177-3AD203B41FA5}">
                      <a16:colId xmlns:a16="http://schemas.microsoft.com/office/drawing/2014/main" val="1350720109"/>
                    </a:ext>
                  </a:extLst>
                </a:gridCol>
                <a:gridCol w="732131">
                  <a:extLst>
                    <a:ext uri="{9D8B030D-6E8A-4147-A177-3AD203B41FA5}">
                      <a16:colId xmlns:a16="http://schemas.microsoft.com/office/drawing/2014/main" val="27226730"/>
                    </a:ext>
                  </a:extLst>
                </a:gridCol>
                <a:gridCol w="1128703">
                  <a:extLst>
                    <a:ext uri="{9D8B030D-6E8A-4147-A177-3AD203B41FA5}">
                      <a16:colId xmlns:a16="http://schemas.microsoft.com/office/drawing/2014/main" val="325999628"/>
                    </a:ext>
                  </a:extLst>
                </a:gridCol>
                <a:gridCol w="1098197">
                  <a:extLst>
                    <a:ext uri="{9D8B030D-6E8A-4147-A177-3AD203B41FA5}">
                      <a16:colId xmlns:a16="http://schemas.microsoft.com/office/drawing/2014/main" val="762040406"/>
                    </a:ext>
                  </a:extLst>
                </a:gridCol>
              </a:tblGrid>
              <a:tr h="466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Predictor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Mineral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Organic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MeanDecreaseAccuracy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MeanDecreaseGini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5765615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2.25E-03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2.73E-03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2.39E-03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0.063831933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867699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4.87E-03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3.64E-03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0.097083875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3994918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2.77E-03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2.47E-03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0.092517349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501683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4.25E-03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3.34E-03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0.06768254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57985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7.32E-03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5.70E-03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0.130081385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924504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3.04E-03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6.28E-03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0.109041167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921794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4.00E-03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3.27E-03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0.060318579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2734340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9.83E-04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1.57E-03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1.11E-03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0.044688679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9990552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3.08E-03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0.053630252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169917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4.41E-03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4.43E-03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4.07E-03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0.083155067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392416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-2.00E-04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-1.25E-04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0.002666667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9234910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1.33E-03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6.65E-04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0.036663736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478450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5.22E-03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4.89E-03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0.093645658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098888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41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Boruta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Runs several rounds of </a:t>
            </a:r>
            <a:r>
              <a:rPr lang="en-US" i="1" dirty="0"/>
              <a:t>Random Forests </a:t>
            </a:r>
            <a:r>
              <a:rPr lang="en-US" dirty="0"/>
              <a:t>and selects predictors that are consistent across multiple runs</a:t>
            </a:r>
            <a:endParaRPr lang="es-P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2712912-CE56-4AD8-AC9C-947D913407D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940666"/>
              </p:ext>
            </p:extLst>
          </p:nvPr>
        </p:nvGraphicFramePr>
        <p:xfrm>
          <a:off x="6410325" y="1589088"/>
          <a:ext cx="4645025" cy="387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57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Boruta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several rounds of </a:t>
            </a:r>
            <a:r>
              <a:rPr lang="en-US" i="1" dirty="0"/>
              <a:t>Random Forests </a:t>
            </a:r>
            <a:r>
              <a:rPr lang="en-US" dirty="0"/>
              <a:t>and selects predictors that are consistent across multiple runs</a:t>
            </a:r>
          </a:p>
          <a:p>
            <a:r>
              <a:rPr lang="en-US" dirty="0"/>
              <a:t>Boruta = pine tree in ancient Slavic</a:t>
            </a:r>
          </a:p>
          <a:p>
            <a:r>
              <a:rPr lang="en-US" dirty="0"/>
              <a:t>Slavic Lord of wood and hunting </a:t>
            </a:r>
          </a:p>
          <a:p>
            <a:pPr marL="0" indent="0">
              <a:buNone/>
            </a:pPr>
            <a:r>
              <a:rPr lang="en-US" i="1" dirty="0"/>
              <a:t>Should one ever encounter one must thwart him immediately by turning all one's clothes inside out and backwards, and placing one's shoes on the opposite feet.</a:t>
            </a:r>
          </a:p>
          <a:p>
            <a:endParaRPr lang="es-P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2712912-CE56-4AD8-AC9C-947D913407DA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410325" y="1589088"/>
          <a:ext cx="4645025" cy="387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upload.wikimedia.org/wikipedia/commons/2/26/Leshy_%281906%29.jpg">
            <a:extLst>
              <a:ext uri="{FF2B5EF4-FFF2-40B4-BE49-F238E27FC236}">
                <a16:creationId xmlns:a16="http://schemas.microsoft.com/office/drawing/2014/main" id="{BA34437E-11ED-4126-B08D-01660C86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589088"/>
            <a:ext cx="4597889" cy="38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510F10-5FE9-4C59-8533-7822FEE0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estudiantes podrán justificar el porque se hacen análisis de abundancias diferenciales</a:t>
            </a:r>
          </a:p>
          <a:p>
            <a:r>
              <a:rPr lang="es-PE" dirty="0"/>
              <a:t>Los estudiantes podrán mencionar dos tipos de análisis de abundancias diferenciales</a:t>
            </a:r>
          </a:p>
          <a:p>
            <a:r>
              <a:rPr lang="es-PE" dirty="0"/>
              <a:t>Los alumnos podrán entender cuales son las limitaciones de este tipo de análisis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k Cardenas\Dropbox\cazy.stats.analysis2\svg\final\Fig1 Desing-chemistry-abundances.v.7.29.201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28"/>
          <a:stretch/>
        </p:blipFill>
        <p:spPr bwMode="auto">
          <a:xfrm>
            <a:off x="1451578" y="1908858"/>
            <a:ext cx="9014077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26C61-D64A-41E0-A97D-CC65E1F6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predictors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forest</a:t>
            </a:r>
            <a:r>
              <a:rPr lang="es-PE" dirty="0"/>
              <a:t> </a:t>
            </a:r>
            <a:r>
              <a:rPr lang="es-PE" dirty="0" err="1"/>
              <a:t>harvesting</a:t>
            </a:r>
            <a:r>
              <a:rPr lang="es-PE" dirty="0"/>
              <a:t> and </a:t>
            </a:r>
            <a:r>
              <a:rPr lang="es-PE" dirty="0" err="1"/>
              <a:t>soil</a:t>
            </a:r>
            <a:r>
              <a:rPr lang="es-PE" dirty="0"/>
              <a:t> </a:t>
            </a:r>
            <a:r>
              <a:rPr lang="es-PE" dirty="0" err="1"/>
              <a:t>layers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27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CAEBC-5867-4382-95F5-4CD24609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197"/>
          <a:stretch/>
        </p:blipFill>
        <p:spPr>
          <a:xfrm>
            <a:off x="1608894" y="167149"/>
            <a:ext cx="8046384" cy="58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1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905-0DF2-4189-B516-1143289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Random</a:t>
            </a:r>
            <a:r>
              <a:rPr lang="es-PE" dirty="0"/>
              <a:t> Forest + </a:t>
            </a:r>
            <a:r>
              <a:rPr lang="es-PE" dirty="0" err="1"/>
              <a:t>Boruta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152-4E79-4959-96FC-C18F2D06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classification</a:t>
            </a:r>
            <a:r>
              <a:rPr lang="es-PE" sz="2800" dirty="0"/>
              <a:t> </a:t>
            </a:r>
            <a:r>
              <a:rPr lang="es-PE" sz="2800" dirty="0" err="1"/>
              <a:t>information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list</a:t>
            </a:r>
            <a:r>
              <a:rPr lang="es-PE" sz="2800" dirty="0"/>
              <a:t> </a:t>
            </a:r>
            <a:r>
              <a:rPr lang="es-PE" sz="2800" dirty="0" err="1"/>
              <a:t>of</a:t>
            </a:r>
            <a:r>
              <a:rPr lang="es-PE" sz="2800" dirty="0"/>
              <a:t> </a:t>
            </a:r>
            <a:r>
              <a:rPr lang="es-PE" sz="2800" dirty="0" err="1"/>
              <a:t>features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predictive</a:t>
            </a:r>
            <a:r>
              <a:rPr lang="es-PE" sz="2800" dirty="0"/>
              <a:t> </a:t>
            </a:r>
            <a:r>
              <a:rPr lang="es-PE" sz="2800" dirty="0" err="1"/>
              <a:t>model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Not</a:t>
            </a:r>
            <a:r>
              <a:rPr lang="es-PE" sz="2800" dirty="0"/>
              <a:t> </a:t>
            </a:r>
            <a:r>
              <a:rPr lang="es-PE" sz="2800" dirty="0" err="1"/>
              <a:t>sensitive</a:t>
            </a:r>
            <a:r>
              <a:rPr lang="es-PE" sz="2800" dirty="0"/>
              <a:t>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overfitting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Computational</a:t>
            </a:r>
            <a:r>
              <a:rPr lang="es-PE" sz="2800" dirty="0"/>
              <a:t> – </a:t>
            </a:r>
            <a:r>
              <a:rPr lang="es-PE" sz="2800" dirty="0" err="1"/>
              <a:t>Intensive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Hard</a:t>
            </a:r>
            <a:r>
              <a:rPr lang="es-PE" sz="2800" dirty="0"/>
              <a:t>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understand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4482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644423" cy="3884423"/>
          </a:xfrm>
        </p:spPr>
        <p:txBody>
          <a:bodyPr>
            <a:noAutofit/>
          </a:bodyPr>
          <a:lstStyle/>
          <a:p>
            <a:r>
              <a:rPr lang="es-PE" sz="1800" dirty="0"/>
              <a:t>R </a:t>
            </a:r>
            <a:r>
              <a:rPr lang="es-PE" sz="1800" dirty="0" err="1"/>
              <a:t>packaged</a:t>
            </a:r>
            <a:r>
              <a:rPr lang="es-PE" sz="1800" dirty="0"/>
              <a:t> </a:t>
            </a:r>
            <a:r>
              <a:rPr lang="es-PE" sz="1800" dirty="0" err="1"/>
              <a:t>developed</a:t>
            </a:r>
            <a:r>
              <a:rPr lang="es-PE" sz="1800" dirty="0"/>
              <a:t> </a:t>
            </a:r>
            <a:r>
              <a:rPr lang="es-PE" sz="1800" dirty="0" err="1"/>
              <a:t>for</a:t>
            </a:r>
            <a:r>
              <a:rPr lang="es-PE" sz="1800" dirty="0"/>
              <a:t> </a:t>
            </a:r>
            <a:r>
              <a:rPr lang="es-PE" sz="1800" dirty="0" err="1"/>
              <a:t>RNASeq</a:t>
            </a:r>
            <a:endParaRPr lang="es-PE" sz="1800" dirty="0"/>
          </a:p>
          <a:p>
            <a:r>
              <a:rPr lang="es-PE" sz="1800" dirty="0"/>
              <a:t>Uses similar </a:t>
            </a:r>
            <a:r>
              <a:rPr lang="es-PE" sz="1800" dirty="0" err="1"/>
              <a:t>approach</a:t>
            </a:r>
            <a:r>
              <a:rPr lang="es-PE" sz="1800" dirty="0"/>
              <a:t> </a:t>
            </a:r>
            <a:r>
              <a:rPr lang="es-PE" sz="1800" dirty="0" err="1"/>
              <a:t>to</a:t>
            </a:r>
            <a:r>
              <a:rPr lang="es-PE" sz="1800" dirty="0"/>
              <a:t> data </a:t>
            </a:r>
            <a:r>
              <a:rPr lang="es-PE" sz="1800" dirty="0" err="1"/>
              <a:t>organization</a:t>
            </a:r>
            <a:r>
              <a:rPr lang="es-PE" sz="1800" dirty="0"/>
              <a:t> as </a:t>
            </a:r>
            <a:r>
              <a:rPr lang="es-PE" sz="1800" dirty="0" err="1"/>
              <a:t>Phyloseq</a:t>
            </a:r>
            <a:endParaRPr lang="es-PE" sz="1800" dirty="0"/>
          </a:p>
          <a:p>
            <a:r>
              <a:rPr lang="es-PE" sz="1800" dirty="0" err="1"/>
              <a:t>First</a:t>
            </a:r>
            <a:r>
              <a:rPr lang="es-PE" sz="1800" dirty="0"/>
              <a:t> </a:t>
            </a:r>
            <a:r>
              <a:rPr lang="es-PE" sz="1800" dirty="0" err="1"/>
              <a:t>does</a:t>
            </a:r>
            <a:r>
              <a:rPr lang="es-PE" sz="1800" dirty="0"/>
              <a:t> </a:t>
            </a:r>
            <a:r>
              <a:rPr lang="es-PE" sz="1800" dirty="0" err="1"/>
              <a:t>normalization</a:t>
            </a:r>
            <a:r>
              <a:rPr lang="es-PE" sz="1800" dirty="0"/>
              <a:t> </a:t>
            </a:r>
            <a:r>
              <a:rPr lang="es-PE" sz="1800" dirty="0" err="1"/>
              <a:t>to</a:t>
            </a:r>
            <a:r>
              <a:rPr lang="es-PE" sz="1800" dirty="0"/>
              <a:t> </a:t>
            </a:r>
            <a:r>
              <a:rPr lang="es-PE" sz="1800" dirty="0" err="1"/>
              <a:t>adjust</a:t>
            </a:r>
            <a:r>
              <a:rPr lang="es-PE" sz="1800" dirty="0"/>
              <a:t> </a:t>
            </a:r>
            <a:r>
              <a:rPr lang="es-PE" sz="1800" dirty="0" err="1"/>
              <a:t>for</a:t>
            </a:r>
            <a:r>
              <a:rPr lang="es-PE" sz="1800" dirty="0"/>
              <a:t> </a:t>
            </a:r>
            <a:r>
              <a:rPr lang="es-PE" sz="1800" dirty="0" err="1"/>
              <a:t>differences</a:t>
            </a:r>
            <a:r>
              <a:rPr lang="es-PE" sz="1800" dirty="0"/>
              <a:t> in :</a:t>
            </a:r>
          </a:p>
          <a:p>
            <a:pPr lvl="1"/>
            <a:r>
              <a:rPr lang="es-PE" sz="1600" b="1" dirty="0"/>
              <a:t> </a:t>
            </a:r>
            <a:r>
              <a:rPr lang="es-PE" sz="1600" b="1" dirty="0" err="1"/>
              <a:t>Sample</a:t>
            </a:r>
            <a:r>
              <a:rPr lang="es-PE" sz="1600" b="1" dirty="0"/>
              <a:t> </a:t>
            </a:r>
            <a:r>
              <a:rPr lang="es-PE" sz="1600" b="1" dirty="0" err="1"/>
              <a:t>size</a:t>
            </a:r>
            <a:r>
              <a:rPr lang="es-PE" sz="1600" b="1" dirty="0"/>
              <a:t>: </a:t>
            </a:r>
            <a:r>
              <a:rPr lang="es-PE" sz="1600" dirty="0" err="1"/>
              <a:t>Samples</a:t>
            </a:r>
            <a:r>
              <a:rPr lang="es-PE" sz="1600" dirty="0"/>
              <a:t> </a:t>
            </a:r>
            <a:r>
              <a:rPr lang="es-PE" sz="1600" dirty="0" err="1"/>
              <a:t>with</a:t>
            </a:r>
            <a:r>
              <a:rPr lang="es-PE" sz="1600" dirty="0"/>
              <a:t> more </a:t>
            </a:r>
            <a:r>
              <a:rPr lang="es-PE" sz="1600" dirty="0" err="1"/>
              <a:t>reads</a:t>
            </a:r>
            <a:r>
              <a:rPr lang="es-PE" sz="1600" dirty="0"/>
              <a:t> </a:t>
            </a:r>
            <a:r>
              <a:rPr lang="es-PE" sz="1600" dirty="0" err="1"/>
              <a:t>have</a:t>
            </a:r>
            <a:r>
              <a:rPr lang="es-PE" sz="1600" dirty="0"/>
              <a:t> </a:t>
            </a:r>
            <a:r>
              <a:rPr lang="es-PE" sz="1600" dirty="0" err="1"/>
              <a:t>higher</a:t>
            </a:r>
            <a:r>
              <a:rPr lang="es-PE" sz="1600" dirty="0"/>
              <a:t> </a:t>
            </a:r>
            <a:r>
              <a:rPr lang="es-PE" sz="1600" dirty="0" err="1"/>
              <a:t>counts</a:t>
            </a:r>
            <a:endParaRPr lang="es-PE" sz="1600" dirty="0"/>
          </a:p>
          <a:p>
            <a:pPr lvl="1"/>
            <a:r>
              <a:rPr lang="es-PE" sz="1600" b="1" dirty="0" err="1"/>
              <a:t>Sample</a:t>
            </a:r>
            <a:r>
              <a:rPr lang="es-PE" sz="1600" b="1" dirty="0"/>
              <a:t> </a:t>
            </a:r>
            <a:r>
              <a:rPr lang="es-PE" sz="1600" b="1" dirty="0" err="1"/>
              <a:t>composition</a:t>
            </a:r>
            <a:r>
              <a:rPr lang="es-PE" sz="1600" b="1" dirty="0"/>
              <a:t>.</a:t>
            </a:r>
            <a:r>
              <a:rPr lang="es-PE" sz="1600" dirty="0"/>
              <a:t> </a:t>
            </a:r>
            <a:r>
              <a:rPr lang="es-PE" sz="1600" dirty="0" err="1"/>
              <a:t>Since</a:t>
            </a:r>
            <a:r>
              <a:rPr lang="es-PE" sz="1600" dirty="0"/>
              <a:t> </a:t>
            </a:r>
            <a:r>
              <a:rPr lang="es-PE" sz="1600" dirty="0" err="1"/>
              <a:t>all</a:t>
            </a:r>
            <a:r>
              <a:rPr lang="es-PE" sz="1600" dirty="0"/>
              <a:t>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sequencing</a:t>
            </a:r>
            <a:r>
              <a:rPr lang="es-PE" sz="1600" dirty="0"/>
              <a:t> data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relative</a:t>
            </a:r>
            <a:r>
              <a:rPr lang="es-PE" sz="1600" dirty="0"/>
              <a:t> </a:t>
            </a:r>
            <a:r>
              <a:rPr lang="es-PE" sz="1600" dirty="0" err="1"/>
              <a:t>change</a:t>
            </a:r>
            <a:r>
              <a:rPr lang="es-PE" sz="1600" dirty="0"/>
              <a:t> in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expression</a:t>
            </a:r>
            <a:r>
              <a:rPr lang="es-PE" sz="1600" dirty="0"/>
              <a:t>/ </a:t>
            </a:r>
            <a:r>
              <a:rPr lang="es-PE" sz="1600" dirty="0" err="1"/>
              <a:t>abundance</a:t>
            </a:r>
            <a:r>
              <a:rPr lang="es-PE" sz="1600" dirty="0"/>
              <a:t> </a:t>
            </a:r>
            <a:r>
              <a:rPr lang="es-PE" sz="1600" dirty="0" err="1"/>
              <a:t>of</a:t>
            </a:r>
            <a:r>
              <a:rPr lang="es-PE" sz="1600" dirty="0"/>
              <a:t> </a:t>
            </a:r>
            <a:r>
              <a:rPr lang="es-PE" sz="1600" dirty="0" err="1"/>
              <a:t>one</a:t>
            </a:r>
            <a:r>
              <a:rPr lang="es-PE" sz="1600" dirty="0"/>
              <a:t> </a:t>
            </a:r>
            <a:r>
              <a:rPr lang="es-PE" sz="1600" dirty="0" err="1"/>
              <a:t>group</a:t>
            </a:r>
            <a:r>
              <a:rPr lang="es-PE" sz="1600" dirty="0"/>
              <a:t> </a:t>
            </a:r>
            <a:r>
              <a:rPr lang="es-PE" sz="1600" dirty="0" err="1"/>
              <a:t>will</a:t>
            </a:r>
            <a:r>
              <a:rPr lang="es-PE" sz="1600" dirty="0"/>
              <a:t> </a:t>
            </a:r>
            <a:r>
              <a:rPr lang="es-PE" sz="1600" dirty="0" err="1"/>
              <a:t>afffect</a:t>
            </a:r>
            <a:r>
              <a:rPr lang="es-PE" sz="1600" dirty="0"/>
              <a:t>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counts</a:t>
            </a:r>
            <a:r>
              <a:rPr lang="es-PE" sz="1600" dirty="0"/>
              <a:t> </a:t>
            </a:r>
            <a:r>
              <a:rPr lang="es-PE" sz="1600" dirty="0" err="1"/>
              <a:t>for</a:t>
            </a:r>
            <a:r>
              <a:rPr lang="es-PE" sz="1600" dirty="0"/>
              <a:t> </a:t>
            </a:r>
            <a:r>
              <a:rPr lang="es-PE" sz="1600" dirty="0" err="1"/>
              <a:t>other</a:t>
            </a:r>
            <a:r>
              <a:rPr lang="es-PE" sz="1600" dirty="0"/>
              <a:t> </a:t>
            </a:r>
            <a:r>
              <a:rPr lang="es-PE" sz="1600" dirty="0" err="1"/>
              <a:t>groups</a:t>
            </a:r>
            <a:endParaRPr lang="es-PE" sz="1600" dirty="0"/>
          </a:p>
          <a:p>
            <a:r>
              <a:rPr lang="es-PE" sz="1800" dirty="0" err="1"/>
              <a:t>Explained</a:t>
            </a:r>
            <a:r>
              <a:rPr lang="es-PE" sz="1800" dirty="0"/>
              <a:t> </a:t>
            </a:r>
            <a:r>
              <a:rPr lang="es-PE" sz="1800" dirty="0">
                <a:hlinkClick r:id="rId2"/>
              </a:rPr>
              <a:t>here:</a:t>
            </a:r>
            <a:endParaRPr lang="es-PE" sz="1800" dirty="0"/>
          </a:p>
          <a:p>
            <a:pPr marL="0" indent="0">
              <a:buNone/>
            </a:pPr>
            <a:endParaRPr lang="es-PE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28DCE-0C33-4BD2-9AF4-372058BAB0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1431037"/>
              </p:ext>
            </p:extLst>
          </p:nvPr>
        </p:nvGraphicFramePr>
        <p:xfrm>
          <a:off x="6410325" y="1611312"/>
          <a:ext cx="43300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91">
                  <a:extLst>
                    <a:ext uri="{9D8B030D-6E8A-4147-A177-3AD203B41FA5}">
                      <a16:colId xmlns:a16="http://schemas.microsoft.com/office/drawing/2014/main" val="2387748374"/>
                    </a:ext>
                  </a:extLst>
                </a:gridCol>
                <a:gridCol w="1543799">
                  <a:extLst>
                    <a:ext uri="{9D8B030D-6E8A-4147-A177-3AD203B41FA5}">
                      <a16:colId xmlns:a16="http://schemas.microsoft.com/office/drawing/2014/main" val="2573392845"/>
                    </a:ext>
                  </a:extLst>
                </a:gridCol>
                <a:gridCol w="1734408">
                  <a:extLst>
                    <a:ext uri="{9D8B030D-6E8A-4147-A177-3AD203B41FA5}">
                      <a16:colId xmlns:a16="http://schemas.microsoft.com/office/drawing/2014/main" val="1547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Sample1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Sample2</a:t>
                      </a:r>
                    </a:p>
                    <a:p>
                      <a:pPr algn="ctr"/>
                      <a:r>
                        <a:rPr lang="es-PE" dirty="0"/>
                        <a:t>(n=1270)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9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7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79509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AF558BF-08A3-46C6-9426-90352999D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478648"/>
              </p:ext>
            </p:extLst>
          </p:nvPr>
        </p:nvGraphicFramePr>
        <p:xfrm>
          <a:off x="6410325" y="1611312"/>
          <a:ext cx="4330098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891">
                  <a:extLst>
                    <a:ext uri="{9D8B030D-6E8A-4147-A177-3AD203B41FA5}">
                      <a16:colId xmlns:a16="http://schemas.microsoft.com/office/drawing/2014/main" val="2387748374"/>
                    </a:ext>
                  </a:extLst>
                </a:gridCol>
                <a:gridCol w="1543799">
                  <a:extLst>
                    <a:ext uri="{9D8B030D-6E8A-4147-A177-3AD203B41FA5}">
                      <a16:colId xmlns:a16="http://schemas.microsoft.com/office/drawing/2014/main" val="2573392845"/>
                    </a:ext>
                  </a:extLst>
                </a:gridCol>
                <a:gridCol w="1734408">
                  <a:extLst>
                    <a:ext uri="{9D8B030D-6E8A-4147-A177-3AD203B41FA5}">
                      <a16:colId xmlns:a16="http://schemas.microsoft.com/office/drawing/2014/main" val="1547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Sample1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Sample2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9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7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7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9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806983" cy="3884423"/>
          </a:xfrm>
        </p:spPr>
        <p:txBody>
          <a:bodyPr>
            <a:noAutofit/>
          </a:bodyPr>
          <a:lstStyle/>
          <a:p>
            <a:r>
              <a:rPr lang="es-PE" sz="1800" dirty="0"/>
              <a:t>After </a:t>
            </a:r>
            <a:r>
              <a:rPr lang="es-PE" sz="1800" dirty="0" err="1"/>
              <a:t>normalization</a:t>
            </a:r>
            <a:r>
              <a:rPr lang="es-PE" sz="1800" dirty="0"/>
              <a:t>, DESeq2 uses a formula </a:t>
            </a:r>
            <a:r>
              <a:rPr lang="es-PE" sz="1800" dirty="0" err="1"/>
              <a:t>to</a:t>
            </a:r>
            <a:r>
              <a:rPr lang="es-PE" sz="1800" dirty="0"/>
              <a:t> do </a:t>
            </a:r>
            <a:r>
              <a:rPr lang="es-PE" sz="1800" dirty="0" err="1"/>
              <a:t>the</a:t>
            </a:r>
            <a:r>
              <a:rPr lang="es-PE" sz="1800" dirty="0"/>
              <a:t> </a:t>
            </a:r>
            <a:r>
              <a:rPr lang="es-PE" sz="1800" dirty="0" err="1"/>
              <a:t>differential</a:t>
            </a:r>
            <a:r>
              <a:rPr lang="es-PE" sz="1800" dirty="0"/>
              <a:t> </a:t>
            </a:r>
            <a:r>
              <a:rPr lang="es-PE" sz="1800" dirty="0" err="1"/>
              <a:t>abundance</a:t>
            </a:r>
            <a:r>
              <a:rPr lang="es-PE" sz="1800" dirty="0"/>
              <a:t> </a:t>
            </a:r>
            <a:r>
              <a:rPr lang="es-PE" sz="1800" dirty="0" err="1"/>
              <a:t>testing</a:t>
            </a:r>
            <a:endParaRPr lang="es-PE" sz="1800" dirty="0"/>
          </a:p>
          <a:p>
            <a:r>
              <a:rPr lang="es-PE" sz="1800" dirty="0" err="1"/>
              <a:t>Function</a:t>
            </a:r>
            <a:r>
              <a:rPr lang="es-PE" sz="1800" dirty="0"/>
              <a:t> </a:t>
            </a:r>
            <a:r>
              <a:rPr lang="es-PE" sz="1800" i="1" dirty="0" err="1"/>
              <a:t>phyloseq_to_deseq</a:t>
            </a:r>
            <a:r>
              <a:rPr lang="es-PE" sz="1800" i="1" dirty="0"/>
              <a:t>()</a:t>
            </a:r>
            <a:r>
              <a:rPr lang="es-PE" sz="1800" dirty="0"/>
              <a:t> can </a:t>
            </a:r>
            <a:r>
              <a:rPr lang="es-PE" sz="1800" dirty="0" err="1"/>
              <a:t>convert</a:t>
            </a:r>
            <a:r>
              <a:rPr lang="es-PE" sz="1800" dirty="0"/>
              <a:t> </a:t>
            </a:r>
            <a:r>
              <a:rPr lang="es-PE" sz="1800" dirty="0" err="1"/>
              <a:t>one</a:t>
            </a:r>
            <a:r>
              <a:rPr lang="es-PE" sz="1800" dirty="0"/>
              <a:t> </a:t>
            </a:r>
            <a:r>
              <a:rPr lang="es-PE" sz="1800" dirty="0" err="1"/>
              <a:t>object</a:t>
            </a:r>
            <a:r>
              <a:rPr lang="es-PE" sz="1800" dirty="0"/>
              <a:t> </a:t>
            </a:r>
            <a:r>
              <a:rPr lang="es-PE" sz="1800" dirty="0" err="1"/>
              <a:t>into</a:t>
            </a:r>
            <a:r>
              <a:rPr lang="es-PE" sz="1800" dirty="0"/>
              <a:t> </a:t>
            </a:r>
            <a:r>
              <a:rPr lang="es-PE" sz="1800" dirty="0" err="1"/>
              <a:t>another</a:t>
            </a:r>
            <a:endParaRPr lang="es-PE" sz="1800" dirty="0"/>
          </a:p>
          <a:p>
            <a:endParaRPr lang="es-PE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0B77B71-BEFB-4FB4-8C73-7060D6D211F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81594" y="1435720"/>
            <a:ext cx="4573259" cy="34163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DejaVu Sans Mono"/>
              </a:rPr>
              <a:t>library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"DESeq2"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)  # Requires previous installation.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cs typeface="Arial" panose="020B0604020202020204" pitchFamily="34" charset="0"/>
              </a:rPr>
              <a:t># Convert to </a:t>
            </a:r>
            <a:r>
              <a:rPr lang="en-US" altLang="en-US" sz="1200" dirty="0" err="1">
                <a:cs typeface="Arial" panose="020B0604020202020204" pitchFamily="34" charset="0"/>
              </a:rPr>
              <a:t>DESeq</a:t>
            </a:r>
            <a:r>
              <a:rPr lang="en-US" altLang="en-US" sz="1200" dirty="0">
                <a:cs typeface="Arial" panose="020B0604020202020204" pitchFamily="34" charset="0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cs typeface="Arial" panose="020B0604020202020204" pitchFamily="34" charset="0"/>
              </a:rPr>
              <a:t># Replace </a:t>
            </a:r>
            <a:r>
              <a:rPr lang="en-US" altLang="en-US" sz="1200" dirty="0" err="1">
                <a:cs typeface="Arial" panose="020B0604020202020204" pitchFamily="34" charset="0"/>
              </a:rPr>
              <a:t>Treament</a:t>
            </a:r>
            <a:r>
              <a:rPr lang="en-US" altLang="en-US" sz="1200" dirty="0">
                <a:cs typeface="Arial" panose="020B0604020202020204" pitchFamily="34" charset="0"/>
              </a:rPr>
              <a:t> with the key variable(s) to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deseq2_object = 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phyloseq_to_deseq2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DejaVu Sans Mono"/>
              </a:rPr>
              <a:t>phyloseq_objetct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~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 Treatment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)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 Run differential abundance test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deseq2_object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DESeq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diagdds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, 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"Wald"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fitType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"parametric"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estimating size factors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estimating dispersions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gene-wise dispersion estimates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mean-dispersion relationship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final dispersion estimates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fitting model and testing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0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5FB6-1F49-44F3-8782-43D0590D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/>
              <a:t>Example</a:t>
            </a:r>
            <a:r>
              <a:rPr lang="es-PE" dirty="0"/>
              <a:t>: </a:t>
            </a:r>
            <a:r>
              <a:rPr lang="en-US" dirty="0"/>
              <a:t>Genomic analysis identifies association of Fusobacterium with colorectal carcinoma. 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676A-9F27-4E96-97CA-3F0CB9D6434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3547143" cy="3884423"/>
          </a:xfrm>
        </p:spPr>
        <p:txBody>
          <a:bodyPr/>
          <a:lstStyle/>
          <a:p>
            <a:r>
              <a:rPr lang="es-PE" dirty="0"/>
              <a:t>Microbiome data (Metagenomes)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nine</a:t>
            </a:r>
            <a:r>
              <a:rPr lang="es-PE" dirty="0"/>
              <a:t> tumor/normal </a:t>
            </a:r>
            <a:r>
              <a:rPr lang="es-PE" dirty="0" err="1"/>
              <a:t>pairs</a:t>
            </a:r>
            <a:endParaRPr lang="es-PE" dirty="0"/>
          </a:p>
          <a:p>
            <a:r>
              <a:rPr lang="es-PE" dirty="0" err="1"/>
              <a:t>Analyzed</a:t>
            </a:r>
            <a:r>
              <a:rPr lang="es-PE" dirty="0"/>
              <a:t> in DESeq2</a:t>
            </a:r>
          </a:p>
          <a:p>
            <a:r>
              <a:rPr lang="es-PE" dirty="0" err="1"/>
              <a:t>Example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>
                <a:hlinkClick r:id="rId2"/>
              </a:rPr>
              <a:t>here</a:t>
            </a:r>
            <a:endParaRPr lang="es-PE" dirty="0"/>
          </a:p>
          <a:p>
            <a:endParaRPr lang="es-P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3A7142-E13B-4939-A64B-237F1B2C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668415"/>
            <a:ext cx="6036289" cy="35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00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F4-C304-4E13-B3C0-0F812D3E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DESeq2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2DB3D-0A72-4D4E-8864-72F8427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Great </a:t>
            </a:r>
            <a:r>
              <a:rPr lang="es-PE" dirty="0" err="1"/>
              <a:t>normalization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Does</a:t>
            </a:r>
            <a:r>
              <a:rPr lang="es-PE" dirty="0"/>
              <a:t>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throw</a:t>
            </a:r>
            <a:r>
              <a:rPr lang="es-PE" dirty="0"/>
              <a:t> data (more </a:t>
            </a:r>
            <a:r>
              <a:rPr lang="es-PE" dirty="0" err="1"/>
              <a:t>power</a:t>
            </a:r>
            <a:r>
              <a:rPr lang="es-PE" dirty="0"/>
              <a:t>)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Hard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install</a:t>
            </a:r>
            <a:r>
              <a:rPr lang="es-PE" dirty="0"/>
              <a:t> </a:t>
            </a:r>
            <a:r>
              <a:rPr lang="es-PE" dirty="0" err="1"/>
              <a:t>package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specify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experimental </a:t>
            </a:r>
            <a:r>
              <a:rPr lang="es-PE" dirty="0" err="1"/>
              <a:t>design</a:t>
            </a:r>
            <a:r>
              <a:rPr lang="es-PE" dirty="0"/>
              <a:t> </a:t>
            </a:r>
            <a:r>
              <a:rPr lang="es-PE" dirty="0" err="1"/>
              <a:t>when</a:t>
            </a:r>
            <a:r>
              <a:rPr lang="es-PE" dirty="0"/>
              <a:t> </a:t>
            </a:r>
            <a:r>
              <a:rPr lang="es-PE" dirty="0" err="1"/>
              <a:t>creating</a:t>
            </a:r>
            <a:r>
              <a:rPr lang="es-PE" dirty="0"/>
              <a:t> </a:t>
            </a:r>
            <a:r>
              <a:rPr lang="es-PE" dirty="0" err="1"/>
              <a:t>object</a:t>
            </a:r>
            <a:r>
              <a:rPr lang="es-PE" dirty="0"/>
              <a:t> (as in </a:t>
            </a:r>
            <a:r>
              <a:rPr lang="es-PE" i="1" dirty="0" err="1"/>
              <a:t>Phyloseq</a:t>
            </a:r>
            <a:r>
              <a:rPr lang="es-PE" dirty="0"/>
              <a:t>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3225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C582-B9BF-4B0D-9B11-456122AC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0AD0-2943-4AF9-8588-5DDEE2DDCE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9603275" cy="3884423"/>
          </a:xfrm>
        </p:spPr>
        <p:txBody>
          <a:bodyPr/>
          <a:lstStyle/>
          <a:p>
            <a:r>
              <a:rPr lang="es-PE" dirty="0" err="1"/>
              <a:t>Different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available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testing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differential</a:t>
            </a:r>
            <a:r>
              <a:rPr lang="es-PE" dirty="0"/>
              <a:t> </a:t>
            </a:r>
            <a:r>
              <a:rPr lang="es-PE" dirty="0" err="1"/>
              <a:t>abundance</a:t>
            </a:r>
            <a:endParaRPr lang="es-PE" dirty="0"/>
          </a:p>
          <a:p>
            <a:r>
              <a:rPr lang="es-PE" dirty="0"/>
              <a:t>A balance </a:t>
            </a:r>
            <a:r>
              <a:rPr lang="es-PE" dirty="0" err="1"/>
              <a:t>between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, </a:t>
            </a:r>
            <a:r>
              <a:rPr lang="es-PE" dirty="0" err="1"/>
              <a:t>simplicity</a:t>
            </a:r>
            <a:r>
              <a:rPr lang="es-PE" dirty="0"/>
              <a:t>, and </a:t>
            </a:r>
            <a:r>
              <a:rPr lang="es-PE" dirty="0" err="1"/>
              <a:t>speed</a:t>
            </a:r>
            <a:r>
              <a:rPr lang="es-PE" dirty="0"/>
              <a:t> </a:t>
            </a:r>
            <a:r>
              <a:rPr lang="es-PE" dirty="0" err="1"/>
              <a:t>may</a:t>
            </a:r>
            <a:r>
              <a:rPr lang="es-PE" dirty="0"/>
              <a:t> </a:t>
            </a:r>
            <a:r>
              <a:rPr lang="es-PE" dirty="0" err="1"/>
              <a:t>not</a:t>
            </a:r>
            <a:r>
              <a:rPr lang="es-PE" dirty="0"/>
              <a:t> be </a:t>
            </a:r>
            <a:r>
              <a:rPr lang="es-PE" dirty="0" err="1"/>
              <a:t>easy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achieve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526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C1C-5978-4E69-B412-C84A5C22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Justificación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84A3-1E12-4E03-BDDC-DEF273E0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Análisis de diversidad beta miden cambios en el perfil global de </a:t>
            </a:r>
            <a:r>
              <a:rPr lang="es-PE" dirty="0" err="1"/>
              <a:t>OTUs</a:t>
            </a:r>
            <a:r>
              <a:rPr lang="es-PE" dirty="0"/>
              <a:t> de una muestra</a:t>
            </a:r>
          </a:p>
          <a:p>
            <a:r>
              <a:rPr lang="es-PE" dirty="0"/>
              <a:t>Perfil esta influenciado por muchos grupos, especialmente los abundantes</a:t>
            </a:r>
          </a:p>
          <a:p>
            <a:r>
              <a:rPr lang="es-PE" dirty="0"/>
              <a:t>El análisis de abundancia diferencia evalúa la distribución de </a:t>
            </a:r>
            <a:r>
              <a:rPr lang="es-PE" dirty="0" err="1"/>
              <a:t>OTUs</a:t>
            </a:r>
            <a:r>
              <a:rPr lang="es-PE" dirty="0"/>
              <a:t> individuales en el contexto de un tratamiento.</a:t>
            </a:r>
          </a:p>
        </p:txBody>
      </p:sp>
    </p:spTree>
    <p:extLst>
      <p:ext uri="{BB962C8B-B14F-4D97-AF65-F5344CB8AC3E}">
        <p14:creationId xmlns:p14="http://schemas.microsoft.com/office/powerpoint/2010/main" val="870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9BFE-6D1A-4D63-BC11-572318F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variation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CDDF2-298B-4540-96AB-5AA873ABEF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each OTU separately (one model per OTU).</a:t>
            </a:r>
          </a:p>
          <a:p>
            <a:r>
              <a:rPr lang="en-US" dirty="0"/>
              <a:t>Can use ANOVA (with </a:t>
            </a:r>
            <a:r>
              <a:rPr lang="en-US" dirty="0" err="1"/>
              <a:t>aov</a:t>
            </a:r>
            <a:r>
              <a:rPr lang="en-US" dirty="0"/>
              <a:t> function) or a non-parametric test (Kruskal-Wallis).</a:t>
            </a:r>
          </a:p>
          <a:p>
            <a:r>
              <a:rPr lang="en-US" dirty="0"/>
              <a:t>Results are often filtered to correct  the p-value for multiple test and to select those OTUs with high adjusted 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Implemented in R with </a:t>
            </a:r>
            <a:r>
              <a:rPr lang="en-US" i="1" dirty="0" err="1"/>
              <a:t>aov</a:t>
            </a:r>
            <a:r>
              <a:rPr lang="en-US" i="1" dirty="0"/>
              <a:t>()</a:t>
            </a:r>
            <a:r>
              <a:rPr lang="en-US" dirty="0"/>
              <a:t>, can be applied to multiple rows with </a:t>
            </a:r>
            <a:r>
              <a:rPr lang="en-US" i="1" dirty="0" err="1"/>
              <a:t>tapply</a:t>
            </a:r>
            <a:r>
              <a:rPr lang="en-US" i="1" dirty="0"/>
              <a:t>()</a:t>
            </a:r>
          </a:p>
          <a:p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BFDB-C284-422A-A2F2-2428DBF9FB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Easy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understand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Needs</a:t>
            </a:r>
            <a:r>
              <a:rPr lang="es-PE" dirty="0"/>
              <a:t> a post-hoc test </a:t>
            </a:r>
            <a:r>
              <a:rPr lang="es-PE" dirty="0" err="1"/>
              <a:t>if</a:t>
            </a:r>
            <a:r>
              <a:rPr lang="es-PE" dirty="0"/>
              <a:t> more </a:t>
            </a:r>
            <a:r>
              <a:rPr lang="es-PE" dirty="0" err="1"/>
              <a:t>than</a:t>
            </a:r>
            <a:r>
              <a:rPr lang="es-PE" dirty="0"/>
              <a:t> </a:t>
            </a:r>
            <a:r>
              <a:rPr lang="es-PE" dirty="0" err="1"/>
              <a:t>two</a:t>
            </a:r>
            <a:r>
              <a:rPr lang="es-PE" dirty="0"/>
              <a:t> </a:t>
            </a:r>
            <a:r>
              <a:rPr lang="es-PE" dirty="0" err="1"/>
              <a:t>levels</a:t>
            </a:r>
            <a:r>
              <a:rPr lang="es-PE" dirty="0"/>
              <a:t> are </a:t>
            </a:r>
            <a:r>
              <a:rPr lang="es-PE" dirty="0" err="1"/>
              <a:t>tested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Needs</a:t>
            </a:r>
            <a:r>
              <a:rPr lang="es-PE" dirty="0"/>
              <a:t> </a:t>
            </a:r>
            <a:r>
              <a:rPr lang="es-PE" dirty="0" err="1"/>
              <a:t>multiple</a:t>
            </a:r>
            <a:r>
              <a:rPr lang="es-PE" dirty="0"/>
              <a:t> test </a:t>
            </a:r>
            <a:r>
              <a:rPr lang="es-PE" dirty="0" err="1"/>
              <a:t>correction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F8A7-C48D-4599-8E23-30A261A5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Indicator</a:t>
            </a:r>
            <a:r>
              <a:rPr lang="es-PE" dirty="0"/>
              <a:t> </a:t>
            </a:r>
            <a:r>
              <a:rPr lang="es-PE" dirty="0" err="1"/>
              <a:t>species</a:t>
            </a:r>
            <a:r>
              <a:rPr lang="es-PE" dirty="0"/>
              <a:t> </a:t>
            </a:r>
            <a:r>
              <a:rPr lang="es-PE" dirty="0" err="1"/>
              <a:t>analysis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9E8A-EE59-4EAA-BECF-4C4C5EBD91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Finds species with high abundance in specific sample or group of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 is calculated using a bootstrap permutation test</a:t>
            </a:r>
          </a:p>
          <a:p>
            <a:endParaRPr lang="en-US" dirty="0"/>
          </a:p>
          <a:p>
            <a:endParaRPr lang="es-P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E496-0BF2-476A-8074-D6C6D2D04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C145C5-7152-400A-8F89-ABC263B9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301" y="2784987"/>
            <a:ext cx="316991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47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species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648" y="1371601"/>
            <a:ext cx="4038600" cy="4754563"/>
          </a:xfrm>
        </p:spPr>
        <p:txBody>
          <a:bodyPr>
            <a:normAutofit/>
          </a:bodyPr>
          <a:lstStyle/>
          <a:p>
            <a:r>
              <a:rPr lang="en-US" dirty="0"/>
              <a:t>Finds species with high abundance in specific sample or group of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 is calculated using a bootstrap permutation test</a:t>
            </a:r>
          </a:p>
          <a:p>
            <a:r>
              <a:rPr lang="en-US" dirty="0"/>
              <a:t>Implemented in R in </a:t>
            </a:r>
            <a:r>
              <a:rPr lang="en-US" i="1" dirty="0" err="1"/>
              <a:t>indicspecies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906" y="3045460"/>
            <a:ext cx="3421887" cy="106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1766"/>
          <a:stretch>
            <a:fillRect/>
          </a:stretch>
        </p:blipFill>
        <p:spPr bwMode="auto">
          <a:xfrm>
            <a:off x="6641753" y="1371601"/>
            <a:ext cx="4413100" cy="382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641753" y="5350464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Dufrene</a:t>
            </a:r>
            <a:r>
              <a:rPr lang="en-US" sz="1600" dirty="0"/>
              <a:t> and Legendre, 1997. Ecological Monographs, 67(3):345-366 </a:t>
            </a:r>
          </a:p>
        </p:txBody>
      </p:sp>
    </p:spTree>
    <p:extLst>
      <p:ext uri="{BB962C8B-B14F-4D97-AF65-F5344CB8AC3E}">
        <p14:creationId xmlns:p14="http://schemas.microsoft.com/office/powerpoint/2010/main" val="108515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indicators of uranium reduction</a:t>
            </a:r>
          </a:p>
        </p:txBody>
      </p:sp>
      <p:sp>
        <p:nvSpPr>
          <p:cNvPr id="27651" name="Text Placeholder 7"/>
          <p:cNvSpPr>
            <a:spLocks noGrp="1"/>
          </p:cNvSpPr>
          <p:nvPr>
            <p:ph idx="1"/>
          </p:nvPr>
        </p:nvSpPr>
        <p:spPr>
          <a:xfrm>
            <a:off x="2362200" y="1371600"/>
            <a:ext cx="3124200" cy="4419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Microbial characterization of sediments using 16S rRNA gene surveys</a:t>
            </a:r>
          </a:p>
          <a:p>
            <a:r>
              <a:rPr lang="en-US" dirty="0">
                <a:solidFill>
                  <a:schemeClr val="tx2"/>
                </a:solidFill>
              </a:rPr>
              <a:t>454 pyrosequencing (5000 sequences per sample, 200-300 bases long)</a:t>
            </a:r>
          </a:p>
        </p:txBody>
      </p:sp>
      <p:grpSp>
        <p:nvGrpSpPr>
          <p:cNvPr id="2" name="Group 61"/>
          <p:cNvGrpSpPr>
            <a:grpSpLocks noChangeAspect="1"/>
          </p:cNvGrpSpPr>
          <p:nvPr/>
        </p:nvGrpSpPr>
        <p:grpSpPr bwMode="auto">
          <a:xfrm>
            <a:off x="6019799" y="1635761"/>
            <a:ext cx="5160251" cy="3356304"/>
            <a:chOff x="1600200" y="1143000"/>
            <a:chExt cx="4648200" cy="3023212"/>
          </a:xfrm>
        </p:grpSpPr>
        <p:sp>
          <p:nvSpPr>
            <p:cNvPr id="57" name="Rectangle 56"/>
            <p:cNvSpPr/>
            <p:nvPr/>
          </p:nvSpPr>
          <p:spPr>
            <a:xfrm>
              <a:off x="1600200" y="1143000"/>
              <a:ext cx="4571976" cy="2895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1600200" y="1143000"/>
              <a:ext cx="4648200" cy="3020110"/>
              <a:chOff x="1600200" y="1143000"/>
              <a:chExt cx="4648200" cy="3020904"/>
            </a:xfrm>
          </p:grpSpPr>
          <p:sp>
            <p:nvSpPr>
              <p:cNvPr id="60" name="Rectangle 3"/>
              <p:cNvSpPr/>
              <p:nvPr/>
            </p:nvSpPr>
            <p:spPr>
              <a:xfrm>
                <a:off x="1600200" y="1143000"/>
                <a:ext cx="4571976" cy="2895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7" name="Oval 6"/>
              <p:cNvSpPr>
                <a:spLocks noChangeArrowheads="1"/>
              </p:cNvSpPr>
              <p:nvPr/>
            </p:nvSpPr>
            <p:spPr bwMode="auto">
              <a:xfrm>
                <a:off x="5472480" y="2431491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8" name="Oval 7"/>
              <p:cNvSpPr>
                <a:spLocks noChangeArrowheads="1"/>
              </p:cNvSpPr>
              <p:nvPr/>
            </p:nvSpPr>
            <p:spPr bwMode="auto">
              <a:xfrm>
                <a:off x="4336936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4631571" y="1972874"/>
                <a:ext cx="142187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4643298" y="2398075"/>
                <a:ext cx="140721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4621310" y="2856998"/>
                <a:ext cx="142188" cy="14222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2" name="Oval 11"/>
              <p:cNvSpPr>
                <a:spLocks noChangeArrowheads="1"/>
              </p:cNvSpPr>
              <p:nvPr/>
            </p:nvSpPr>
            <p:spPr bwMode="auto">
              <a:xfrm>
                <a:off x="3911107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3" name="Oval 12"/>
              <p:cNvSpPr>
                <a:spLocks noChangeArrowheads="1"/>
              </p:cNvSpPr>
              <p:nvPr/>
            </p:nvSpPr>
            <p:spPr bwMode="auto">
              <a:xfrm>
                <a:off x="4948383" y="2376898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4" name="Oval 13"/>
              <p:cNvSpPr>
                <a:spLocks noChangeArrowheads="1"/>
              </p:cNvSpPr>
              <p:nvPr/>
            </p:nvSpPr>
            <p:spPr bwMode="auto">
              <a:xfrm>
                <a:off x="1640019" y="2387817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5" name="TextBox 12"/>
              <p:cNvSpPr txBox="1">
                <a:spLocks noChangeArrowheads="1"/>
              </p:cNvSpPr>
              <p:nvPr/>
            </p:nvSpPr>
            <p:spPr bwMode="auto">
              <a:xfrm>
                <a:off x="5257800" y="29718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FW104</a:t>
                </a:r>
              </a:p>
            </p:txBody>
          </p:sp>
          <p:sp>
            <p:nvSpPr>
              <p:cNvPr id="27666" name="TextBox 13"/>
              <p:cNvSpPr txBox="1">
                <a:spLocks noChangeArrowheads="1"/>
              </p:cNvSpPr>
              <p:nvPr/>
            </p:nvSpPr>
            <p:spPr bwMode="auto">
              <a:xfrm>
                <a:off x="1600200" y="25146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FW105</a:t>
                </a:r>
              </a:p>
            </p:txBody>
          </p:sp>
          <p:sp>
            <p:nvSpPr>
              <p:cNvPr id="27667" name="TextBox 14"/>
              <p:cNvSpPr txBox="1">
                <a:spLocks noChangeArrowheads="1"/>
              </p:cNvSpPr>
              <p:nvPr/>
            </p:nvSpPr>
            <p:spPr bwMode="auto">
              <a:xfrm>
                <a:off x="3276600" y="2889195"/>
                <a:ext cx="71622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FW103</a:t>
                </a:r>
              </a:p>
            </p:txBody>
          </p:sp>
          <p:sp>
            <p:nvSpPr>
              <p:cNvPr id="27668" name="TextBox 15"/>
              <p:cNvSpPr txBox="1">
                <a:spLocks noChangeArrowheads="1"/>
              </p:cNvSpPr>
              <p:nvPr/>
            </p:nvSpPr>
            <p:spPr bwMode="auto">
              <a:xfrm>
                <a:off x="3581400" y="12192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FW101</a:t>
                </a:r>
              </a:p>
            </p:txBody>
          </p:sp>
          <p:sp>
            <p:nvSpPr>
              <p:cNvPr id="27669" name="TextBox 16"/>
              <p:cNvSpPr txBox="1">
                <a:spLocks noChangeArrowheads="1"/>
              </p:cNvSpPr>
              <p:nvPr/>
            </p:nvSpPr>
            <p:spPr bwMode="auto">
              <a:xfrm>
                <a:off x="4953000" y="3355856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FW100</a:t>
                </a:r>
              </a:p>
            </p:txBody>
          </p:sp>
          <p:sp>
            <p:nvSpPr>
              <p:cNvPr id="27670" name="TextBox 17"/>
              <p:cNvSpPr txBox="1">
                <a:spLocks noChangeArrowheads="1"/>
              </p:cNvSpPr>
              <p:nvPr/>
            </p:nvSpPr>
            <p:spPr bwMode="auto">
              <a:xfrm>
                <a:off x="4876800" y="13716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FW102</a:t>
                </a:r>
              </a:p>
            </p:txBody>
          </p:sp>
          <p:sp>
            <p:nvSpPr>
              <p:cNvPr id="27671" name="TextBox 18"/>
              <p:cNvSpPr txBox="1">
                <a:spLocks noChangeArrowheads="1"/>
              </p:cNvSpPr>
              <p:nvPr/>
            </p:nvSpPr>
            <p:spPr bwMode="auto">
              <a:xfrm>
                <a:off x="5410200" y="1676400"/>
                <a:ext cx="68580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FW024</a:t>
                </a:r>
              </a:p>
            </p:txBody>
          </p:sp>
          <p:sp>
            <p:nvSpPr>
              <p:cNvPr id="27672" name="TextBox 19"/>
              <p:cNvSpPr txBox="1">
                <a:spLocks noChangeArrowheads="1"/>
              </p:cNvSpPr>
              <p:nvPr/>
            </p:nvSpPr>
            <p:spPr bwMode="auto">
              <a:xfrm>
                <a:off x="3352800" y="16764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FW026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419023" y="2057914"/>
                <a:ext cx="609792" cy="7609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961679" y="1829186"/>
                <a:ext cx="1600705" cy="12946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3583429" y="2669348"/>
                <a:ext cx="504376" cy="202287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27658" idx="1"/>
              </p:cNvCxnSpPr>
              <p:nvPr/>
            </p:nvCxnSpPr>
            <p:spPr>
              <a:xfrm>
                <a:off x="3810697" y="1905429"/>
                <a:ext cx="548227" cy="51463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H="1">
                <a:off x="4092067" y="1470031"/>
                <a:ext cx="577686" cy="533568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4467288" y="1832156"/>
                <a:ext cx="870928" cy="30489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6200000" flipH="1">
                <a:off x="4972315" y="2457517"/>
                <a:ext cx="532233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5296986" y="2081396"/>
                <a:ext cx="645132" cy="19056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6" name="Left Arrow 85"/>
              <p:cNvSpPr/>
              <p:nvPr/>
            </p:nvSpPr>
            <p:spPr>
              <a:xfrm>
                <a:off x="1676424" y="1295486"/>
                <a:ext cx="1448257" cy="838672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Groundwater flow</a:t>
                </a:r>
              </a:p>
            </p:txBody>
          </p:sp>
          <p:grpSp>
            <p:nvGrpSpPr>
              <p:cNvPr id="4" name="Group 61"/>
              <p:cNvGrpSpPr>
                <a:grpSpLocks/>
              </p:cNvGrpSpPr>
              <p:nvPr/>
            </p:nvGrpSpPr>
            <p:grpSpPr bwMode="auto">
              <a:xfrm>
                <a:off x="3886200" y="3734481"/>
                <a:ext cx="2057400" cy="76220"/>
                <a:chOff x="2895600" y="4953681"/>
                <a:chExt cx="2057400" cy="7622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582338" y="4952991"/>
                  <a:ext cx="684550" cy="7624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896321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266888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3" name="TextBox 34"/>
              <p:cNvSpPr txBox="1">
                <a:spLocks noChangeArrowheads="1"/>
              </p:cNvSpPr>
              <p:nvPr/>
            </p:nvSpPr>
            <p:spPr bwMode="auto">
              <a:xfrm>
                <a:off x="3810000" y="3809999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684" name="TextBox 35"/>
              <p:cNvSpPr txBox="1">
                <a:spLocks noChangeArrowheads="1"/>
              </p:cNvSpPr>
              <p:nvPr/>
            </p:nvSpPr>
            <p:spPr bwMode="auto">
              <a:xfrm>
                <a:off x="44958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685" name="TextBox 36"/>
              <p:cNvSpPr txBox="1">
                <a:spLocks noChangeArrowheads="1"/>
              </p:cNvSpPr>
              <p:nvPr/>
            </p:nvSpPr>
            <p:spPr bwMode="auto">
              <a:xfrm>
                <a:off x="51816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7686" name="TextBox 37"/>
              <p:cNvSpPr txBox="1">
                <a:spLocks noChangeArrowheads="1"/>
              </p:cNvSpPr>
              <p:nvPr/>
            </p:nvSpPr>
            <p:spPr bwMode="auto">
              <a:xfrm>
                <a:off x="58674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grpSp>
            <p:nvGrpSpPr>
              <p:cNvPr id="5" name="Group 102"/>
              <p:cNvGrpSpPr>
                <a:grpSpLocks/>
              </p:cNvGrpSpPr>
              <p:nvPr/>
            </p:nvGrpSpPr>
            <p:grpSpPr bwMode="auto">
              <a:xfrm>
                <a:off x="1600200" y="3505063"/>
                <a:ext cx="2489200" cy="655610"/>
                <a:chOff x="2743200" y="4114663"/>
                <a:chExt cx="2489200" cy="655610"/>
              </a:xfrm>
            </p:grpSpPr>
            <p:sp>
              <p:nvSpPr>
                <p:cNvPr id="2769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3022600" y="4168636"/>
                  <a:ext cx="2209800" cy="6016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  <a:cs typeface="Times New Roman" pitchFamily="18" charset="0"/>
                    </a:rPr>
                    <a:t>Multilevel sampling wells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743200" y="4114663"/>
                  <a:ext cx="2132807" cy="5337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429898"/>
                  <a:ext cx="142187" cy="14075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190906"/>
                  <a:ext cx="142187" cy="14222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8" name="TextBox 39"/>
              <p:cNvSpPr txBox="1">
                <a:spLocks noChangeArrowheads="1"/>
              </p:cNvSpPr>
              <p:nvPr/>
            </p:nvSpPr>
            <p:spPr bwMode="auto">
              <a:xfrm>
                <a:off x="5334001" y="3505199"/>
                <a:ext cx="76200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Meters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4747308" y="2931835"/>
                <a:ext cx="533700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7655" name="Rectangle 60"/>
            <p:cNvSpPr>
              <a:spLocks noChangeArrowheads="1"/>
            </p:cNvSpPr>
            <p:nvPr/>
          </p:nvSpPr>
          <p:spPr bwMode="auto">
            <a:xfrm>
              <a:off x="1882132" y="3812401"/>
              <a:ext cx="678590" cy="353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157749" y="467033"/>
            <a:ext cx="5029200" cy="5029200"/>
            <a:chOff x="0" y="1828800"/>
            <a:chExt cx="9144000" cy="5029200"/>
          </a:xfrm>
        </p:grpSpPr>
        <p:sp>
          <p:nvSpPr>
            <p:cNvPr id="4" name="Rectangle 3"/>
            <p:cNvSpPr/>
            <p:nvPr/>
          </p:nvSpPr>
          <p:spPr>
            <a:xfrm>
              <a:off x="0" y="1828800"/>
              <a:ext cx="9144000" cy="502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215427" y="5823218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FW100-2 (5.5)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3618729" y="5546239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FW024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3618729" y="5259923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FW100-3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9" name="Freeform 9"/>
            <p:cNvSpPr>
              <a:spLocks/>
            </p:cNvSpPr>
            <p:nvPr/>
          </p:nvSpPr>
          <p:spPr bwMode="auto">
            <a:xfrm rot="-5400000">
              <a:off x="3019972" y="5278939"/>
              <a:ext cx="276979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4081751" y="4979831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FW102-2 (6.5)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5647202" y="4702852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FW102-3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5911785" y="4425873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FW101-2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5911785" y="4139557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FW101-3 (6.1)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4" name="Freeform 14"/>
            <p:cNvSpPr>
              <a:spLocks/>
            </p:cNvSpPr>
            <p:nvPr/>
          </p:nvSpPr>
          <p:spPr bwMode="auto">
            <a:xfrm rot="-5400000">
              <a:off x="5313630" y="4160728"/>
              <a:ext cx="278536" cy="460264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5" name="Freeform 15"/>
            <p:cNvSpPr>
              <a:spLocks/>
            </p:cNvSpPr>
            <p:nvPr/>
          </p:nvSpPr>
          <p:spPr bwMode="auto">
            <a:xfrm rot="-5400000">
              <a:off x="4973753" y="4371752"/>
              <a:ext cx="426361" cy="463021"/>
            </a:xfrm>
            <a:custGeom>
              <a:avLst/>
              <a:gdLst>
                <a:gd name="T0" fmla="*/ 0 w 49"/>
                <a:gd name="T1" fmla="*/ 2147483647 h 26"/>
                <a:gd name="T2" fmla="*/ 0 w 49"/>
                <a:gd name="T3" fmla="*/ 0 h 26"/>
                <a:gd name="T4" fmla="*/ 2147483647 w 49"/>
                <a:gd name="T5" fmla="*/ 0 h 26"/>
                <a:gd name="T6" fmla="*/ 2147483647 w 49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6"/>
                <a:gd name="T14" fmla="*/ 49 w 49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6">
                  <a:moveTo>
                    <a:pt x="0" y="26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15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5448764" y="3862576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FW026 (5.7)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5448764" y="3582485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8" name="Freeform 18"/>
            <p:cNvSpPr>
              <a:spLocks/>
            </p:cNvSpPr>
            <p:nvPr/>
          </p:nvSpPr>
          <p:spPr bwMode="auto">
            <a:xfrm rot="-5400000">
              <a:off x="4851987" y="3603835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9" name="Freeform 19"/>
            <p:cNvSpPr>
              <a:spLocks/>
            </p:cNvSpPr>
            <p:nvPr/>
          </p:nvSpPr>
          <p:spPr bwMode="auto">
            <a:xfrm rot="-5400000">
              <a:off x="4123638" y="3776144"/>
              <a:ext cx="773363" cy="890213"/>
            </a:xfrm>
            <a:custGeom>
              <a:avLst/>
              <a:gdLst>
                <a:gd name="T0" fmla="*/ 0 w 89"/>
                <a:gd name="T1" fmla="*/ 2147483647 h 50"/>
                <a:gd name="T2" fmla="*/ 0 w 89"/>
                <a:gd name="T3" fmla="*/ 0 h 50"/>
                <a:gd name="T4" fmla="*/ 2147483647 w 89"/>
                <a:gd name="T5" fmla="*/ 0 h 50"/>
                <a:gd name="T6" fmla="*/ 2147483647 w 89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0"/>
                <a:gd name="T14" fmla="*/ 89 w 89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0">
                  <a:moveTo>
                    <a:pt x="0" y="50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0" name="Freeform 20"/>
            <p:cNvSpPr>
              <a:spLocks/>
            </p:cNvSpPr>
            <p:nvPr/>
          </p:nvSpPr>
          <p:spPr bwMode="auto">
            <a:xfrm rot="-5400000">
              <a:off x="3279917" y="4308126"/>
              <a:ext cx="876064" cy="694532"/>
            </a:xfrm>
            <a:custGeom>
              <a:avLst/>
              <a:gdLst>
                <a:gd name="T0" fmla="*/ 0 w 101"/>
                <a:gd name="T1" fmla="*/ 2147483647 h 39"/>
                <a:gd name="T2" fmla="*/ 0 w 101"/>
                <a:gd name="T3" fmla="*/ 0 h 39"/>
                <a:gd name="T4" fmla="*/ 2147483647 w 101"/>
                <a:gd name="T5" fmla="*/ 0 h 39"/>
                <a:gd name="T6" fmla="*/ 2147483647 w 101"/>
                <a:gd name="T7" fmla="*/ 2147483647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39"/>
                <a:gd name="T14" fmla="*/ 101 w 10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39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2422593" y="3305506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FW102-4 (4.4)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3971507" y="3019190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5040867" y="2742210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FW101-4 (5.6)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5040867" y="2462119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FW102-1 (6.4)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5" name="Freeform 25"/>
            <p:cNvSpPr>
              <a:spLocks/>
            </p:cNvSpPr>
            <p:nvPr/>
          </p:nvSpPr>
          <p:spPr bwMode="auto">
            <a:xfrm rot="-5400000">
              <a:off x="4441329" y="2483469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6" name="Freeform 26"/>
            <p:cNvSpPr>
              <a:spLocks/>
            </p:cNvSpPr>
            <p:nvPr/>
          </p:nvSpPr>
          <p:spPr bwMode="auto">
            <a:xfrm rot="-5400000">
              <a:off x="3599785" y="2381923"/>
              <a:ext cx="415469" cy="1083137"/>
            </a:xfrm>
            <a:custGeom>
              <a:avLst/>
              <a:gdLst>
                <a:gd name="T0" fmla="*/ 0 w 48"/>
                <a:gd name="T1" fmla="*/ 2147483647 h 61"/>
                <a:gd name="T2" fmla="*/ 0 w 48"/>
                <a:gd name="T3" fmla="*/ 0 h 61"/>
                <a:gd name="T4" fmla="*/ 2147483647 w 48"/>
                <a:gd name="T5" fmla="*/ 0 h 61"/>
                <a:gd name="T6" fmla="*/ 2147483647 w 48"/>
                <a:gd name="T7" fmla="*/ 2147483647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61"/>
                <a:gd name="T14" fmla="*/ 48 w 48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61">
                  <a:moveTo>
                    <a:pt x="0" y="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6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7" name="Rectangle 27"/>
            <p:cNvSpPr>
              <a:spLocks noChangeArrowheads="1"/>
            </p:cNvSpPr>
            <p:nvPr/>
          </p:nvSpPr>
          <p:spPr bwMode="auto">
            <a:xfrm>
              <a:off x="3348636" y="2185140"/>
              <a:ext cx="21159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FW103 (5.92)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8" name="Rectangle 28"/>
            <p:cNvSpPr>
              <a:spLocks noChangeArrowheads="1"/>
            </p:cNvSpPr>
            <p:nvPr/>
          </p:nvSpPr>
          <p:spPr bwMode="auto">
            <a:xfrm>
              <a:off x="3348636" y="1898824"/>
              <a:ext cx="21159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FW105 (4.66)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9" name="Freeform 29"/>
            <p:cNvSpPr>
              <a:spLocks/>
            </p:cNvSpPr>
            <p:nvPr/>
          </p:nvSpPr>
          <p:spPr bwMode="auto">
            <a:xfrm rot="-5400000">
              <a:off x="2747968" y="1924063"/>
              <a:ext cx="286316" cy="463021"/>
            </a:xfrm>
            <a:custGeom>
              <a:avLst/>
              <a:gdLst>
                <a:gd name="T0" fmla="*/ 0 w 33"/>
                <a:gd name="T1" fmla="*/ 2147483647 h 26"/>
                <a:gd name="T2" fmla="*/ 0 w 33"/>
                <a:gd name="T3" fmla="*/ 0 h 26"/>
                <a:gd name="T4" fmla="*/ 2147483647 w 33"/>
                <a:gd name="T5" fmla="*/ 0 h 26"/>
                <a:gd name="T6" fmla="*/ 2147483647 w 33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6"/>
                <a:gd name="T14" fmla="*/ 33 w 3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6">
                  <a:moveTo>
                    <a:pt x="0" y="26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0" name="Freeform 30"/>
            <p:cNvSpPr>
              <a:spLocks/>
            </p:cNvSpPr>
            <p:nvPr/>
          </p:nvSpPr>
          <p:spPr bwMode="auto">
            <a:xfrm rot="-5400000">
              <a:off x="2301272" y="1958034"/>
              <a:ext cx="771808" cy="1157553"/>
            </a:xfrm>
            <a:custGeom>
              <a:avLst/>
              <a:gdLst>
                <a:gd name="T0" fmla="*/ 0 w 89"/>
                <a:gd name="T1" fmla="*/ 2147483647 h 65"/>
                <a:gd name="T2" fmla="*/ 0 w 89"/>
                <a:gd name="T3" fmla="*/ 0 h 65"/>
                <a:gd name="T4" fmla="*/ 2147483647 w 89"/>
                <a:gd name="T5" fmla="*/ 0 h 65"/>
                <a:gd name="T6" fmla="*/ 2147483647 w 89"/>
                <a:gd name="T7" fmla="*/ 2147483647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5"/>
                <a:gd name="T14" fmla="*/ 89 w 8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5">
                  <a:moveTo>
                    <a:pt x="0" y="65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1" name="Freeform 31"/>
            <p:cNvSpPr>
              <a:spLocks/>
            </p:cNvSpPr>
            <p:nvPr/>
          </p:nvSpPr>
          <p:spPr bwMode="auto">
            <a:xfrm rot="-5400000">
              <a:off x="1520160" y="2738354"/>
              <a:ext cx="876064" cy="482313"/>
            </a:xfrm>
            <a:custGeom>
              <a:avLst/>
              <a:gdLst>
                <a:gd name="T0" fmla="*/ 0 w 101"/>
                <a:gd name="T1" fmla="*/ 2147483647 h 27"/>
                <a:gd name="T2" fmla="*/ 0 w 101"/>
                <a:gd name="T3" fmla="*/ 0 h 27"/>
                <a:gd name="T4" fmla="*/ 2147483647 w 101"/>
                <a:gd name="T5" fmla="*/ 0 h 27"/>
                <a:gd name="T6" fmla="*/ 2147483647 w 101"/>
                <a:gd name="T7" fmla="*/ 214748364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27"/>
                <a:gd name="T14" fmla="*/ 101 w 10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27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22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2" name="Freeform 32"/>
            <p:cNvSpPr>
              <a:spLocks/>
            </p:cNvSpPr>
            <p:nvPr/>
          </p:nvSpPr>
          <p:spPr bwMode="auto">
            <a:xfrm rot="-5400000">
              <a:off x="1631748" y="2920348"/>
              <a:ext cx="1683661" cy="1794206"/>
            </a:xfrm>
            <a:custGeom>
              <a:avLst/>
              <a:gdLst>
                <a:gd name="T0" fmla="*/ 0 w 194"/>
                <a:gd name="T1" fmla="*/ 2147483647 h 101"/>
                <a:gd name="T2" fmla="*/ 0 w 194"/>
                <a:gd name="T3" fmla="*/ 0 h 101"/>
                <a:gd name="T4" fmla="*/ 2147483647 w 194"/>
                <a:gd name="T5" fmla="*/ 0 h 101"/>
                <a:gd name="T6" fmla="*/ 2147483647 w 194"/>
                <a:gd name="T7" fmla="*/ 2147483647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01"/>
                <a:gd name="T14" fmla="*/ 194 w 194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01">
                  <a:moveTo>
                    <a:pt x="0" y="101"/>
                  </a:moveTo>
                  <a:lnTo>
                    <a:pt x="0" y="0"/>
                  </a:lnTo>
                  <a:lnTo>
                    <a:pt x="194" y="0"/>
                  </a:lnTo>
                  <a:lnTo>
                    <a:pt x="194" y="8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3" name="Freeform 33"/>
            <p:cNvSpPr>
              <a:spLocks/>
            </p:cNvSpPr>
            <p:nvPr/>
          </p:nvSpPr>
          <p:spPr bwMode="auto">
            <a:xfrm rot="-5400000">
              <a:off x="1147524" y="3731017"/>
              <a:ext cx="1692998" cy="1865863"/>
            </a:xfrm>
            <a:custGeom>
              <a:avLst/>
              <a:gdLst>
                <a:gd name="T0" fmla="*/ 0 w 195"/>
                <a:gd name="T1" fmla="*/ 2147483647 h 105"/>
                <a:gd name="T2" fmla="*/ 0 w 195"/>
                <a:gd name="T3" fmla="*/ 0 h 105"/>
                <a:gd name="T4" fmla="*/ 2147483647 w 195"/>
                <a:gd name="T5" fmla="*/ 0 h 105"/>
                <a:gd name="T6" fmla="*/ 2147483647 w 195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105"/>
                <a:gd name="T14" fmla="*/ 195 w 195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105">
                  <a:moveTo>
                    <a:pt x="0" y="105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2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4" name="Freeform 34"/>
            <p:cNvSpPr>
              <a:spLocks/>
            </p:cNvSpPr>
            <p:nvPr/>
          </p:nvSpPr>
          <p:spPr bwMode="auto">
            <a:xfrm rot="-5400000">
              <a:off x="160433" y="5034597"/>
              <a:ext cx="1266637" cy="534678"/>
            </a:xfrm>
            <a:custGeom>
              <a:avLst/>
              <a:gdLst>
                <a:gd name="T0" fmla="*/ 0 w 146"/>
                <a:gd name="T1" fmla="*/ 2147483647 h 30"/>
                <a:gd name="T2" fmla="*/ 0 w 146"/>
                <a:gd name="T3" fmla="*/ 0 h 30"/>
                <a:gd name="T4" fmla="*/ 2147483647 w 146"/>
                <a:gd name="T5" fmla="*/ 0 h 30"/>
                <a:gd name="T6" fmla="*/ 2147483647 w 146"/>
                <a:gd name="T7" fmla="*/ 2147483647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30"/>
                <a:gd name="T14" fmla="*/ 146 w 14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30">
                  <a:moveTo>
                    <a:pt x="0" y="26"/>
                  </a:moveTo>
                  <a:lnTo>
                    <a:pt x="0" y="0"/>
                  </a:lnTo>
                  <a:lnTo>
                    <a:pt x="146" y="0"/>
                  </a:lnTo>
                  <a:lnTo>
                    <a:pt x="146" y="3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rot="16200000" flipV="1">
              <a:off x="3320123" y="3322275"/>
              <a:ext cx="1555" cy="561964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 rot="16200000" flipH="1">
              <a:off x="609319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37"/>
            <p:cNvSpPr>
              <a:spLocks noChangeShapeType="1"/>
            </p:cNvSpPr>
            <p:nvPr/>
          </p:nvSpPr>
          <p:spPr bwMode="auto">
            <a:xfrm rot="16200000" flipH="1">
              <a:off x="4902572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38"/>
            <p:cNvSpPr>
              <a:spLocks noChangeShapeType="1"/>
            </p:cNvSpPr>
            <p:nvPr/>
          </p:nvSpPr>
          <p:spPr bwMode="auto">
            <a:xfrm rot="16200000" flipH="1">
              <a:off x="371194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39"/>
            <p:cNvSpPr>
              <a:spLocks noChangeShapeType="1"/>
            </p:cNvSpPr>
            <p:nvPr/>
          </p:nvSpPr>
          <p:spPr bwMode="auto">
            <a:xfrm rot="16200000" flipH="1">
              <a:off x="2502028" y="6170397"/>
              <a:ext cx="77803" cy="275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0"/>
            <p:cNvSpPr>
              <a:spLocks noChangeShapeType="1"/>
            </p:cNvSpPr>
            <p:nvPr/>
          </p:nvSpPr>
          <p:spPr bwMode="auto">
            <a:xfrm rot="16200000" flipH="1">
              <a:off x="1308648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5904722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0.6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4716856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0.5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3" name="Rectangle 43"/>
            <p:cNvSpPr>
              <a:spLocks noChangeArrowheads="1"/>
            </p:cNvSpPr>
            <p:nvPr/>
          </p:nvSpPr>
          <p:spPr bwMode="auto">
            <a:xfrm>
              <a:off x="3526229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0.4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4" name="Rectangle 44"/>
            <p:cNvSpPr>
              <a:spLocks noChangeArrowheads="1"/>
            </p:cNvSpPr>
            <p:nvPr/>
          </p:nvSpPr>
          <p:spPr bwMode="auto">
            <a:xfrm>
              <a:off x="2313556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5" name="Rectangle 45"/>
            <p:cNvSpPr>
              <a:spLocks noChangeArrowheads="1"/>
            </p:cNvSpPr>
            <p:nvPr/>
          </p:nvSpPr>
          <p:spPr bwMode="auto">
            <a:xfrm>
              <a:off x="1120175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0.2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6" name="Rectangle 49"/>
            <p:cNvSpPr>
              <a:spLocks noChangeArrowheads="1"/>
            </p:cNvSpPr>
            <p:nvPr/>
          </p:nvSpPr>
          <p:spPr bwMode="auto">
            <a:xfrm>
              <a:off x="428396" y="6467272"/>
              <a:ext cx="554907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Sorensen Abundance Based Distance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7" name="TextBox 52"/>
            <p:cNvSpPr txBox="1">
              <a:spLocks noChangeArrowheads="1"/>
            </p:cNvSpPr>
            <p:nvPr/>
          </p:nvSpPr>
          <p:spPr bwMode="auto">
            <a:xfrm>
              <a:off x="7672917" y="2301844"/>
              <a:ext cx="6614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37938" name="TextBox 53"/>
            <p:cNvSpPr txBox="1">
              <a:spLocks noChangeArrowheads="1"/>
            </p:cNvSpPr>
            <p:nvPr/>
          </p:nvSpPr>
          <p:spPr bwMode="auto">
            <a:xfrm>
              <a:off x="8228538" y="4215024"/>
              <a:ext cx="661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939" name="TextBox 54"/>
            <p:cNvSpPr txBox="1">
              <a:spLocks noChangeArrowheads="1"/>
            </p:cNvSpPr>
            <p:nvPr/>
          </p:nvSpPr>
          <p:spPr bwMode="auto">
            <a:xfrm>
              <a:off x="6173612" y="5314384"/>
              <a:ext cx="938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M1</a:t>
              </a:r>
            </a:p>
          </p:txBody>
        </p:sp>
        <p:sp>
          <p:nvSpPr>
            <p:cNvPr id="37940" name="TextBox 55"/>
            <p:cNvSpPr txBox="1">
              <a:spLocks noChangeArrowheads="1"/>
            </p:cNvSpPr>
            <p:nvPr/>
          </p:nvSpPr>
          <p:spPr bwMode="auto">
            <a:xfrm>
              <a:off x="5468057" y="5749070"/>
              <a:ext cx="881943" cy="34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M2</a:t>
              </a:r>
            </a:p>
          </p:txBody>
        </p:sp>
        <p:sp>
          <p:nvSpPr>
            <p:cNvPr id="50" name="Right Bracket 49"/>
            <p:cNvSpPr/>
            <p:nvPr/>
          </p:nvSpPr>
          <p:spPr>
            <a:xfrm>
              <a:off x="7233227" y="1928813"/>
              <a:ext cx="352136" cy="149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ight Bracket 50"/>
            <p:cNvSpPr/>
            <p:nvPr/>
          </p:nvSpPr>
          <p:spPr>
            <a:xfrm>
              <a:off x="7813387" y="3581400"/>
              <a:ext cx="441613" cy="159385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ight Bracket 51"/>
            <p:cNvSpPr/>
            <p:nvPr/>
          </p:nvSpPr>
          <p:spPr>
            <a:xfrm>
              <a:off x="5821796" y="5314950"/>
              <a:ext cx="262658" cy="37306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ight Bracket 52"/>
            <p:cNvSpPr/>
            <p:nvPr/>
          </p:nvSpPr>
          <p:spPr>
            <a:xfrm>
              <a:off x="5290705" y="5811838"/>
              <a:ext cx="132773" cy="22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-457416" y="3963194"/>
              <a:ext cx="4268788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2D5722-17E0-4CA8-9E1D-13D0B9E5BD88}"/>
              </a:ext>
            </a:extLst>
          </p:cNvPr>
          <p:cNvSpPr txBox="1"/>
          <p:nvPr/>
        </p:nvSpPr>
        <p:spPr>
          <a:xfrm>
            <a:off x="6461760" y="650649"/>
            <a:ext cx="4246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Procedur</a:t>
            </a:r>
            <a:endParaRPr lang="es-PE" sz="2400" dirty="0"/>
          </a:p>
          <a:p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Started</a:t>
            </a:r>
            <a:r>
              <a:rPr lang="es-PE" sz="2400" dirty="0"/>
              <a:t> </a:t>
            </a:r>
            <a:r>
              <a:rPr lang="es-PE" sz="2400" dirty="0" err="1"/>
              <a:t>with</a:t>
            </a:r>
            <a:r>
              <a:rPr lang="es-PE" sz="2400" dirty="0"/>
              <a:t> </a:t>
            </a:r>
            <a:r>
              <a:rPr lang="es-PE" sz="2400" dirty="0" err="1"/>
              <a:t>clustering</a:t>
            </a:r>
            <a:r>
              <a:rPr lang="es-PE" sz="2400" dirty="0"/>
              <a:t> </a:t>
            </a:r>
            <a:r>
              <a:rPr lang="es-PE" sz="2400" dirty="0" err="1"/>
              <a:t>of</a:t>
            </a:r>
            <a:r>
              <a:rPr lang="es-PE" sz="2400" dirty="0"/>
              <a:t> </a:t>
            </a:r>
            <a:r>
              <a:rPr lang="es-PE" sz="2400" dirty="0" err="1"/>
              <a:t>sample</a:t>
            </a:r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Defined</a:t>
            </a:r>
            <a:r>
              <a:rPr lang="es-PE" sz="2400" dirty="0"/>
              <a:t> </a:t>
            </a:r>
            <a:r>
              <a:rPr lang="es-PE" sz="2400" dirty="0" err="1"/>
              <a:t>the</a:t>
            </a:r>
            <a:r>
              <a:rPr lang="es-PE" sz="2400" dirty="0"/>
              <a:t> </a:t>
            </a:r>
            <a:r>
              <a:rPr lang="es-PE" sz="2400" dirty="0" err="1"/>
              <a:t>number</a:t>
            </a:r>
            <a:r>
              <a:rPr lang="es-PE" sz="2400" dirty="0"/>
              <a:t> </a:t>
            </a:r>
            <a:r>
              <a:rPr lang="es-PE" sz="2400" dirty="0" err="1"/>
              <a:t>of</a:t>
            </a:r>
            <a:r>
              <a:rPr lang="es-PE" sz="2400" dirty="0"/>
              <a:t> </a:t>
            </a:r>
            <a:r>
              <a:rPr lang="es-PE" sz="2400" dirty="0" err="1"/>
              <a:t>clusters</a:t>
            </a:r>
            <a:r>
              <a:rPr lang="es-PE" sz="2400" dirty="0"/>
              <a:t> (n=4)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Used K-</a:t>
            </a:r>
            <a:r>
              <a:rPr lang="es-PE" sz="2400" dirty="0" err="1"/>
              <a:t>means</a:t>
            </a:r>
            <a:r>
              <a:rPr lang="es-PE" sz="2400" dirty="0"/>
              <a:t>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get</a:t>
            </a:r>
            <a:r>
              <a:rPr lang="es-PE" sz="2400" dirty="0"/>
              <a:t> </a:t>
            </a:r>
            <a:r>
              <a:rPr lang="es-PE" sz="2400" dirty="0" err="1"/>
              <a:t>the</a:t>
            </a:r>
            <a:r>
              <a:rPr lang="es-PE" sz="2400" dirty="0"/>
              <a:t> </a:t>
            </a:r>
            <a:r>
              <a:rPr lang="es-PE" sz="2400" dirty="0" err="1"/>
              <a:t>group</a:t>
            </a:r>
            <a:r>
              <a:rPr lang="es-PE" sz="2400" dirty="0"/>
              <a:t> </a:t>
            </a:r>
            <a:r>
              <a:rPr lang="es-PE" sz="2400" dirty="0" err="1"/>
              <a:t>membership</a:t>
            </a:r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Applied</a:t>
            </a:r>
            <a:r>
              <a:rPr lang="es-PE" sz="2400" dirty="0"/>
              <a:t> </a:t>
            </a:r>
            <a:r>
              <a:rPr lang="es-PE" sz="2400" dirty="0" err="1"/>
              <a:t>indicator</a:t>
            </a:r>
            <a:r>
              <a:rPr lang="es-PE" sz="2400" dirty="0"/>
              <a:t> </a:t>
            </a:r>
            <a:r>
              <a:rPr lang="es-PE" sz="2400" dirty="0" err="1"/>
              <a:t>species</a:t>
            </a:r>
            <a:r>
              <a:rPr lang="es-PE" sz="2400" dirty="0"/>
              <a:t> </a:t>
            </a:r>
            <a:r>
              <a:rPr lang="es-PE" sz="2400" dirty="0" err="1"/>
              <a:t>analysis</a:t>
            </a:r>
            <a:r>
              <a:rPr lang="es-PE" sz="2400" dirty="0"/>
              <a:t> </a:t>
            </a:r>
            <a:r>
              <a:rPr lang="es-PE" sz="2400" dirty="0" err="1"/>
              <a:t>to</a:t>
            </a:r>
            <a:r>
              <a:rPr lang="es-PE" sz="2400" dirty="0"/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/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8882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47051"/>
              </p:ext>
            </p:extLst>
          </p:nvPr>
        </p:nvGraphicFramePr>
        <p:xfrm>
          <a:off x="1366520" y="920759"/>
          <a:ext cx="9768840" cy="5023853"/>
        </p:xfrm>
        <a:graphic>
          <a:graphicData uri="http://schemas.openxmlformats.org/drawingml/2006/table">
            <a:tbl>
              <a:tblPr/>
              <a:tblGrid>
                <a:gridCol w="65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Group Rank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Classification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Closest isolated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Similarity to closest isolate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(%)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Burkholderiales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Vogesella indigofera</a:t>
                      </a:r>
                      <a:r>
                        <a:rPr lang="es-P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ATCC 19706T; AB021385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95.6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Peptococcaceae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Anaerobic bacterium Prop2; AY756143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Chlamydiales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UWC22; AF083616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98.0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putealis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(T); DSM 16056; AY574979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Firmicutes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Clostridium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9B4; AY554416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09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Sulfate-reducing bacterium F1-7b; AJ012594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BRC1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82.8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Thauera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R-28312; AM084110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dehalogenans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T); 2CP-1; ATCC BAA-258; AF382396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96.1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Alphaproteobacteria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 of 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 polyphaga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AF132138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90.2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Gallionella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ferruginea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subsp.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capsiferriformans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DQ386262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Known uranium reducers are indicator species of high activity wells</a:t>
            </a:r>
          </a:p>
        </p:txBody>
      </p:sp>
    </p:spTree>
    <p:extLst>
      <p:ext uri="{BB962C8B-B14F-4D97-AF65-F5344CB8AC3E}">
        <p14:creationId xmlns:p14="http://schemas.microsoft.com/office/powerpoint/2010/main" val="89412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1393</Words>
  <Application>Microsoft Office PowerPoint</Application>
  <PresentationFormat>Widescreen</PresentationFormat>
  <Paragraphs>387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SimSun</vt:lpstr>
      <vt:lpstr>Arial</vt:lpstr>
      <vt:lpstr>Calibri</vt:lpstr>
      <vt:lpstr>DejaVu Sans Mono</vt:lpstr>
      <vt:lpstr>Gill Sans MT</vt:lpstr>
      <vt:lpstr>Lucida Console</vt:lpstr>
      <vt:lpstr>Times</vt:lpstr>
      <vt:lpstr>Times New Roman</vt:lpstr>
      <vt:lpstr>Wingdings</vt:lpstr>
      <vt:lpstr>Gallery</vt:lpstr>
      <vt:lpstr>Análisis de abundancia diferencial</vt:lpstr>
      <vt:lpstr>Objetivos</vt:lpstr>
      <vt:lpstr>Justificación</vt:lpstr>
      <vt:lpstr>Analysis of variation</vt:lpstr>
      <vt:lpstr>Indicator species analysis</vt:lpstr>
      <vt:lpstr>Indicator species analysis</vt:lpstr>
      <vt:lpstr>Finding indicators of uranium reduction</vt:lpstr>
      <vt:lpstr>PowerPoint Presentation</vt:lpstr>
      <vt:lpstr>Known uranium reducers are indicator species of high activity wells</vt:lpstr>
      <vt:lpstr>Indicator species</vt:lpstr>
      <vt:lpstr>Random forests</vt:lpstr>
      <vt:lpstr>Random forests is related to classification and regression trees</vt:lpstr>
      <vt:lpstr>Regression tree to predict the C content based on pH and CEC.  Model used 661 forest soil samples</vt:lpstr>
      <vt:lpstr>Random Predictor Illustration</vt:lpstr>
      <vt:lpstr>Random Forest provides</vt:lpstr>
      <vt:lpstr>Random Forest provides</vt:lpstr>
      <vt:lpstr>Feature selection with Boruta</vt:lpstr>
      <vt:lpstr>Feature selection with Boruta</vt:lpstr>
      <vt:lpstr>PowerPoint Presentation</vt:lpstr>
      <vt:lpstr>Finding predictors of forest harvesting and soil layers</vt:lpstr>
      <vt:lpstr>PowerPoint Presentation</vt:lpstr>
      <vt:lpstr>Random Forest + Boruta</vt:lpstr>
      <vt:lpstr>DESeq2</vt:lpstr>
      <vt:lpstr>DESeq2</vt:lpstr>
      <vt:lpstr>Example: Genomic analysis identifies association of Fusobacterium with colorectal carcinoma. </vt:lpstr>
      <vt:lpstr>DESeq2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64</cp:revision>
  <dcterms:created xsi:type="dcterms:W3CDTF">2018-03-20T01:21:58Z</dcterms:created>
  <dcterms:modified xsi:type="dcterms:W3CDTF">2018-03-20T05:42:36Z</dcterms:modified>
</cp:coreProperties>
</file>