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7" r:id="rId2"/>
  </p:sldMasterIdLst>
  <p:notesMasterIdLst>
    <p:notesMasterId r:id="rId27"/>
  </p:notesMasterIdLst>
  <p:handoutMasterIdLst>
    <p:handoutMasterId r:id="rId28"/>
  </p:handoutMasterIdLst>
  <p:sldIdLst>
    <p:sldId id="350" r:id="rId3"/>
    <p:sldId id="286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62" r:id="rId12"/>
    <p:sldId id="272" r:id="rId13"/>
    <p:sldId id="284" r:id="rId14"/>
    <p:sldId id="281" r:id="rId15"/>
    <p:sldId id="271" r:id="rId16"/>
    <p:sldId id="269" r:id="rId17"/>
    <p:sldId id="351" r:id="rId18"/>
    <p:sldId id="266" r:id="rId19"/>
    <p:sldId id="264" r:id="rId20"/>
    <p:sldId id="258" r:id="rId21"/>
    <p:sldId id="283" r:id="rId22"/>
    <p:sldId id="287" r:id="rId23"/>
    <p:sldId id="288" r:id="rId24"/>
    <p:sldId id="270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50"/>
          </p14:sldIdLst>
        </p14:section>
        <p14:section name="Default Section" id="{3C043F48-CF00-436B-A5A0-11BABEBF4B2E}">
          <p14:sldIdLst>
            <p14:sldId id="286"/>
            <p14:sldId id="274"/>
            <p14:sldId id="275"/>
            <p14:sldId id="276"/>
            <p14:sldId id="277"/>
            <p14:sldId id="278"/>
            <p14:sldId id="279"/>
            <p14:sldId id="282"/>
            <p14:sldId id="262"/>
            <p14:sldId id="272"/>
            <p14:sldId id="284"/>
            <p14:sldId id="281"/>
            <p14:sldId id="271"/>
            <p14:sldId id="269"/>
            <p14:sldId id="351"/>
            <p14:sldId id="266"/>
            <p14:sldId id="264"/>
            <p14:sldId id="258"/>
            <p14:sldId id="283"/>
            <p14:sldId id="287"/>
            <p14:sldId id="288"/>
            <p14:sldId id="27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7480" autoAdjust="0"/>
  </p:normalViewPr>
  <p:slideViewPr>
    <p:cSldViewPr>
      <p:cViewPr varScale="1">
        <p:scale>
          <a:sx n="63" d="100"/>
          <a:sy n="63" d="100"/>
        </p:scale>
        <p:origin x="1109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31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393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1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5" r:id="rId3"/>
    <p:sldLayoutId id="2147483674" r:id="rId4"/>
    <p:sldLayoutId id="2147483673" r:id="rId5"/>
    <p:sldLayoutId id="2147483676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49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/>
              <a:t>Mothur</a:t>
            </a:r>
            <a:r>
              <a:rPr lang="en-AU" dirty="0"/>
              <a:t> </a:t>
            </a:r>
            <a:r>
              <a:rPr lang="en-AU" dirty="0" err="1"/>
              <a:t>MiSeq</a:t>
            </a:r>
            <a:br>
              <a:rPr lang="en-AU" dirty="0"/>
            </a:br>
            <a:r>
              <a:rPr lang="en-AU" dirty="0"/>
              <a:t>Processing</a:t>
            </a:r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5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1115616" y="2420888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Learn how to run </a:t>
            </a:r>
            <a:r>
              <a:rPr lang="en-AU" sz="2400" i="1" dirty="0" err="1"/>
              <a:t>mothur</a:t>
            </a:r>
            <a:r>
              <a:rPr lang="en-AU" sz="2400" dirty="0"/>
              <a:t> with </a:t>
            </a:r>
            <a:r>
              <a:rPr lang="en-AU" sz="2400" dirty="0" err="1"/>
              <a:t>Miseq</a:t>
            </a:r>
            <a:r>
              <a:rPr lang="en-AU" sz="2400" dirty="0"/>
              <a:t> data.</a:t>
            </a:r>
          </a:p>
          <a:p>
            <a:r>
              <a:rPr lang="en-AU" sz="2400" dirty="0"/>
              <a:t>Understand rationale behind steps.</a:t>
            </a:r>
          </a:p>
          <a:p>
            <a:r>
              <a:rPr lang="en-AU" sz="2400" dirty="0"/>
              <a:t>Used processed data for diversity analysis.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i="1" dirty="0" err="1"/>
              <a:t>mothur</a:t>
            </a:r>
            <a:endParaRPr lang="es-P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sz="2400" dirty="0"/>
              <a:t>Software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process</a:t>
            </a:r>
            <a:r>
              <a:rPr lang="es-PE" sz="2400" dirty="0"/>
              <a:t> and </a:t>
            </a:r>
            <a:r>
              <a:rPr lang="es-PE" sz="2400" dirty="0" err="1"/>
              <a:t>analyze</a:t>
            </a:r>
            <a:r>
              <a:rPr lang="es-PE" sz="2400" dirty="0"/>
              <a:t> </a:t>
            </a:r>
            <a:r>
              <a:rPr lang="es-PE" sz="2400" dirty="0" err="1"/>
              <a:t>microbial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r>
              <a:rPr lang="es-PE" sz="2400" dirty="0"/>
              <a:t> </a:t>
            </a:r>
            <a:r>
              <a:rPr lang="es-PE" sz="2400" dirty="0" err="1"/>
              <a:t>census</a:t>
            </a:r>
            <a:r>
              <a:rPr lang="es-PE" sz="2400" dirty="0"/>
              <a:t> data</a:t>
            </a:r>
          </a:p>
          <a:p>
            <a:r>
              <a:rPr lang="es-PE" sz="2400" dirty="0"/>
              <a:t>Free, open </a:t>
            </a:r>
            <a:r>
              <a:rPr lang="es-PE" sz="2400" dirty="0" err="1"/>
              <a:t>source</a:t>
            </a:r>
            <a:endParaRPr lang="es-PE" sz="2400" dirty="0"/>
          </a:p>
          <a:p>
            <a:r>
              <a:rPr lang="es-PE" sz="2400" dirty="0" err="1"/>
              <a:t>Handles</a:t>
            </a:r>
            <a:r>
              <a:rPr lang="es-PE" sz="2400" dirty="0"/>
              <a:t> </a:t>
            </a:r>
            <a:r>
              <a:rPr lang="es-PE" sz="2400" dirty="0" err="1"/>
              <a:t>Illumina</a:t>
            </a:r>
            <a:r>
              <a:rPr lang="es-PE" sz="2400" dirty="0"/>
              <a:t>, 454, Ion Torrent, </a:t>
            </a:r>
            <a:r>
              <a:rPr lang="es-PE" sz="2400" dirty="0" err="1"/>
              <a:t>PacBio</a:t>
            </a:r>
            <a:r>
              <a:rPr lang="es-PE" sz="2400" dirty="0"/>
              <a:t> data</a:t>
            </a:r>
          </a:p>
          <a:p>
            <a:r>
              <a:rPr lang="es-PE" sz="2400" dirty="0" err="1"/>
              <a:t>Incorporates</a:t>
            </a:r>
            <a:r>
              <a:rPr lang="es-PE" sz="2400" dirty="0"/>
              <a:t> </a:t>
            </a:r>
            <a:r>
              <a:rPr lang="es-PE" sz="2400" dirty="0" err="1"/>
              <a:t>tools</a:t>
            </a:r>
            <a:r>
              <a:rPr lang="es-PE" sz="2400" dirty="0"/>
              <a:t> </a:t>
            </a:r>
            <a:r>
              <a:rPr lang="es-PE" sz="2400" dirty="0" err="1"/>
              <a:t>from</a:t>
            </a:r>
            <a:r>
              <a:rPr lang="es-PE" sz="2400" dirty="0"/>
              <a:t> </a:t>
            </a:r>
            <a:r>
              <a:rPr lang="es-PE" sz="2400" dirty="0" err="1"/>
              <a:t>others</a:t>
            </a:r>
            <a:r>
              <a:rPr lang="es-PE" sz="2400" dirty="0"/>
              <a:t> </a:t>
            </a:r>
            <a:r>
              <a:rPr lang="es-PE" sz="2400" dirty="0" err="1"/>
              <a:t>under</a:t>
            </a:r>
            <a:r>
              <a:rPr lang="es-PE" sz="2400" dirty="0"/>
              <a:t> </a:t>
            </a:r>
            <a:r>
              <a:rPr lang="es-PE" sz="2400" dirty="0" err="1"/>
              <a:t>one</a:t>
            </a:r>
            <a:r>
              <a:rPr lang="es-PE" sz="2400" dirty="0"/>
              <a:t> </a:t>
            </a:r>
            <a:r>
              <a:rPr lang="es-PE" sz="2400" dirty="0" err="1"/>
              <a:t>plattform</a:t>
            </a:r>
            <a:r>
              <a:rPr lang="es-PE" sz="2400" dirty="0"/>
              <a:t>.</a:t>
            </a:r>
          </a:p>
          <a:p>
            <a:r>
              <a:rPr lang="es-PE" sz="2400" dirty="0"/>
              <a:t>Broad </a:t>
            </a:r>
            <a:r>
              <a:rPr lang="es-PE" sz="2400" dirty="0" err="1"/>
              <a:t>user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endParaRPr lang="es-PE" sz="2400" dirty="0"/>
          </a:p>
          <a:p>
            <a:r>
              <a:rPr lang="es-PE" sz="2400" dirty="0" err="1"/>
              <a:t>Development</a:t>
            </a:r>
            <a:r>
              <a:rPr lang="es-PE" sz="2400" dirty="0"/>
              <a:t> </a:t>
            </a:r>
            <a:r>
              <a:rPr lang="es-PE" sz="2400" dirty="0" err="1"/>
              <a:t>is</a:t>
            </a:r>
            <a:r>
              <a:rPr lang="es-PE" sz="2400" dirty="0"/>
              <a:t> </a:t>
            </a:r>
            <a:r>
              <a:rPr lang="es-PE" sz="2400" dirty="0" err="1"/>
              <a:t>based</a:t>
            </a:r>
            <a:r>
              <a:rPr lang="es-PE" sz="2400" dirty="0"/>
              <a:t> </a:t>
            </a:r>
            <a:r>
              <a:rPr lang="es-PE" sz="2400" dirty="0" err="1"/>
              <a:t>on</a:t>
            </a:r>
            <a:r>
              <a:rPr lang="es-PE" sz="2400" dirty="0"/>
              <a:t> </a:t>
            </a:r>
            <a:r>
              <a:rPr lang="es-PE" sz="2400" dirty="0" err="1"/>
              <a:t>research</a:t>
            </a:r>
            <a:endParaRPr lang="es-PE" sz="2400" dirty="0"/>
          </a:p>
          <a:p>
            <a:r>
              <a:rPr lang="es-PE" sz="2400" dirty="0" err="1"/>
              <a:t>Many</a:t>
            </a:r>
            <a:r>
              <a:rPr lang="es-PE" sz="2400" dirty="0"/>
              <a:t> </a:t>
            </a:r>
            <a:r>
              <a:rPr lang="es-PE" sz="2400" dirty="0" err="1"/>
              <a:t>custom</a:t>
            </a:r>
            <a:r>
              <a:rPr lang="es-PE" sz="2400" dirty="0"/>
              <a:t> </a:t>
            </a:r>
            <a:r>
              <a:rPr lang="es-PE" sz="2400" dirty="0" err="1"/>
              <a:t>options</a:t>
            </a:r>
            <a:endParaRPr lang="es-P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1F3E1-CAE8-4A9A-9D06-1AEE10D7C42A}"/>
              </a:ext>
            </a:extLst>
          </p:cNvPr>
          <p:cNvSpPr txBox="1"/>
          <p:nvPr/>
        </p:nvSpPr>
        <p:spPr>
          <a:xfrm>
            <a:off x="6084168" y="1484784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DOTUR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SONS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MOTHUR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D7E6EC-381D-432D-B2FF-F07BD3F9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79" y="3770784"/>
            <a:ext cx="2538993" cy="17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mothur logo by Linda Wampach">
            <a:extLst>
              <a:ext uri="{FF2B5EF4-FFF2-40B4-BE49-F238E27FC236}">
                <a16:creationId xmlns:a16="http://schemas.microsoft.com/office/drawing/2014/main" id="{DD82E28A-4EE1-4E4A-8236-2A481C45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16" y="154190"/>
            <a:ext cx="1520419" cy="152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4">
            <a:extLst>
              <a:ext uri="{FF2B5EF4-FFF2-40B4-BE49-F238E27FC236}">
                <a16:creationId xmlns:a16="http://schemas.microsoft.com/office/drawing/2014/main" id="{C688312B-4AF4-449D-BC38-FA924A47C676}"/>
              </a:ext>
            </a:extLst>
          </p:cNvPr>
          <p:cNvSpPr/>
          <p:nvPr/>
        </p:nvSpPr>
        <p:spPr>
          <a:xfrm>
            <a:off x="6710365" y="24753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6">
            <a:extLst>
              <a:ext uri="{FF2B5EF4-FFF2-40B4-BE49-F238E27FC236}">
                <a16:creationId xmlns:a16="http://schemas.microsoft.com/office/drawing/2014/main" id="{566967DE-EFA5-4051-95AA-5A9289F5B7C7}"/>
              </a:ext>
            </a:extLst>
          </p:cNvPr>
          <p:cNvSpPr/>
          <p:nvPr/>
        </p:nvSpPr>
        <p:spPr>
          <a:xfrm>
            <a:off x="6710365" y="18657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s-PE" dirty="0" err="1"/>
              <a:t>Alternatives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254838" cy="4876800"/>
          </a:xfrm>
        </p:spPr>
        <p:txBody>
          <a:bodyPr>
            <a:normAutofit/>
          </a:bodyPr>
          <a:lstStyle/>
          <a:p>
            <a:r>
              <a:rPr lang="es-PE" sz="2400" dirty="0"/>
              <a:t>QIIME</a:t>
            </a:r>
          </a:p>
          <a:p>
            <a:pPr lvl="1"/>
            <a:r>
              <a:rPr lang="es-PE" sz="2000" dirty="0" err="1"/>
              <a:t>Multiple</a:t>
            </a:r>
            <a:r>
              <a:rPr lang="es-PE" sz="2000" dirty="0"/>
              <a:t> </a:t>
            </a:r>
            <a:r>
              <a:rPr lang="es-PE" sz="2000" dirty="0" err="1"/>
              <a:t>programs</a:t>
            </a:r>
            <a:r>
              <a:rPr lang="es-PE" sz="2000" dirty="0"/>
              <a:t> and scripts</a:t>
            </a:r>
          </a:p>
          <a:p>
            <a:pPr lvl="1"/>
            <a:r>
              <a:rPr lang="es-PE" sz="2000" dirty="0" err="1"/>
              <a:t>Some</a:t>
            </a:r>
            <a:r>
              <a:rPr lang="es-PE" sz="2000" dirty="0"/>
              <a:t> </a:t>
            </a:r>
            <a:r>
              <a:rPr lang="es-PE" sz="2000" dirty="0" err="1"/>
              <a:t>different</a:t>
            </a:r>
            <a:r>
              <a:rPr lang="es-PE" sz="2000" dirty="0"/>
              <a:t> </a:t>
            </a:r>
            <a:r>
              <a:rPr lang="es-PE" sz="2000" dirty="0" err="1"/>
              <a:t>features</a:t>
            </a:r>
            <a:endParaRPr lang="es-PE" sz="2000" dirty="0"/>
          </a:p>
          <a:p>
            <a:pPr lvl="2"/>
            <a:r>
              <a:rPr lang="es-PE" sz="1700" dirty="0" err="1"/>
              <a:t>Close</a:t>
            </a:r>
            <a:r>
              <a:rPr lang="es-PE" sz="1700" dirty="0"/>
              <a:t> </a:t>
            </a:r>
            <a:r>
              <a:rPr lang="es-PE" sz="1700" dirty="0" err="1"/>
              <a:t>reference</a:t>
            </a:r>
            <a:r>
              <a:rPr lang="es-PE" sz="1700" dirty="0"/>
              <a:t>/Open </a:t>
            </a:r>
            <a:r>
              <a:rPr lang="es-PE" sz="1700" dirty="0" err="1"/>
              <a:t>reference</a:t>
            </a:r>
            <a:r>
              <a:rPr lang="es-PE" sz="1700" dirty="0"/>
              <a:t> OTU </a:t>
            </a:r>
            <a:r>
              <a:rPr lang="es-PE" sz="1700" dirty="0" err="1"/>
              <a:t>picking</a:t>
            </a:r>
            <a:endParaRPr lang="es-PE" sz="1700" dirty="0"/>
          </a:p>
          <a:p>
            <a:pPr lvl="1"/>
            <a:endParaRPr lang="es-PE" sz="2000" dirty="0"/>
          </a:p>
          <a:p>
            <a:r>
              <a:rPr lang="es-PE" sz="2400" dirty="0"/>
              <a:t>DADA2</a:t>
            </a:r>
          </a:p>
          <a:p>
            <a:pPr lvl="1"/>
            <a:r>
              <a:rPr lang="es-PE" sz="2000" dirty="0" err="1"/>
              <a:t>Based</a:t>
            </a:r>
            <a:r>
              <a:rPr lang="es-PE" sz="2000" dirty="0"/>
              <a:t> </a:t>
            </a:r>
            <a:r>
              <a:rPr lang="es-PE" sz="2000" dirty="0" err="1"/>
              <a:t>on</a:t>
            </a:r>
            <a:r>
              <a:rPr lang="es-PE" sz="2000" dirty="0"/>
              <a:t> R</a:t>
            </a:r>
          </a:p>
          <a:p>
            <a:pPr lvl="1"/>
            <a:r>
              <a:rPr lang="es-PE" sz="2000" dirty="0" err="1"/>
              <a:t>Own</a:t>
            </a:r>
            <a:r>
              <a:rPr lang="es-PE" sz="2000" dirty="0"/>
              <a:t> error-</a:t>
            </a:r>
            <a:r>
              <a:rPr lang="es-PE" sz="2000" dirty="0" err="1"/>
              <a:t>correction</a:t>
            </a:r>
            <a:r>
              <a:rPr lang="es-PE" sz="2000" dirty="0"/>
              <a:t> </a:t>
            </a:r>
            <a:r>
              <a:rPr lang="es-PE" sz="2000" dirty="0" err="1"/>
              <a:t>method</a:t>
            </a:r>
            <a:endParaRPr lang="es-PE" sz="2000" dirty="0"/>
          </a:p>
          <a:p>
            <a:pPr lvl="1"/>
            <a:r>
              <a:rPr lang="es-PE" sz="2000" dirty="0"/>
              <a:t>Produces </a:t>
            </a:r>
            <a:r>
              <a:rPr lang="es-PE" sz="2000" dirty="0" err="1"/>
              <a:t>amplicon</a:t>
            </a:r>
            <a:r>
              <a:rPr lang="es-PE" sz="2000" dirty="0"/>
              <a:t> </a:t>
            </a:r>
            <a:r>
              <a:rPr lang="es-PE" sz="2000" dirty="0" err="1"/>
              <a:t>sequence</a:t>
            </a:r>
            <a:r>
              <a:rPr lang="es-PE" sz="2000" dirty="0"/>
              <a:t> </a:t>
            </a:r>
            <a:r>
              <a:rPr lang="es-PE" sz="2000" dirty="0" err="1"/>
              <a:t>variants</a:t>
            </a:r>
            <a:r>
              <a:rPr lang="es-PE" sz="2000" dirty="0"/>
              <a:t> (ASV)</a:t>
            </a:r>
          </a:p>
          <a:p>
            <a:pPr lvl="2"/>
            <a:r>
              <a:rPr lang="es-PE" sz="1700" dirty="0"/>
              <a:t>ASV = 100% OTU</a:t>
            </a:r>
          </a:p>
          <a:p>
            <a:pPr lvl="1"/>
            <a:r>
              <a:rPr lang="es-PE" sz="2000" dirty="0" err="1"/>
              <a:t>Easier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integrate</a:t>
            </a:r>
            <a:endParaRPr lang="es-PE" sz="2000" dirty="0"/>
          </a:p>
          <a:p>
            <a:pPr lvl="1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620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827584" y="1700808"/>
            <a:ext cx="7402016" cy="2880320"/>
          </a:xfrm>
        </p:spPr>
        <p:txBody>
          <a:bodyPr>
            <a:normAutofit/>
          </a:bodyPr>
          <a:lstStyle/>
          <a:p>
            <a:r>
              <a:rPr lang="en-AU" sz="2400" dirty="0"/>
              <a:t>A computer Mas/PC/Linux with </a:t>
            </a:r>
            <a:r>
              <a:rPr lang="en-AU" sz="2400" dirty="0" err="1"/>
              <a:t>Mothur</a:t>
            </a:r>
            <a:r>
              <a:rPr lang="en-AU" sz="2400" dirty="0"/>
              <a:t> installed</a:t>
            </a:r>
          </a:p>
          <a:p>
            <a:r>
              <a:rPr lang="en-AU" sz="2400" dirty="0"/>
              <a:t>Protocol</a:t>
            </a:r>
          </a:p>
          <a:p>
            <a:r>
              <a:rPr lang="en-AU" sz="2400" dirty="0"/>
              <a:t>Documents also here</a:t>
            </a:r>
          </a:p>
          <a:p>
            <a:pPr marL="0" indent="0">
              <a:buNone/>
            </a:pPr>
            <a:r>
              <a:rPr lang="en-AU" sz="2400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280368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run </a:t>
            </a:r>
            <a:r>
              <a:rPr lang="en-AU" dirty="0" err="1"/>
              <a:t>mothur</a:t>
            </a:r>
            <a:r>
              <a:rPr lang="en-AU" dirty="0"/>
              <a:t>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1. Interactively</a:t>
            </a:r>
          </a:p>
          <a:p>
            <a:endParaRPr lang="en-AU" sz="2400" dirty="0"/>
          </a:p>
          <a:p>
            <a:r>
              <a:rPr lang="en-AU" sz="2400" dirty="0"/>
              <a:t>Move required files into </a:t>
            </a:r>
            <a:r>
              <a:rPr lang="en-AU" sz="2400" i="1" dirty="0" err="1"/>
              <a:t>mothur</a:t>
            </a:r>
            <a:r>
              <a:rPr lang="en-AU" sz="2400" i="1" dirty="0"/>
              <a:t> </a:t>
            </a:r>
            <a:r>
              <a:rPr lang="en-AU" sz="2400" dirty="0"/>
              <a:t>folder</a:t>
            </a:r>
          </a:p>
          <a:p>
            <a:r>
              <a:rPr lang="en-AU" sz="2400" dirty="0"/>
              <a:t>Initialize</a:t>
            </a:r>
            <a:r>
              <a:rPr lang="en-AU" sz="2400" i="1" dirty="0"/>
              <a:t> </a:t>
            </a:r>
            <a:r>
              <a:rPr lang="en-AU" sz="2400" i="1" dirty="0" err="1"/>
              <a:t>mothur</a:t>
            </a:r>
            <a:endParaRPr lang="en-AU" sz="2400" i="1" dirty="0"/>
          </a:p>
          <a:p>
            <a:r>
              <a:rPr lang="en-AU" sz="2400" dirty="0"/>
              <a:t>Type commands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2. Batch mode</a:t>
            </a:r>
          </a:p>
          <a:p>
            <a:endParaRPr lang="en-AU" sz="2400" dirty="0"/>
          </a:p>
          <a:p>
            <a:r>
              <a:rPr lang="en-AU" sz="2400" dirty="0"/>
              <a:t>Prepare plain text script with commands</a:t>
            </a:r>
          </a:p>
          <a:p>
            <a:r>
              <a:rPr lang="en-AU" sz="2400" dirty="0"/>
              <a:t>Execute script with 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i="1" dirty="0" err="1"/>
              <a:t>mothur</a:t>
            </a:r>
            <a:r>
              <a:rPr lang="en-AU" sz="2400" i="1" dirty="0"/>
              <a:t> &lt;</a:t>
            </a:r>
            <a:r>
              <a:rPr lang="en-AU" sz="2400" i="1" dirty="0" err="1"/>
              <a:t>script.batch</a:t>
            </a:r>
            <a:r>
              <a:rPr lang="en-AU" sz="2400" i="1" dirty="0"/>
              <a:t>&gt;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0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Joined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+ Classify OTUs</a:t>
            </a: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Joined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+ Classify OTUs</a:t>
            </a:r>
          </a:p>
        </p:txBody>
      </p:sp>
    </p:spTree>
    <p:extLst>
      <p:ext uri="{BB962C8B-B14F-4D97-AF65-F5344CB8AC3E}">
        <p14:creationId xmlns:p14="http://schemas.microsoft.com/office/powerpoint/2010/main" val="12009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7" grpId="0"/>
      <p:bldP spid="19" grpId="0" animBg="1"/>
      <p:bldP spid="21" grpId="0" animBg="1"/>
      <p:bldP spid="22" grpId="0"/>
      <p:bldP spid="23" grpId="0"/>
      <p:bldP spid="24" grpId="0"/>
      <p:bldP spid="28" grpId="0" animBg="1"/>
      <p:bldP spid="30" grpId="0" animBg="1"/>
      <p:bldP spid="31" grpId="0"/>
      <p:bldP spid="32" grpId="0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34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&lt;.batch&gt;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36724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&lt;.files&gt;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367240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(Pairs of </a:t>
            </a:r>
            <a:r>
              <a:rPr lang="en-US" sz="2000" dirty="0" err="1">
                <a:latin typeface="Helvetica Neue" panose="02000503000000020004" pitchFamily="2"/>
              </a:rPr>
              <a:t>fastq</a:t>
            </a:r>
            <a:r>
              <a:rPr lang="en-US" sz="2000" dirty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per sample)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367240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</a:t>
            </a:r>
            <a:r>
              <a:rPr lang="en-US" sz="2000" dirty="0" err="1">
                <a:latin typeface="Helvetica Neue" panose="02000503000000020004" pitchFamily="2"/>
              </a:rPr>
              <a:t>fasta</a:t>
            </a:r>
            <a:r>
              <a:rPr lang="en-US" sz="2000" dirty="0">
                <a:latin typeface="Helvetica Neue" panose="02000503000000020004" pitchFamily="2"/>
              </a:rPr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367240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Sample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Pair2</a:t>
            </a:r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79084"/>
            <a:ext cx="9144000" cy="78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 of </a:t>
            </a:r>
            <a:r>
              <a:rPr lang="en-AU" i="1" dirty="0" err="1"/>
              <a:t>stability.batch</a:t>
            </a:r>
            <a:endParaRPr lang="en-AU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217585"/>
            <a:ext cx="2232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Quality control step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716016" y="6216889"/>
            <a:ext cx="38164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Reducing computational stress step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50CF1-1FAA-463F-9E6F-2BC96AAA00D2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423017"/>
          <a:ext cx="7920880" cy="4285951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1150934252"/>
                    </a:ext>
                  </a:extLst>
                </a:gridCol>
                <a:gridCol w="72008">
                  <a:extLst>
                    <a:ext uri="{9D8B030D-6E8A-4147-A177-3AD203B41FA5}">
                      <a16:colId xmlns:a16="http://schemas.microsoft.com/office/drawing/2014/main" val="2971570643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1915247608"/>
                    </a:ext>
                  </a:extLst>
                </a:gridCol>
              </a:tblGrid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start=11894, end=25319,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keepdots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24854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rename.file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(input=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silva.bacteria.pcr.fasta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new=silva.v4.fasta)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make.contigs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(file=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stability.files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processors=2)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69927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group=current, summary=current,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maxambig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maxlength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=275)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0222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4435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(name=current, group=current)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3256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align.seqs(fasta=current, reference=silva.v4.fasta)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05746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start=1968, end=11550,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maxhomop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=8)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03186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filter.seqs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vertical=T,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=.)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9814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5120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pre.cluster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diffs=2)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7831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chimera.vsearch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dereplicate=t)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69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accnos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6709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reference=trainset14_032015.pds.fasta, taxonomy=trainset14_032015.pds.tax, cutoff=80)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86832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remove.lineage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taxon=Chloroplast-Mitochondria-unknown-Archaea-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Eukaryota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7331"/>
                  </a:ext>
                </a:extLst>
              </a:tr>
              <a:tr h="2965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cluster.split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splitmethod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=classify,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taxlevel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=4, cutoff=0.03)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make.shared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label=0.03)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67605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classify.otu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taxonomy=current, label=0.03);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BuUO9NFCUAENDtr.jpg">
            <a:extLst>
              <a:ext uri="{FF2B5EF4-FFF2-40B4-BE49-F238E27FC236}">
                <a16:creationId xmlns:a16="http://schemas.microsoft.com/office/drawing/2014/main" id="{420E43BD-2F77-41ED-A572-8B9CCB37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8" y="1884912"/>
            <a:ext cx="2402273" cy="32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les of papers">
            <a:extLst>
              <a:ext uri="{FF2B5EF4-FFF2-40B4-BE49-F238E27FC236}">
                <a16:creationId xmlns:a16="http://schemas.microsoft.com/office/drawing/2014/main" id="{14548868-E4F4-4C79-B674-7D704B87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59" y="2033765"/>
            <a:ext cx="3057006" cy="305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96396-175D-44B0-AE6C-A973A3DAC710}"/>
              </a:ext>
            </a:extLst>
          </p:cNvPr>
          <p:cNvSpPr txBox="1"/>
          <p:nvPr/>
        </p:nvSpPr>
        <p:spPr>
          <a:xfrm>
            <a:off x="3879128" y="801942"/>
            <a:ext cx="13857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 err="1"/>
              <a:t>Literature</a:t>
            </a:r>
            <a:endParaRPr lang="es-PE" sz="2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90E-9EB2-4FEA-8F83-5ADF4EC39DE7}"/>
              </a:ext>
            </a:extLst>
          </p:cNvPr>
          <p:cNvSpPr txBox="1"/>
          <p:nvPr/>
        </p:nvSpPr>
        <p:spPr>
          <a:xfrm>
            <a:off x="6617422" y="1795680"/>
            <a:ext cx="163335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 err="1"/>
              <a:t>Publication</a:t>
            </a:r>
            <a:endParaRPr lang="es-PE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6C5C9-A416-461B-A19B-C5376C339A94}"/>
              </a:ext>
            </a:extLst>
          </p:cNvPr>
          <p:cNvSpPr/>
          <p:nvPr/>
        </p:nvSpPr>
        <p:spPr>
          <a:xfrm>
            <a:off x="3346273" y="2274374"/>
            <a:ext cx="235699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/>
              <a:t>@M00967:43:000000000-A3JHG:1:1101:18278:3345 1:N:0:188</a:t>
            </a:r>
          </a:p>
          <a:p>
            <a:r>
              <a:rPr lang="es-PE" sz="1050" dirty="0"/>
              <a:t>TACGGAGGATGCGAGCGTTATCCGGATTTACTGGGTGTAAAGGGAGCGTAGACGGTGATGCAAGTCTGAAGTGAAAGGCGGGGGCTCAACCCCCGGACTGCTTTGGAAACTGTATGACTGGAGTGCAGGAGAGGTAAGTGGAATTCCTAGTGTAGCGGTGAA</a:t>
            </a:r>
          </a:p>
          <a:p>
            <a:r>
              <a:rPr lang="es-PE" sz="1050" dirty="0"/>
              <a:t>+</a:t>
            </a:r>
          </a:p>
          <a:p>
            <a:r>
              <a:rPr lang="es-PE" sz="1050" dirty="0"/>
              <a:t>ABBBBBBBBFFFGGGGGGGGGGHGGGGGHHHHHHHHGFHHHHHGHGGGGGGGHGGDHGHHHHHHHHHHHHHHHHHHHGHGGGGGGGHHHHHGGGGGGGGHHHHHHHFHHHHHHHHHGHHHHHHHHHHHHEFEGGFFGGGGGGGGGGG</a:t>
            </a:r>
          </a:p>
        </p:txBody>
      </p:sp>
      <p:pic>
        <p:nvPicPr>
          <p:cNvPr id="1032" name="Picture 8" descr="Image result for barplot bacteria">
            <a:extLst>
              <a:ext uri="{FF2B5EF4-FFF2-40B4-BE49-F238E27FC236}">
                <a16:creationId xmlns:a16="http://schemas.microsoft.com/office/drawing/2014/main" id="{28C79F11-D52A-49E0-B4F0-A97E18AC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73" y="2484485"/>
            <a:ext cx="3447744" cy="274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95DD7-A945-400E-BCAF-58987EC2830F}"/>
              </a:ext>
            </a:extLst>
          </p:cNvPr>
          <p:cNvGrpSpPr/>
          <p:nvPr/>
        </p:nvGrpSpPr>
        <p:grpSpPr>
          <a:xfrm>
            <a:off x="854858" y="1419426"/>
            <a:ext cx="2568292" cy="970818"/>
            <a:chOff x="1610910" y="583011"/>
            <a:chExt cx="3424388" cy="1294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585D3-71F3-4DAF-87CB-BABDE1265046}"/>
                </a:ext>
              </a:extLst>
            </p:cNvPr>
            <p:cNvSpPr txBox="1"/>
            <p:nvPr/>
          </p:nvSpPr>
          <p:spPr>
            <a:xfrm>
              <a:off x="1610910" y="892549"/>
              <a:ext cx="2471627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Experimental</a:t>
              </a:r>
            </a:p>
            <a:p>
              <a:pPr algn="ctr"/>
              <a:r>
                <a:rPr lang="es-PE" sz="2100" dirty="0" err="1"/>
                <a:t>design</a:t>
              </a:r>
              <a:endParaRPr lang="es-PE" sz="2100" dirty="0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F2189D5-03D9-4E0A-89F6-468BF059EF96}"/>
                </a:ext>
              </a:extLst>
            </p:cNvPr>
            <p:cNvSpPr/>
            <p:nvPr/>
          </p:nvSpPr>
          <p:spPr>
            <a:xfrm rot="4144377">
              <a:off x="4265617" y="235967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7DC60-CD49-4702-BDFB-12EA962F4060}"/>
              </a:ext>
            </a:extLst>
          </p:cNvPr>
          <p:cNvGrpSpPr/>
          <p:nvPr/>
        </p:nvGrpSpPr>
        <p:grpSpPr>
          <a:xfrm>
            <a:off x="473514" y="2491434"/>
            <a:ext cx="1849316" cy="1166343"/>
            <a:chOff x="646591" y="2209392"/>
            <a:chExt cx="2465755" cy="15551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CC373-B694-4217-9DE9-79F794A3D04D}"/>
                </a:ext>
              </a:extLst>
            </p:cNvPr>
            <p:cNvSpPr txBox="1"/>
            <p:nvPr/>
          </p:nvSpPr>
          <p:spPr>
            <a:xfrm>
              <a:off x="646591" y="3210519"/>
              <a:ext cx="246575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Experiment</a:t>
              </a:r>
              <a:endParaRPr lang="es-PE" sz="2100" dirty="0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8D291129-F5C6-47C6-A9D7-314579ADB821}"/>
                </a:ext>
              </a:extLst>
            </p:cNvPr>
            <p:cNvSpPr/>
            <p:nvPr/>
          </p:nvSpPr>
          <p:spPr>
            <a:xfrm rot="1745316">
              <a:off x="1717911" y="2209392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7C7AC-4178-4278-AC4F-879FFE0D8793}"/>
              </a:ext>
            </a:extLst>
          </p:cNvPr>
          <p:cNvGrpSpPr/>
          <p:nvPr/>
        </p:nvGrpSpPr>
        <p:grpSpPr>
          <a:xfrm>
            <a:off x="1085474" y="4279005"/>
            <a:ext cx="1501466" cy="1078274"/>
            <a:chOff x="1964132" y="3848780"/>
            <a:chExt cx="2001954" cy="1437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1C370-40B5-49F6-A4D7-FB9CD74D3525}"/>
                </a:ext>
              </a:extLst>
            </p:cNvPr>
            <p:cNvSpPr txBox="1"/>
            <p:nvPr/>
          </p:nvSpPr>
          <p:spPr>
            <a:xfrm>
              <a:off x="1964132" y="4732482"/>
              <a:ext cx="20019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Samples</a:t>
              </a:r>
              <a:endParaRPr lang="es-PE" sz="2100" dirty="0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AECBFAC-E55A-4FD1-930D-830601A06261}"/>
                </a:ext>
              </a:extLst>
            </p:cNvPr>
            <p:cNvSpPr/>
            <p:nvPr/>
          </p:nvSpPr>
          <p:spPr>
            <a:xfrm rot="19031898">
              <a:off x="2536821" y="384878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23C9CE-D4BD-4250-94D0-E8A1150EA875}"/>
              </a:ext>
            </a:extLst>
          </p:cNvPr>
          <p:cNvGrpSpPr/>
          <p:nvPr/>
        </p:nvGrpSpPr>
        <p:grpSpPr>
          <a:xfrm>
            <a:off x="2739435" y="5373559"/>
            <a:ext cx="2757223" cy="592167"/>
            <a:chOff x="3667820" y="6052226"/>
            <a:chExt cx="3676297" cy="7895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D21F6-B5A9-47C8-B396-EA7DBC7B2FBC}"/>
                </a:ext>
              </a:extLst>
            </p:cNvPr>
            <p:cNvSpPr txBox="1"/>
            <p:nvPr/>
          </p:nvSpPr>
          <p:spPr>
            <a:xfrm>
              <a:off x="4878363" y="6287785"/>
              <a:ext cx="24657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Sequences</a:t>
              </a:r>
              <a:endParaRPr lang="es-PE" sz="2100" dirty="0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3F89F79-7FCF-4DBB-84CE-915980FDFA41}"/>
                </a:ext>
              </a:extLst>
            </p:cNvPr>
            <p:cNvSpPr/>
            <p:nvPr/>
          </p:nvSpPr>
          <p:spPr>
            <a:xfrm rot="17140779">
              <a:off x="4014864" y="5705182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506C96-B780-47DE-8A8C-8FC879329363}"/>
              </a:ext>
            </a:extLst>
          </p:cNvPr>
          <p:cNvGrpSpPr/>
          <p:nvPr/>
        </p:nvGrpSpPr>
        <p:grpSpPr>
          <a:xfrm>
            <a:off x="6094384" y="4813743"/>
            <a:ext cx="1856693" cy="837059"/>
            <a:chOff x="7245931" y="4702001"/>
            <a:chExt cx="2475590" cy="11160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07C75-487F-4A95-B4E9-A6535CD9B780}"/>
                </a:ext>
              </a:extLst>
            </p:cNvPr>
            <p:cNvSpPr txBox="1"/>
            <p:nvPr/>
          </p:nvSpPr>
          <p:spPr>
            <a:xfrm>
              <a:off x="7959226" y="4702001"/>
              <a:ext cx="176229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Data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DBAF86B-58B4-460B-B33D-516A483EDD04}"/>
                </a:ext>
              </a:extLst>
            </p:cNvPr>
            <p:cNvSpPr/>
            <p:nvPr/>
          </p:nvSpPr>
          <p:spPr>
            <a:xfrm rot="14971550">
              <a:off x="7592975" y="5048399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A9967E-8FF8-424B-A20E-F995BFAC0317}"/>
              </a:ext>
            </a:extLst>
          </p:cNvPr>
          <p:cNvGrpSpPr/>
          <p:nvPr/>
        </p:nvGrpSpPr>
        <p:grpSpPr>
          <a:xfrm>
            <a:off x="7224382" y="3198959"/>
            <a:ext cx="1384775" cy="1555647"/>
            <a:chOff x="8757062" y="3504290"/>
            <a:chExt cx="1846367" cy="20741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A08BA-A7C0-4B2B-87FC-98AE40C22821}"/>
                </a:ext>
              </a:extLst>
            </p:cNvPr>
            <p:cNvSpPr txBox="1"/>
            <p:nvPr/>
          </p:nvSpPr>
          <p:spPr>
            <a:xfrm>
              <a:off x="8757062" y="3504290"/>
              <a:ext cx="1846367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Analysis</a:t>
              </a:r>
              <a:endParaRPr lang="es-PE" sz="2100" dirty="0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6E3AC5E5-8EDB-499E-8237-F98C9C351940}"/>
                </a:ext>
              </a:extLst>
            </p:cNvPr>
            <p:cNvSpPr/>
            <p:nvPr/>
          </p:nvSpPr>
          <p:spPr>
            <a:xfrm rot="13299429">
              <a:off x="9148915" y="4461761"/>
              <a:ext cx="422637" cy="1116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 dirty="0"/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359A0C7-A3C2-4CDA-B271-7010ABC87DCE}"/>
              </a:ext>
            </a:extLst>
          </p:cNvPr>
          <p:cNvSpPr/>
          <p:nvPr/>
        </p:nvSpPr>
        <p:spPr>
          <a:xfrm rot="8440069">
            <a:off x="7611142" y="2232383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0A4DD20-0D6E-4F27-BCBB-B34214CBB5F5}"/>
              </a:ext>
            </a:extLst>
          </p:cNvPr>
          <p:cNvSpPr/>
          <p:nvPr/>
        </p:nvSpPr>
        <p:spPr>
          <a:xfrm rot="6275090">
            <a:off x="5697301" y="1038739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E57DF772-F213-4E11-877F-89700F644B01}"/>
              </a:ext>
            </a:extLst>
          </p:cNvPr>
          <p:cNvGraphicFramePr>
            <a:graphicFrameLocks/>
          </p:cNvGraphicFramePr>
          <p:nvPr/>
        </p:nvGraphicFramePr>
        <p:xfrm>
          <a:off x="2515795" y="2953175"/>
          <a:ext cx="3795228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 Neue" panose="02000503000000020004" pitchFamily="2"/>
                      </a:endParaRP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1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F3BAB4C-EC15-4B70-B104-310C1FB79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1" t="10256" r="1355" b="172"/>
          <a:stretch/>
        </p:blipFill>
        <p:spPr>
          <a:xfrm>
            <a:off x="2477973" y="2912044"/>
            <a:ext cx="4161052" cy="122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2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9" grpId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err="1"/>
              <a:t>Joining</a:t>
            </a:r>
            <a:r>
              <a:rPr lang="es-PE" dirty="0"/>
              <a:t> </a:t>
            </a:r>
            <a:r>
              <a:rPr lang="es-PE" dirty="0" err="1"/>
              <a:t>overlapping</a:t>
            </a:r>
            <a:r>
              <a:rPr lang="es-PE" dirty="0"/>
              <a:t> </a:t>
            </a:r>
            <a:r>
              <a:rPr lang="es-PE" dirty="0" err="1"/>
              <a:t>reads</a:t>
            </a:r>
            <a:endParaRPr lang="es-PE" dirty="0"/>
          </a:p>
          <a:p>
            <a:pPr lvl="1"/>
            <a:r>
              <a:rPr lang="es-PE" dirty="0" err="1"/>
              <a:t>Correct</a:t>
            </a:r>
            <a:r>
              <a:rPr lang="es-PE" dirty="0"/>
              <a:t> bases </a:t>
            </a:r>
            <a:r>
              <a:rPr lang="es-PE" dirty="0" err="1"/>
              <a:t>call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possible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host </a:t>
            </a:r>
            <a:r>
              <a:rPr lang="es-PE" dirty="0" err="1"/>
              <a:t>sequences</a:t>
            </a:r>
            <a:endParaRPr lang="es-PE" dirty="0"/>
          </a:p>
          <a:p>
            <a:pPr lvl="1"/>
            <a:r>
              <a:rPr lang="es-PE" dirty="0" err="1"/>
              <a:t>Mitochondria</a:t>
            </a:r>
            <a:endParaRPr lang="es-PE" dirty="0"/>
          </a:p>
          <a:p>
            <a:pPr lvl="1"/>
            <a:r>
              <a:rPr lang="es-PE" dirty="0" err="1"/>
              <a:t>Chloroplast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non-target </a:t>
            </a:r>
            <a:r>
              <a:rPr lang="es-PE" dirty="0" err="1"/>
              <a:t>sequences</a:t>
            </a:r>
            <a:endParaRPr lang="es-PE" dirty="0"/>
          </a:p>
          <a:p>
            <a:pPr lvl="1"/>
            <a:r>
              <a:rPr lang="es-PE" dirty="0" err="1"/>
              <a:t>Eukarya</a:t>
            </a:r>
            <a:endParaRPr lang="es-PE" dirty="0"/>
          </a:p>
          <a:p>
            <a:pPr lvl="1"/>
            <a:r>
              <a:rPr lang="es-PE" dirty="0" err="1"/>
              <a:t>Archaea</a:t>
            </a:r>
            <a:endParaRPr lang="es-P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1A743A-9E1C-44B3-8C6B-A2C9BAB93111}"/>
              </a:ext>
            </a:extLst>
          </p:cNvPr>
          <p:cNvGrpSpPr/>
          <p:nvPr/>
        </p:nvGrpSpPr>
        <p:grpSpPr>
          <a:xfrm>
            <a:off x="6510787" y="1367596"/>
            <a:ext cx="1242138" cy="1434267"/>
            <a:chOff x="323528" y="2419845"/>
            <a:chExt cx="2664296" cy="36014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09EBC7-9574-48E9-B79B-1EA9EB8221D0}"/>
                </a:ext>
              </a:extLst>
            </p:cNvPr>
            <p:cNvSpPr/>
            <p:nvPr/>
          </p:nvSpPr>
          <p:spPr>
            <a:xfrm>
              <a:off x="323528" y="3645024"/>
              <a:ext cx="2664296" cy="23762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45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5752CA1-C2B2-4D3B-A231-BF4D0134131C}"/>
                </a:ext>
              </a:extLst>
            </p:cNvPr>
            <p:cNvSpPr/>
            <p:nvPr/>
          </p:nvSpPr>
          <p:spPr>
            <a:xfrm>
              <a:off x="1079612" y="2419845"/>
              <a:ext cx="1152128" cy="2803624"/>
            </a:xfrm>
            <a:prstGeom prst="blockArc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wn Arrow 6">
              <a:extLst>
                <a:ext uri="{FF2B5EF4-FFF2-40B4-BE49-F238E27FC236}">
                  <a16:creationId xmlns:a16="http://schemas.microsoft.com/office/drawing/2014/main" id="{F122EFED-89A1-4AD7-922B-58A21CDD9C9E}"/>
                </a:ext>
              </a:extLst>
            </p:cNvPr>
            <p:cNvSpPr/>
            <p:nvPr/>
          </p:nvSpPr>
          <p:spPr>
            <a:xfrm rot="10800000">
              <a:off x="899590" y="3281597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4">
              <a:extLst>
                <a:ext uri="{FF2B5EF4-FFF2-40B4-BE49-F238E27FC236}">
                  <a16:creationId xmlns:a16="http://schemas.microsoft.com/office/drawing/2014/main" id="{1FAF77B1-3407-4EE8-97B8-FC605A914BD0}"/>
                </a:ext>
              </a:extLst>
            </p:cNvPr>
            <p:cNvSpPr/>
            <p:nvPr/>
          </p:nvSpPr>
          <p:spPr>
            <a:xfrm rot="10800000">
              <a:off x="1823545" y="3281598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AE844D-0D32-4437-AA65-1E75053B33B7}"/>
              </a:ext>
            </a:extLst>
          </p:cNvPr>
          <p:cNvGrpSpPr/>
          <p:nvPr/>
        </p:nvGrpSpPr>
        <p:grpSpPr>
          <a:xfrm>
            <a:off x="6516215" y="3645023"/>
            <a:ext cx="1801057" cy="1938485"/>
            <a:chOff x="4481989" y="2040305"/>
            <a:chExt cx="3835284" cy="35432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9C9C17-48C4-4FF0-918F-DA10A5645133}"/>
                </a:ext>
              </a:extLst>
            </p:cNvPr>
            <p:cNvSpPr/>
            <p:nvPr/>
          </p:nvSpPr>
          <p:spPr>
            <a:xfrm>
              <a:off x="4517780" y="2292337"/>
              <a:ext cx="2916324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CB04BA22-A014-428E-A82D-BA6CB65FFDEE}"/>
                </a:ext>
              </a:extLst>
            </p:cNvPr>
            <p:cNvSpPr/>
            <p:nvPr/>
          </p:nvSpPr>
          <p:spPr>
            <a:xfrm rot="16200000">
              <a:off x="5238073" y="1284221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A73384D0-EE1B-4787-8923-F5CBF8430303}"/>
                </a:ext>
              </a:extLst>
            </p:cNvPr>
            <p:cNvSpPr/>
            <p:nvPr/>
          </p:nvSpPr>
          <p:spPr>
            <a:xfrm rot="5400000">
              <a:off x="6245971" y="1617122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2">
              <a:extLst>
                <a:ext uri="{FF2B5EF4-FFF2-40B4-BE49-F238E27FC236}">
                  <a16:creationId xmlns:a16="http://schemas.microsoft.com/office/drawing/2014/main" id="{A20256DB-57F7-4F71-9201-A0EFC275D24B}"/>
                </a:ext>
              </a:extLst>
            </p:cNvPr>
            <p:cNvSpPr/>
            <p:nvPr/>
          </p:nvSpPr>
          <p:spPr>
            <a:xfrm rot="16200000">
              <a:off x="5256075" y="2960949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3">
              <a:extLst>
                <a:ext uri="{FF2B5EF4-FFF2-40B4-BE49-F238E27FC236}">
                  <a16:creationId xmlns:a16="http://schemas.microsoft.com/office/drawing/2014/main" id="{6002A82A-1215-4540-BE51-DF10D8D66BCD}"/>
                </a:ext>
              </a:extLst>
            </p:cNvPr>
            <p:cNvSpPr/>
            <p:nvPr/>
          </p:nvSpPr>
          <p:spPr>
            <a:xfrm rot="5400000">
              <a:off x="6210181" y="3098028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BE2343-DCE8-411D-95CE-6FFE18B67B00}"/>
                </a:ext>
              </a:extLst>
            </p:cNvPr>
            <p:cNvSpPr/>
            <p:nvPr/>
          </p:nvSpPr>
          <p:spPr>
            <a:xfrm>
              <a:off x="4512574" y="5223469"/>
              <a:ext cx="291632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rved Left Arrow 17">
              <a:extLst>
                <a:ext uri="{FF2B5EF4-FFF2-40B4-BE49-F238E27FC236}">
                  <a16:creationId xmlns:a16="http://schemas.microsoft.com/office/drawing/2014/main" id="{7F742B97-E8E5-42EF-93E6-8812C278DE5C}"/>
                </a:ext>
              </a:extLst>
            </p:cNvPr>
            <p:cNvSpPr/>
            <p:nvPr/>
          </p:nvSpPr>
          <p:spPr>
            <a:xfrm>
              <a:off x="7812360" y="2924944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8">
              <a:extLst>
                <a:ext uri="{FF2B5EF4-FFF2-40B4-BE49-F238E27FC236}">
                  <a16:creationId xmlns:a16="http://schemas.microsoft.com/office/drawing/2014/main" id="{7881D2CE-572E-44AC-A252-CD741C8BA0D7}"/>
                </a:ext>
              </a:extLst>
            </p:cNvPr>
            <p:cNvSpPr/>
            <p:nvPr/>
          </p:nvSpPr>
          <p:spPr>
            <a:xfrm>
              <a:off x="7885225" y="4292043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680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Remove</a:t>
            </a:r>
            <a:r>
              <a:rPr lang="es-PE" dirty="0"/>
              <a:t> PCR </a:t>
            </a:r>
            <a:r>
              <a:rPr lang="es-PE" dirty="0" err="1"/>
              <a:t>artifacts</a:t>
            </a:r>
            <a:endParaRPr lang="es-PE" dirty="0"/>
          </a:p>
          <a:p>
            <a:pPr lvl="1"/>
            <a:r>
              <a:rPr lang="es-PE" dirty="0" err="1"/>
              <a:t>Chimeras</a:t>
            </a:r>
            <a:endParaRPr lang="es-PE" dirty="0"/>
          </a:p>
          <a:p>
            <a:pPr lvl="1"/>
            <a:r>
              <a:rPr lang="es-PE" dirty="0"/>
              <a:t>Non-</a:t>
            </a:r>
            <a:r>
              <a:rPr lang="es-PE" dirty="0" err="1"/>
              <a:t>specific</a:t>
            </a:r>
            <a:r>
              <a:rPr lang="es-PE" dirty="0"/>
              <a:t> targets</a:t>
            </a:r>
          </a:p>
          <a:p>
            <a:pPr lvl="1"/>
            <a:r>
              <a:rPr lang="es-PE" dirty="0" err="1"/>
              <a:t>Sequences</a:t>
            </a:r>
            <a:r>
              <a:rPr lang="es-PE" dirty="0"/>
              <a:t> </a:t>
            </a:r>
            <a:r>
              <a:rPr lang="es-PE" dirty="0" err="1"/>
              <a:t>too</a:t>
            </a:r>
            <a:r>
              <a:rPr lang="es-PE" dirty="0"/>
              <a:t> </a:t>
            </a:r>
            <a:r>
              <a:rPr lang="es-PE" dirty="0" err="1"/>
              <a:t>long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too</a:t>
            </a:r>
            <a:r>
              <a:rPr lang="es-PE" dirty="0"/>
              <a:t> short</a:t>
            </a:r>
          </a:p>
          <a:p>
            <a:pPr marL="414726" lvl="1" indent="0">
              <a:buNone/>
            </a:pPr>
            <a:endParaRPr lang="es-PE" dirty="0"/>
          </a:p>
        </p:txBody>
      </p:sp>
      <p:pic>
        <p:nvPicPr>
          <p:cNvPr id="5" name="Picture 2" descr="http://images2.wikia.nocookie.net/__cb20120615060219/dragonsdogma/images/0/06/Chimera01.png">
            <a:extLst>
              <a:ext uri="{FF2B5EF4-FFF2-40B4-BE49-F238E27FC236}">
                <a16:creationId xmlns:a16="http://schemas.microsoft.com/office/drawing/2014/main" id="{E322FD8C-0AE0-4590-97FA-36E1D079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56" y="1385381"/>
            <a:ext cx="2187645" cy="17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3B66AFF-8CB3-466B-B7BD-D8F1D1A72BC2}"/>
              </a:ext>
            </a:extLst>
          </p:cNvPr>
          <p:cNvGrpSpPr/>
          <p:nvPr/>
        </p:nvGrpSpPr>
        <p:grpSpPr>
          <a:xfrm>
            <a:off x="5410200" y="4191000"/>
            <a:ext cx="2680615" cy="1475199"/>
            <a:chOff x="4572000" y="3710821"/>
            <a:chExt cx="3668349" cy="19013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356C5-C8EC-4FA9-8E9A-61A00508CA39}"/>
                </a:ext>
              </a:extLst>
            </p:cNvPr>
            <p:cNvSpPr/>
            <p:nvPr/>
          </p:nvSpPr>
          <p:spPr>
            <a:xfrm>
              <a:off x="5322309" y="3733800"/>
              <a:ext cx="29180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ACB998-899C-49EF-A9EA-322B14495B43}"/>
                </a:ext>
              </a:extLst>
            </p:cNvPr>
            <p:cNvSpPr/>
            <p:nvPr/>
          </p:nvSpPr>
          <p:spPr>
            <a:xfrm>
              <a:off x="5322309" y="4021832"/>
              <a:ext cx="2918040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B83ACD-7FE1-44E8-983F-8BEB208CD1F1}"/>
                </a:ext>
              </a:extLst>
            </p:cNvPr>
            <p:cNvSpPr/>
            <p:nvPr/>
          </p:nvSpPr>
          <p:spPr>
            <a:xfrm>
              <a:off x="5322309" y="4309864"/>
              <a:ext cx="2918040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98E4BC-AA3F-4CD6-A6BD-12751FC255C2}"/>
                </a:ext>
              </a:extLst>
            </p:cNvPr>
            <p:cNvSpPr/>
            <p:nvPr/>
          </p:nvSpPr>
          <p:spPr>
            <a:xfrm>
              <a:off x="5767822" y="3710821"/>
              <a:ext cx="17232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4FD05-0643-447F-8A9C-EADD7F171E44}"/>
                </a:ext>
              </a:extLst>
            </p:cNvPr>
            <p:cNvSpPr/>
            <p:nvPr/>
          </p:nvSpPr>
          <p:spPr>
            <a:xfrm>
              <a:off x="6516216" y="3733800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BB7011-F6C1-47FE-85C4-AD90391B08A6}"/>
                </a:ext>
              </a:extLst>
            </p:cNvPr>
            <p:cNvSpPr/>
            <p:nvPr/>
          </p:nvSpPr>
          <p:spPr>
            <a:xfrm>
              <a:off x="7465109" y="3730924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EE4554-3624-4B6D-BDFE-97AAD57341BB}"/>
                </a:ext>
              </a:extLst>
            </p:cNvPr>
            <p:cNvSpPr/>
            <p:nvPr/>
          </p:nvSpPr>
          <p:spPr>
            <a:xfrm>
              <a:off x="4572000" y="4601232"/>
              <a:ext cx="1167652" cy="2846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423D14-74FA-4F99-B35D-06D2D37DDCC7}"/>
                </a:ext>
              </a:extLst>
            </p:cNvPr>
            <p:cNvSpPr/>
            <p:nvPr/>
          </p:nvSpPr>
          <p:spPr>
            <a:xfrm>
              <a:off x="5038337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86A81-25D7-4367-963B-6E1E79E2BCEC}"/>
                </a:ext>
              </a:extLst>
            </p:cNvPr>
            <p:cNvSpPr/>
            <p:nvPr/>
          </p:nvSpPr>
          <p:spPr>
            <a:xfrm>
              <a:off x="4755032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627897-7D7C-44E3-A727-E04DF7939F8E}"/>
                </a:ext>
              </a:extLst>
            </p:cNvPr>
            <p:cNvSpPr/>
            <p:nvPr/>
          </p:nvSpPr>
          <p:spPr>
            <a:xfrm>
              <a:off x="5436074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6308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Pre-clustering</a:t>
            </a:r>
            <a:endParaRPr lang="es-P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C20C47-78BD-4528-8AFF-2E316DA001D5}"/>
              </a:ext>
            </a:extLst>
          </p:cNvPr>
          <p:cNvGrpSpPr/>
          <p:nvPr/>
        </p:nvGrpSpPr>
        <p:grpSpPr>
          <a:xfrm>
            <a:off x="5513065" y="4348779"/>
            <a:ext cx="1221182" cy="1365235"/>
            <a:chOff x="6120053" y="3567519"/>
            <a:chExt cx="1122680" cy="10525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8299B8-0EE7-41F3-9C73-03750A85C422}"/>
                </a:ext>
              </a:extLst>
            </p:cNvPr>
            <p:cNvSpPr/>
            <p:nvPr/>
          </p:nvSpPr>
          <p:spPr>
            <a:xfrm>
              <a:off x="6783377" y="4259814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D3865C-3C0B-468A-81FB-B8C39298AF43}"/>
                </a:ext>
              </a:extLst>
            </p:cNvPr>
            <p:cNvSpPr/>
            <p:nvPr/>
          </p:nvSpPr>
          <p:spPr>
            <a:xfrm>
              <a:off x="6308398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A9E21C-11C6-4B76-B141-96ABC69D47DF}"/>
                </a:ext>
              </a:extLst>
            </p:cNvPr>
            <p:cNvSpPr/>
            <p:nvPr/>
          </p:nvSpPr>
          <p:spPr>
            <a:xfrm>
              <a:off x="6740197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AAB3D9-EB5C-4560-AEF4-977DC7B88C8E}"/>
                </a:ext>
              </a:extLst>
            </p:cNvPr>
            <p:cNvSpPr/>
            <p:nvPr/>
          </p:nvSpPr>
          <p:spPr>
            <a:xfrm>
              <a:off x="6120053" y="3567519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A900E9-3AAC-4487-9F0D-B47CA5CDCFDF}"/>
              </a:ext>
            </a:extLst>
          </p:cNvPr>
          <p:cNvGrpSpPr/>
          <p:nvPr/>
        </p:nvGrpSpPr>
        <p:grpSpPr>
          <a:xfrm>
            <a:off x="4681731" y="1304774"/>
            <a:ext cx="3060848" cy="2592288"/>
            <a:chOff x="6115012" y="1772816"/>
            <a:chExt cx="2001697" cy="25922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A46784-2B4C-4604-A276-83703CBA2D5A}"/>
                </a:ext>
              </a:extLst>
            </p:cNvPr>
            <p:cNvSpPr/>
            <p:nvPr/>
          </p:nvSpPr>
          <p:spPr>
            <a:xfrm>
              <a:off x="7164637" y="3373683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3920A0-C91C-4C07-8E73-A15798B2CDB3}"/>
                </a:ext>
              </a:extLst>
            </p:cNvPr>
            <p:cNvSpPr/>
            <p:nvPr/>
          </p:nvSpPr>
          <p:spPr>
            <a:xfrm>
              <a:off x="6628100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EDB8F9-8D9E-4E80-8C33-3EB06B5D699F}"/>
                </a:ext>
              </a:extLst>
            </p:cNvPr>
            <p:cNvSpPr/>
            <p:nvPr/>
          </p:nvSpPr>
          <p:spPr>
            <a:xfrm>
              <a:off x="7115861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5385CD-AD6C-45A0-BF47-FA21C5951D81}"/>
                </a:ext>
              </a:extLst>
            </p:cNvPr>
            <p:cNvSpPr/>
            <p:nvPr/>
          </p:nvSpPr>
          <p:spPr>
            <a:xfrm>
              <a:off x="6115012" y="1772816"/>
              <a:ext cx="2001697" cy="259228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D5B330-870C-4B2E-AA7A-F6FF48C4A58E}"/>
                </a:ext>
              </a:extLst>
            </p:cNvPr>
            <p:cNvSpPr/>
            <p:nvPr/>
          </p:nvSpPr>
          <p:spPr>
            <a:xfrm>
              <a:off x="6725618" y="2173507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0274E8-7609-4EBD-A469-A26931A4FBF4}"/>
                </a:ext>
              </a:extLst>
            </p:cNvPr>
            <p:cNvSpPr/>
            <p:nvPr/>
          </p:nvSpPr>
          <p:spPr>
            <a:xfrm>
              <a:off x="6286668" y="2647552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5D40D4-A692-4550-9CC5-644C65C9B7FE}"/>
                </a:ext>
              </a:extLst>
            </p:cNvPr>
            <p:cNvSpPr/>
            <p:nvPr/>
          </p:nvSpPr>
          <p:spPr>
            <a:xfrm>
              <a:off x="6585859" y="3026556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FF9B2-6973-43B1-97EE-1E2CFB3A4D40}"/>
                </a:ext>
              </a:extLst>
            </p:cNvPr>
            <p:cNvSpPr/>
            <p:nvPr/>
          </p:nvSpPr>
          <p:spPr>
            <a:xfrm>
              <a:off x="7408517" y="2426176"/>
              <a:ext cx="292656" cy="37900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B3ABE0-60EC-48C0-B32F-729095A562E4}"/>
                </a:ext>
              </a:extLst>
            </p:cNvPr>
            <p:cNvSpPr/>
            <p:nvPr/>
          </p:nvSpPr>
          <p:spPr>
            <a:xfrm>
              <a:off x="7408517" y="2879459"/>
              <a:ext cx="292656" cy="37900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7204D5-AB1A-4DBC-ACEE-6477FAF5907D}"/>
                </a:ext>
              </a:extLst>
            </p:cNvPr>
            <p:cNvSpPr/>
            <p:nvPr/>
          </p:nvSpPr>
          <p:spPr>
            <a:xfrm>
              <a:off x="7310964" y="3710179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45066D-F36D-499E-9D5F-08DAEC3BA94F}"/>
                </a:ext>
              </a:extLst>
            </p:cNvPr>
            <p:cNvCxnSpPr/>
            <p:nvPr/>
          </p:nvCxnSpPr>
          <p:spPr>
            <a:xfrm flipV="1">
              <a:off x="6432996" y="2837054"/>
              <a:ext cx="299191" cy="424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7F06B0-4688-487B-9FC4-5A8EBEC0A764}"/>
                </a:ext>
              </a:extLst>
            </p:cNvPr>
            <p:cNvCxnSpPr/>
            <p:nvPr/>
          </p:nvCxnSpPr>
          <p:spPr>
            <a:xfrm flipH="1">
              <a:off x="6774428" y="2384212"/>
              <a:ext cx="42242" cy="4528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2801F00-8F66-4165-9297-3447E2CFB639}"/>
                </a:ext>
              </a:extLst>
            </p:cNvPr>
            <p:cNvCxnSpPr/>
            <p:nvPr/>
          </p:nvCxnSpPr>
          <p:spPr>
            <a:xfrm flipV="1">
              <a:off x="6740846" y="2880272"/>
              <a:ext cx="6569" cy="3781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7ED7F5-8D1A-4C74-B6E3-EEA48C347F61}"/>
                </a:ext>
              </a:extLst>
            </p:cNvPr>
            <p:cNvCxnSpPr/>
            <p:nvPr/>
          </p:nvCxnSpPr>
          <p:spPr>
            <a:xfrm flipH="1" flipV="1">
              <a:off x="7295771" y="3563185"/>
              <a:ext cx="95772" cy="33825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EFAA6-D72D-4F19-B564-7648ED2B8161}"/>
                </a:ext>
              </a:extLst>
            </p:cNvPr>
            <p:cNvCxnSpPr/>
            <p:nvPr/>
          </p:nvCxnSpPr>
          <p:spPr>
            <a:xfrm flipH="1">
              <a:off x="7295771" y="2610633"/>
              <a:ext cx="259073" cy="2264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8FF58E-AF62-4453-AA6F-07C92BDE93DF}"/>
                </a:ext>
              </a:extLst>
            </p:cNvPr>
            <p:cNvCxnSpPr/>
            <p:nvPr/>
          </p:nvCxnSpPr>
          <p:spPr>
            <a:xfrm flipH="1" flipV="1">
              <a:off x="7268757" y="2880273"/>
              <a:ext cx="286087" cy="2176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1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and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</a:t>
            </a:r>
            <a:r>
              <a:rPr lang="es-PE" dirty="0" err="1"/>
              <a:t>depend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DBs</a:t>
            </a:r>
            <a:r>
              <a:rPr lang="es-PE" dirty="0"/>
              <a:t> </a:t>
            </a:r>
            <a:r>
              <a:rPr lang="es-PE" dirty="0" err="1"/>
              <a:t>used</a:t>
            </a:r>
            <a:endParaRPr lang="es-PE" dirty="0"/>
          </a:p>
          <a:p>
            <a:r>
              <a:rPr lang="es-PE" dirty="0"/>
              <a:t>Silva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considered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alignment</a:t>
            </a:r>
            <a:r>
              <a:rPr lang="es-PE" dirty="0"/>
              <a:t>, </a:t>
            </a:r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bad</a:t>
            </a:r>
            <a:r>
              <a:rPr lang="es-PE" dirty="0"/>
              <a:t>.</a:t>
            </a:r>
          </a:p>
          <a:p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taxonomy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,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updated</a:t>
            </a:r>
            <a:endParaRPr lang="es-PE" dirty="0"/>
          </a:p>
          <a:p>
            <a:r>
              <a:rPr lang="es-PE" dirty="0"/>
              <a:t>RDP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very</a:t>
            </a:r>
            <a:r>
              <a:rPr lang="es-PE" dirty="0"/>
              <a:t> </a:t>
            </a:r>
            <a:r>
              <a:rPr lang="es-PE" dirty="0" err="1"/>
              <a:t>conservative</a:t>
            </a:r>
            <a:endParaRPr lang="es-PE" dirty="0"/>
          </a:p>
          <a:p>
            <a:r>
              <a:rPr lang="es-PE" dirty="0" err="1"/>
              <a:t>Check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standards</a:t>
            </a:r>
            <a:r>
              <a:rPr lang="es-PE" dirty="0"/>
              <a:t> in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field</a:t>
            </a:r>
            <a:r>
              <a:rPr lang="es-PE" dirty="0"/>
              <a:t> </a:t>
            </a:r>
            <a:r>
              <a:rPr lang="es-PE" dirty="0" err="1"/>
              <a:t>first</a:t>
            </a:r>
            <a:endParaRPr lang="es-PE" dirty="0"/>
          </a:p>
          <a:p>
            <a:r>
              <a:rPr lang="es-PE" dirty="0" err="1"/>
              <a:t>You</a:t>
            </a:r>
            <a:r>
              <a:rPr lang="es-PE" dirty="0"/>
              <a:t> can </a:t>
            </a:r>
            <a:r>
              <a:rPr lang="es-PE" dirty="0" err="1"/>
              <a:t>create</a:t>
            </a:r>
            <a:r>
              <a:rPr lang="es-PE" dirty="0"/>
              <a:t>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own</a:t>
            </a:r>
            <a:r>
              <a:rPr lang="es-PE" dirty="0"/>
              <a:t> </a:t>
            </a:r>
            <a:r>
              <a:rPr lang="es-PE" dirty="0" err="1"/>
              <a:t>database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are </a:t>
            </a:r>
            <a:r>
              <a:rPr lang="es-PE" dirty="0" err="1"/>
              <a:t>tool-dependent</a:t>
            </a:r>
            <a:endParaRPr lang="es-PE" dirty="0"/>
          </a:p>
          <a:p>
            <a:r>
              <a:rPr lang="es-PE" dirty="0" err="1"/>
              <a:t>All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wrong</a:t>
            </a:r>
            <a:r>
              <a:rPr lang="es-PE" dirty="0"/>
              <a:t>, </a:t>
            </a:r>
            <a:r>
              <a:rPr lang="es-PE" dirty="0" err="1"/>
              <a:t>some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useful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8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ait there's more - but wait there's more  Billy Mays">
            <a:extLst>
              <a:ext uri="{FF2B5EF4-FFF2-40B4-BE49-F238E27FC236}">
                <a16:creationId xmlns:a16="http://schemas.microsoft.com/office/drawing/2014/main" id="{011BB6A0-8D6A-4BB4-9AEA-F1D3320C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6255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3CAD5-41C9-455C-997D-8D5677D5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considerations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3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33400" y="1295400"/>
          <a:ext cx="7924802" cy="443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Group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amplified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16S </a:t>
                      </a:r>
                      <a:r>
                        <a:rPr lang="es-PE" dirty="0" err="1"/>
                        <a:t>rRNA</a:t>
                      </a:r>
                      <a:r>
                        <a:rPr lang="es-PE" dirty="0"/>
                        <a:t>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 </a:t>
                      </a:r>
                      <a:r>
                        <a:rPr lang="es-PE" dirty="0" err="1"/>
                        <a:t>may</a:t>
                      </a:r>
                      <a:r>
                        <a:rPr lang="es-PE" dirty="0"/>
                        <a:t> be </a:t>
                      </a:r>
                      <a:r>
                        <a:rPr lang="es-PE" dirty="0" err="1"/>
                        <a:t>overwhelming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18S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Small </a:t>
                      </a:r>
                      <a:r>
                        <a:rPr lang="es-PE" dirty="0" err="1"/>
                        <a:t>eukaryotes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Relevant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aquatic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environments</a:t>
                      </a:r>
                      <a:r>
                        <a:rPr lang="es-PE" dirty="0"/>
                        <a:t>,</a:t>
                      </a:r>
                    </a:p>
                    <a:p>
                      <a:pPr algn="ctr"/>
                      <a:r>
                        <a:rPr lang="es-PE" dirty="0"/>
                        <a:t>May </a:t>
                      </a:r>
                      <a:r>
                        <a:rPr lang="es-PE" dirty="0" err="1"/>
                        <a:t>have</a:t>
                      </a:r>
                      <a:r>
                        <a:rPr lang="es-PE" dirty="0"/>
                        <a:t> host DNA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1842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87472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Archaeal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Poor </a:t>
                      </a:r>
                      <a:r>
                        <a:rPr lang="es-PE" dirty="0" err="1"/>
                        <a:t>databases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5990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i="1" dirty="0" err="1"/>
                        <a:t>rpoN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More variable </a:t>
                      </a:r>
                      <a:r>
                        <a:rPr lang="es-PE" dirty="0" err="1"/>
                        <a:t>than</a:t>
                      </a:r>
                      <a:r>
                        <a:rPr lang="es-PE" dirty="0"/>
                        <a:t> 16S, </a:t>
                      </a:r>
                      <a:r>
                        <a:rPr lang="es-PE" dirty="0" err="1"/>
                        <a:t>poor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database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Regions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33400" y="1805635"/>
          <a:ext cx="7924802" cy="3334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sz="1800" dirty="0" err="1"/>
                        <a:t>Region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Best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plattform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Features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sz="1800" dirty="0"/>
                        <a:t>V1-V3 (68F-518R)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r>
                        <a:rPr lang="es-PE" sz="1800" dirty="0"/>
                        <a:t>,</a:t>
                      </a:r>
                    </a:p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V3-V4 (341F-806R)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endParaRPr lang="es-PE" sz="1800" dirty="0"/>
                    </a:p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V4 (515F-806R)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and </a:t>
                      </a:r>
                      <a:r>
                        <a:rPr lang="es-PE" sz="1800" dirty="0" err="1"/>
                        <a:t>bias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some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groups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V6-V7 (967F-1391R)</a:t>
                      </a:r>
                      <a:endParaRPr lang="es-PE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Early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Illumina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information</a:t>
                      </a:r>
                      <a:r>
                        <a:rPr lang="es-PE" sz="1800" dirty="0"/>
                        <a:t>, variable </a:t>
                      </a:r>
                      <a:r>
                        <a:rPr lang="es-PE" sz="1800" dirty="0" err="1"/>
                        <a:t>length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1CB-41A4-4E7A-A4A5-8C1A39E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DNA </a:t>
            </a:r>
            <a:r>
              <a:rPr lang="es-PE" dirty="0" err="1"/>
              <a:t>extraction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D30D-7242-4FD5-82BB-FC839A0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418400" cy="4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4F3-E2D7-45DE-8ACC-6B26645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Storage </a:t>
            </a:r>
            <a:r>
              <a:rPr lang="es-PE" dirty="0" err="1"/>
              <a:t>condition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A7A11-5477-46E0-AF3A-0A5F79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" y="2036719"/>
            <a:ext cx="9220491" cy="314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B937-DA0A-41E9-8F9A-EE47E643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5486400"/>
            <a:ext cx="262883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E47-8090-4B3E-8D0D-CBA4FE2C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1401-26FE-408D-B14F-8D1BC8A2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1" y="1828800"/>
            <a:ext cx="7395799" cy="30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C9E-0F93-446C-B1EA-C52D2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38C9-3345-48B5-8F26-16284703B3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438414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b="1" u="sng" dirty="0"/>
              <a:t>Ideal</a:t>
            </a:r>
          </a:p>
          <a:p>
            <a:endParaRPr lang="es-PE" dirty="0"/>
          </a:p>
          <a:p>
            <a:r>
              <a:rPr lang="es-PE" dirty="0" err="1"/>
              <a:t>Treatment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DC104B-1789-4322-9CC3-11506B0D1752}"/>
              </a:ext>
            </a:extLst>
          </p:cNvPr>
          <p:cNvSpPr txBox="1">
            <a:spLocks/>
          </p:cNvSpPr>
          <p:nvPr/>
        </p:nvSpPr>
        <p:spPr>
          <a:xfrm>
            <a:off x="4768645" y="1295400"/>
            <a:ext cx="3438414" cy="4876800"/>
          </a:xfrm>
          <a:prstGeom prst="rect">
            <a:avLst/>
          </a:prstGeom>
        </p:spPr>
        <p:txBody>
          <a:bodyPr vert="horz" lIns="82945" tIns="41473" rIns="82945" bIns="41473" rtlCol="0">
            <a:normAutofit fontScale="92500" lnSpcReduction="10000"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b="1" u="sng" dirty="0" err="1"/>
              <a:t>Reality</a:t>
            </a:r>
            <a:endParaRPr lang="es-PE" b="1" u="sng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Experimental </a:t>
            </a:r>
            <a:r>
              <a:rPr lang="es-PE" dirty="0" err="1"/>
              <a:t>design</a:t>
            </a:r>
            <a:endParaRPr lang="es-PE" dirty="0"/>
          </a:p>
          <a:p>
            <a:r>
              <a:rPr lang="es-PE" dirty="0" err="1"/>
              <a:t>Sampling</a:t>
            </a:r>
            <a:r>
              <a:rPr lang="es-PE" dirty="0"/>
              <a:t> </a:t>
            </a:r>
            <a:r>
              <a:rPr lang="es-PE" dirty="0" err="1"/>
              <a:t>device</a:t>
            </a:r>
            <a:r>
              <a:rPr lang="es-PE" dirty="0"/>
              <a:t> </a:t>
            </a:r>
          </a:p>
          <a:p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storage</a:t>
            </a:r>
            <a:endParaRPr lang="es-PE" dirty="0"/>
          </a:p>
          <a:p>
            <a:r>
              <a:rPr lang="es-PE" dirty="0"/>
              <a:t>DNA </a:t>
            </a:r>
            <a:r>
              <a:rPr lang="es-PE" dirty="0" err="1"/>
              <a:t>extraction</a:t>
            </a:r>
            <a:endParaRPr lang="es-PE" dirty="0"/>
          </a:p>
          <a:p>
            <a:r>
              <a:rPr lang="es-PE" dirty="0" err="1"/>
              <a:t>Sequencing</a:t>
            </a:r>
            <a:r>
              <a:rPr lang="es-PE" dirty="0"/>
              <a:t> </a:t>
            </a:r>
            <a:r>
              <a:rPr lang="es-PE" dirty="0" err="1"/>
              <a:t>technology</a:t>
            </a:r>
            <a:endParaRPr lang="es-PE" dirty="0"/>
          </a:p>
          <a:p>
            <a:r>
              <a:rPr lang="es-PE" dirty="0"/>
              <a:t>Gene </a:t>
            </a:r>
            <a:r>
              <a:rPr lang="es-PE" dirty="0" err="1"/>
              <a:t>targeted</a:t>
            </a:r>
            <a:endParaRPr lang="es-PE" dirty="0"/>
          </a:p>
          <a:p>
            <a:r>
              <a:rPr lang="es-PE" dirty="0"/>
              <a:t>Variable </a:t>
            </a:r>
            <a:r>
              <a:rPr lang="es-PE" dirty="0" err="1"/>
              <a:t>region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7401199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10997</TotalTime>
  <Words>1402</Words>
  <Application>Microsoft Office PowerPoint</Application>
  <PresentationFormat>On-screen Show (4:3)</PresentationFormat>
  <Paragraphs>343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Helvetica Neue</vt:lpstr>
      <vt:lpstr>Blues</vt:lpstr>
      <vt:lpstr>1_blues</vt:lpstr>
      <vt:lpstr>Mothur MiSeq Processing</vt:lpstr>
      <vt:lpstr>PowerPoint Presentation</vt:lpstr>
      <vt:lpstr>Other practical considerations</vt:lpstr>
      <vt:lpstr>Gene matters</vt:lpstr>
      <vt:lpstr>Regions matters</vt:lpstr>
      <vt:lpstr>DNA extraction matters</vt:lpstr>
      <vt:lpstr>Storage condition matters</vt:lpstr>
      <vt:lpstr>PowerPoint Presentation</vt:lpstr>
      <vt:lpstr>Conclusion</vt:lpstr>
      <vt:lpstr>Objectives</vt:lpstr>
      <vt:lpstr>What is mothur</vt:lpstr>
      <vt:lpstr>Alternatives</vt:lpstr>
      <vt:lpstr>Requirements</vt:lpstr>
      <vt:lpstr>How can I run mothur?</vt:lpstr>
      <vt:lpstr>PowerPoint Presentation</vt:lpstr>
      <vt:lpstr>PowerPoint Presentation</vt:lpstr>
      <vt:lpstr>Pipeline</vt:lpstr>
      <vt:lpstr>stability.files</vt:lpstr>
      <vt:lpstr>Contents of stability.batch</vt:lpstr>
      <vt:lpstr>Quality control and noise reduction I</vt:lpstr>
      <vt:lpstr>Quality control and noise reduction II</vt:lpstr>
      <vt:lpstr>Quality control and noise reduction III</vt:lpstr>
      <vt:lpstr>Alignment and DBs</vt:lpstr>
      <vt:lpstr>Summary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155</cp:revision>
  <dcterms:created xsi:type="dcterms:W3CDTF">2016-02-06T01:42:16Z</dcterms:created>
  <dcterms:modified xsi:type="dcterms:W3CDTF">2020-01-08T18:52:28Z</dcterms:modified>
</cp:coreProperties>
</file>