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349" r:id="rId2"/>
    <p:sldId id="347" r:id="rId3"/>
    <p:sldId id="258" r:id="rId4"/>
    <p:sldId id="301" r:id="rId5"/>
    <p:sldId id="369" r:id="rId6"/>
    <p:sldId id="370" r:id="rId7"/>
    <p:sldId id="371" r:id="rId8"/>
    <p:sldId id="260" r:id="rId9"/>
    <p:sldId id="261" r:id="rId10"/>
    <p:sldId id="263" r:id="rId11"/>
    <p:sldId id="321" r:id="rId12"/>
    <p:sldId id="264" r:id="rId13"/>
    <p:sldId id="265" r:id="rId14"/>
    <p:sldId id="266" r:id="rId15"/>
    <p:sldId id="267" r:id="rId16"/>
    <p:sldId id="270" r:id="rId17"/>
    <p:sldId id="377" r:id="rId18"/>
    <p:sldId id="311" r:id="rId19"/>
    <p:sldId id="313" r:id="rId20"/>
    <p:sldId id="272" r:id="rId21"/>
    <p:sldId id="372" r:id="rId22"/>
    <p:sldId id="280" r:id="rId23"/>
    <p:sldId id="352" r:id="rId24"/>
    <p:sldId id="325" r:id="rId25"/>
    <p:sldId id="326" r:id="rId26"/>
    <p:sldId id="343" r:id="rId27"/>
    <p:sldId id="345" r:id="rId28"/>
    <p:sldId id="351" r:id="rId29"/>
    <p:sldId id="328" r:id="rId30"/>
    <p:sldId id="353" r:id="rId31"/>
    <p:sldId id="366" r:id="rId32"/>
    <p:sldId id="355" r:id="rId33"/>
    <p:sldId id="354" r:id="rId34"/>
    <p:sldId id="373" r:id="rId35"/>
    <p:sldId id="340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369"/>
            <p14:sldId id="370"/>
            <p14:sldId id="37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77"/>
            <p14:sldId id="311"/>
            <p14:sldId id="313"/>
            <p14:sldId id="272"/>
            <p14:sldId id="372"/>
            <p14:sldId id="280"/>
            <p14:sldId id="352"/>
            <p14:sldId id="325"/>
            <p14:sldId id="326"/>
            <p14:sldId id="343"/>
            <p14:sldId id="345"/>
            <p14:sldId id="351"/>
            <p14:sldId id="328"/>
            <p14:sldId id="353"/>
            <p14:sldId id="366"/>
            <p14:sldId id="355"/>
            <p14:sldId id="354"/>
            <p14:sldId id="373"/>
            <p14:sldId id="340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7480" autoAdjust="0"/>
  </p:normalViewPr>
  <p:slideViewPr>
    <p:cSldViewPr>
      <p:cViewPr>
        <p:scale>
          <a:sx n="50" d="100"/>
          <a:sy n="50" d="100"/>
        </p:scale>
        <p:origin x="2371" y="3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approaches do not scale well.</a:t>
            </a:r>
          </a:p>
          <a:p>
            <a:r>
              <a:rPr lang="en-US" baseline="0" dirty="0"/>
              <a:t>New approaches were developed in order to work with massive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njjneb.github.io/dada2/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Clean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Diversity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Raw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>
                <a:latin typeface="Helvetica Neue" panose="02000503000000020004" pitchFamily="2"/>
              </a:rPr>
              <a:t>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Taxonomic classification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Phylogeny</a:t>
            </a: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processing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>
                <a:latin typeface="Helvetica Neue" panose="02000503000000020004" pitchFamily="2"/>
              </a:rPr>
              <a:t>not scale well….</a:t>
            </a: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 – Phylogenetic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/>
              <a:t>Phylogenetic tree reconstruction</a:t>
            </a:r>
          </a:p>
          <a:p>
            <a:pPr lvl="1"/>
            <a:r>
              <a:rPr lang="en-AU" sz="2000" dirty="0"/>
              <a:t>Require references</a:t>
            </a:r>
          </a:p>
          <a:p>
            <a:pPr lvl="1"/>
            <a:r>
              <a:rPr lang="en-AU" sz="2000" dirty="0"/>
              <a:t>Needs alignments</a:t>
            </a:r>
          </a:p>
          <a:p>
            <a:pPr lvl="1"/>
            <a:r>
              <a:rPr lang="en-AU" sz="2000" dirty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Taxonomic classification II - Classifiers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r>
              <a:rPr lang="en-AU" sz="2400" dirty="0"/>
              <a:t>RDP Bayesian 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/>
              <a:t>Features</a:t>
            </a:r>
          </a:p>
          <a:p>
            <a:r>
              <a:rPr lang="en-AU" sz="2400" dirty="0"/>
              <a:t>Assign sequences to pre-existing taxonomy</a:t>
            </a:r>
          </a:p>
          <a:p>
            <a:pPr lvl="1"/>
            <a:r>
              <a:rPr lang="en-AU" sz="2000" dirty="0"/>
              <a:t>Does not need alignment (Memory)</a:t>
            </a:r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/>
              <a:t>Sufficient for some analysis.</a:t>
            </a:r>
          </a:p>
          <a:p>
            <a:r>
              <a:rPr lang="en-AU" sz="2400" dirty="0"/>
              <a:t>Classification scheme may change over time.</a:t>
            </a:r>
          </a:p>
          <a:p>
            <a:r>
              <a:rPr lang="en-AU" sz="2400" dirty="0"/>
              <a:t>Groups may not be internally consistent.</a:t>
            </a:r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III: K-Nearest neighbours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Seq6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>
                <a:latin typeface="Helvetica Neue" panose="02000503000000020004" pitchFamily="2"/>
              </a:rPr>
              <a:t>k</a:t>
            </a:r>
            <a:r>
              <a:rPr lang="en-AU" sz="1600" dirty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Helvetica Neue" panose="02000503000000020004" pitchFamily="2"/>
              </a:rPr>
              <a:t>Consensus taxonomy is assigned</a:t>
            </a: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IV: Bayesian Classifier</a:t>
            </a:r>
            <a:r>
              <a:rPr lang="en-AU" baseline="30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Seq6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Wang et al. 2007: doi:10.1128/AEM.00062-07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Includes bootstrap value</a:t>
            </a: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Wang Q, </a:t>
            </a:r>
            <a:r>
              <a:rPr lang="en-AU" dirty="0" err="1"/>
              <a:t>Garrity</a:t>
            </a:r>
            <a:r>
              <a:rPr lang="en-AU" dirty="0"/>
              <a:t> GM, Tiedje JM, Cole JR.</a:t>
            </a:r>
          </a:p>
          <a:p>
            <a:r>
              <a:rPr lang="en-AU" dirty="0" err="1"/>
              <a:t>Appl</a:t>
            </a:r>
            <a:r>
              <a:rPr lang="en-AU" dirty="0"/>
              <a:t> Environ </a:t>
            </a:r>
            <a:r>
              <a:rPr lang="en-AU" dirty="0" err="1"/>
              <a:t>Microbiol</a:t>
            </a:r>
            <a:r>
              <a:rPr lang="en-AU" dirty="0"/>
              <a:t>. 2007 Aug;73(16):5261-7. </a:t>
            </a:r>
            <a:r>
              <a:rPr lang="en-AU" dirty="0" err="1"/>
              <a:t>Epub</a:t>
            </a:r>
            <a:r>
              <a:rPr lang="en-AU" dirty="0"/>
              <a:t> 2007 Jun 22.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16S rRNA gene regions provide different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Operational taxonomic units (OTUs)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00600"/>
          </a:xfrm>
        </p:spPr>
        <p:txBody>
          <a:bodyPr>
            <a:normAutofit/>
          </a:bodyPr>
          <a:lstStyle/>
          <a:p>
            <a:r>
              <a:rPr lang="en-AU" sz="2400" dirty="0"/>
              <a:t>What is a bacterial species?</a:t>
            </a:r>
          </a:p>
          <a:p>
            <a:pPr lvl="1"/>
            <a:r>
              <a:rPr lang="en-AU" sz="2000" u="sng" dirty="0"/>
              <a:t>Genetic boundaries</a:t>
            </a:r>
          </a:p>
          <a:p>
            <a:pPr lvl="1"/>
            <a:r>
              <a:rPr lang="en-AU" sz="2000" u="sng" dirty="0"/>
              <a:t>Metabolism</a:t>
            </a:r>
          </a:p>
          <a:p>
            <a:pPr lvl="1"/>
            <a:r>
              <a:rPr lang="en-AU" sz="2000" u="sng" dirty="0"/>
              <a:t>Genetic relatedness</a:t>
            </a:r>
          </a:p>
          <a:p>
            <a:pPr lvl="1"/>
            <a:r>
              <a:rPr lang="en-AU" sz="2000" u="sng" dirty="0"/>
              <a:t>Ecology</a:t>
            </a:r>
          </a:p>
          <a:p>
            <a:endParaRPr lang="en-AU" sz="2400" u="sng" dirty="0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Operational taxonomic units (OTUs)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OTUs are species proxies (Definition of bacterial species is messy)</a:t>
            </a:r>
          </a:p>
          <a:p>
            <a:r>
              <a:rPr lang="en-AU" sz="2400" dirty="0"/>
              <a:t>Groups based on distances among aligned sequences</a:t>
            </a:r>
          </a:p>
          <a:p>
            <a:r>
              <a:rPr lang="en-AU" sz="2400" dirty="0"/>
              <a:t>Groups with at least 97% similarity (3% distances) are considered to be from the same species*</a:t>
            </a:r>
            <a:endParaRPr lang="en-AU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Alignment I - 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Traditional</a:t>
            </a:r>
          </a:p>
          <a:p>
            <a:r>
              <a:rPr lang="en-AU" sz="2400" dirty="0"/>
              <a:t>Compare all sequences, align closest pair, add more sequences until no more remain</a:t>
            </a:r>
          </a:p>
          <a:p>
            <a:r>
              <a:rPr lang="en-AU" sz="2400" dirty="0"/>
              <a:t>Implemented in </a:t>
            </a:r>
            <a:r>
              <a:rPr lang="en-AU" sz="2400" dirty="0" err="1"/>
              <a:t>ClustalW</a:t>
            </a:r>
            <a:r>
              <a:rPr lang="en-AU" sz="2400" dirty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New models</a:t>
            </a:r>
          </a:p>
          <a:p>
            <a:r>
              <a:rPr lang="en-AU" sz="2000" dirty="0"/>
              <a:t>NAST aligner (</a:t>
            </a:r>
            <a:r>
              <a:rPr lang="en-AU" sz="2000" dirty="0" err="1"/>
              <a:t>Greengenes</a:t>
            </a:r>
            <a:r>
              <a:rPr lang="en-AU" sz="2000" dirty="0"/>
              <a:t>)</a:t>
            </a:r>
          </a:p>
          <a:p>
            <a:r>
              <a:rPr lang="en-AU" sz="2000" dirty="0"/>
              <a:t>RDP aligner</a:t>
            </a:r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Alignment II - </a:t>
            </a:r>
            <a:r>
              <a:rPr lang="en-AU" sz="2800" dirty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 alignment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Identify relative in master alignment</a:t>
            </a:r>
          </a:p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or via BLAST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candidate against reference</a:t>
            </a:r>
          </a:p>
          <a:p>
            <a:r>
              <a:rPr lang="en-US" dirty="0"/>
              <a:t>using gaps of model and </a:t>
            </a:r>
          </a:p>
          <a:p>
            <a:r>
              <a:rPr lang="en-US" dirty="0"/>
              <a:t>Needleman–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query sequences are </a:t>
            </a:r>
          </a:p>
          <a:p>
            <a:r>
              <a:rPr lang="en-US" dirty="0"/>
              <a:t>aligned to model and </a:t>
            </a:r>
          </a:p>
          <a:p>
            <a:r>
              <a:rPr lang="en-US" dirty="0"/>
              <a:t>thus to each other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 will be able to </a:t>
            </a:r>
          </a:p>
          <a:p>
            <a:r>
              <a:rPr lang="en-US" sz="2400" dirty="0"/>
              <a:t>Identify characteristics of that makes 16S rRNA a good phylogenetic marker</a:t>
            </a:r>
          </a:p>
          <a:p>
            <a:r>
              <a:rPr lang="en-US" sz="2400" dirty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3200" dirty="0"/>
            </a:br>
            <a:r>
              <a:rPr lang="en-AU" sz="3200" dirty="0"/>
              <a:t>RDP Model aligner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/>
              <a:t>Model uses both primary and secondary structure information.</a:t>
            </a:r>
          </a:p>
          <a:p>
            <a:r>
              <a:rPr lang="en-AU" sz="2400" dirty="0"/>
              <a:t>Once sequences are aligned to se model they are aligned to each other.</a:t>
            </a:r>
          </a:p>
          <a:p>
            <a:r>
              <a:rPr lang="en-AU" sz="2400" dirty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1. </a:t>
            </a:r>
            <a:r>
              <a:rPr lang="en-AU" dirty="0" err="1"/>
              <a:t>Nawrocki</a:t>
            </a:r>
            <a:r>
              <a:rPr lang="en-AU" dirty="0"/>
              <a:t> et al 2009. Bioinformatics. May 15;25(10):1335-7. </a:t>
            </a:r>
            <a:r>
              <a:rPr lang="en-AU" dirty="0" err="1"/>
              <a:t>Epub</a:t>
            </a:r>
            <a:r>
              <a:rPr lang="en-AU" dirty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647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134100" y="2781300"/>
            <a:ext cx="7620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4600" y="2209800"/>
            <a:ext cx="411480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Aligned sequences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Distance matrix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Complete linkage clustering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4D15E7-718D-446F-AB4C-79EBF9152881}"/>
              </a:ext>
            </a:extLst>
          </p:cNvPr>
          <p:cNvCxnSpPr>
            <a:cxnSpLocks/>
          </p:cNvCxnSpPr>
          <p:nvPr/>
        </p:nvCxnSpPr>
        <p:spPr>
          <a:xfrm>
            <a:off x="3276600" y="2133599"/>
            <a:ext cx="76200" cy="914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9" grpId="0" animBg="1"/>
      <p:bldP spid="23" grpId="0" animBg="1"/>
      <p:bldP spid="25" grpId="0" animBg="1"/>
      <p:bldP spid="26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542282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>
                <a:latin typeface="Helvetica Neue" panose="02000503000000020004" pitchFamily="2"/>
              </a:rPr>
              <a:t>Guarantees</a:t>
            </a:r>
            <a:r>
              <a:rPr lang="en-AU" sz="2200" dirty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Complete linkage clustering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Clustering methods comparisons</a:t>
            </a:r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Traditional algorithms</a:t>
            </a:r>
          </a:p>
          <a:p>
            <a:r>
              <a:rPr lang="en-AU" sz="2400" dirty="0"/>
              <a:t>Nearest, average, farthest neighbour.</a:t>
            </a:r>
          </a:p>
          <a:p>
            <a:r>
              <a:rPr lang="en-AU" sz="2400" dirty="0"/>
              <a:t>Require a distance matrix (memory).</a:t>
            </a:r>
          </a:p>
          <a:p>
            <a:r>
              <a:rPr lang="en-AU" sz="2400" dirty="0"/>
              <a:t>Systematic.</a:t>
            </a:r>
          </a:p>
          <a:p>
            <a:r>
              <a:rPr lang="en-AU" sz="2400" dirty="0"/>
              <a:t>Guaranteed consistency.</a:t>
            </a:r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Clusters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(Seeds)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/>
              <a:t>Heuristics, may not be optimal or consistent.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/>
              <a:t>Usearch</a:t>
            </a:r>
            <a:r>
              <a:rPr lang="en-AU" sz="2400" dirty="0"/>
              <a:t> (UCLUST)</a:t>
            </a:r>
          </a:p>
          <a:p>
            <a:r>
              <a:rPr lang="en-AU" sz="2400" dirty="0" err="1"/>
              <a:t>Vsearch</a:t>
            </a:r>
            <a:endParaRPr lang="en-AU" sz="2400" dirty="0"/>
          </a:p>
          <a:p>
            <a:r>
              <a:rPr lang="en-AU" sz="2400" dirty="0" err="1"/>
              <a:t>CrunchClust</a:t>
            </a:r>
            <a:endParaRPr lang="en-AU" sz="2400" dirty="0"/>
          </a:p>
          <a:p>
            <a:r>
              <a:rPr lang="en-AU" sz="2400" dirty="0"/>
              <a:t>VCLUST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Curated  master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Already defined OTU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Sequences are compared against the database and sequences assigned to the reference OTU</a:t>
            </a: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or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aligned to each other 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/>
              </a:rPr>
              <a:t>OTU counts are assigned</a:t>
            </a: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Useful when comparing sequences from different regions or studies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Metanalysis</a:t>
            </a:r>
            <a:endParaRPr lang="en-US" sz="2400" dirty="0"/>
          </a:p>
          <a:p>
            <a:r>
              <a:rPr lang="en-US" sz="2800" dirty="0"/>
              <a:t>Implemented in QIIME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Not useful if sequences are too different from those from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Phylogenetic marker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Characteristics</a:t>
            </a:r>
          </a:p>
          <a:p>
            <a:pPr marL="0" indent="0" algn="ctr">
              <a:buNone/>
            </a:pPr>
            <a:endParaRPr lang="en-AU" sz="1000" b="1" dirty="0"/>
          </a:p>
          <a:p>
            <a:r>
              <a:rPr lang="en-AU" sz="2400" dirty="0"/>
              <a:t>Universal distribution.</a:t>
            </a:r>
          </a:p>
          <a:p>
            <a:r>
              <a:rPr lang="en-AU" sz="2400" dirty="0"/>
              <a:t>Homologous function in all organisms.</a:t>
            </a:r>
          </a:p>
          <a:p>
            <a:r>
              <a:rPr lang="en-AU" sz="2400" dirty="0"/>
              <a:t>No horizontal gene transfer.</a:t>
            </a:r>
          </a:p>
          <a:p>
            <a:r>
              <a:rPr lang="en-AU" sz="2400" dirty="0"/>
              <a:t>Some highly conserved zones and some variable regions.</a:t>
            </a:r>
          </a:p>
          <a:p>
            <a:r>
              <a:rPr lang="en-AU" sz="2400" dirty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pPr marL="0" indent="0" algn="ctr">
              <a:buNone/>
            </a:pPr>
            <a:endParaRPr lang="en-AU" sz="1000" dirty="0"/>
          </a:p>
          <a:p>
            <a:r>
              <a:rPr lang="en-AU" sz="2400" dirty="0"/>
              <a:t>16S rRNA (18S rRNA)</a:t>
            </a:r>
          </a:p>
          <a:p>
            <a:r>
              <a:rPr lang="en-AU" sz="2400" dirty="0"/>
              <a:t>23S rRNA</a:t>
            </a:r>
          </a:p>
          <a:p>
            <a:r>
              <a:rPr lang="en-AU" sz="2400" i="1" dirty="0" err="1"/>
              <a:t>rpoN</a:t>
            </a:r>
            <a:endParaRPr lang="en-AU" sz="2400" i="1" dirty="0"/>
          </a:p>
          <a:p>
            <a:r>
              <a:rPr lang="en-AU" sz="2400" i="1" dirty="0" err="1"/>
              <a:t>recA</a:t>
            </a:r>
            <a:endParaRPr lang="en-AU" sz="2400" i="1" dirty="0"/>
          </a:p>
          <a:p>
            <a:r>
              <a:rPr lang="en-AU" sz="2400" dirty="0"/>
              <a:t>Internal transcribed spacer (ITS1, ITS2)</a:t>
            </a:r>
          </a:p>
          <a:p>
            <a:r>
              <a:rPr lang="en-AU" sz="2400" dirty="0"/>
              <a:t>Mitochondrial DNA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coming?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Better replication, more robust statistical analysis</a:t>
            </a:r>
          </a:p>
          <a:p>
            <a:r>
              <a:rPr lang="en-AU" sz="2400" dirty="0"/>
              <a:t>More longitudinal, spatial analysis</a:t>
            </a:r>
          </a:p>
          <a:p>
            <a:r>
              <a:rPr lang="en-AU" sz="2400" dirty="0"/>
              <a:t>More, more, more data</a:t>
            </a:r>
          </a:p>
          <a:p>
            <a:pPr lvl="1"/>
            <a:r>
              <a:rPr lang="en-AU" sz="2000" dirty="0"/>
              <a:t>New challenges</a:t>
            </a:r>
          </a:p>
          <a:p>
            <a:pPr lvl="1"/>
            <a:r>
              <a:rPr lang="en-AU" sz="2000" dirty="0"/>
              <a:t>New algorithms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Wider market penetration</a:t>
            </a:r>
          </a:p>
          <a:p>
            <a:pPr lvl="1"/>
            <a:r>
              <a:rPr lang="en-AU" sz="2000" dirty="0"/>
              <a:t>Role of microbiome in more diseases</a:t>
            </a:r>
          </a:p>
          <a:p>
            <a:pPr lvl="1"/>
            <a:r>
              <a:rPr lang="en-AU" sz="2000" dirty="0"/>
              <a:t>Routine analysis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7406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ABC-FFD7-4053-BCB6-6A2E24D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coming II</a:t>
            </a:r>
            <a:br>
              <a:rPr lang="en-AU" dirty="0"/>
            </a:br>
            <a:r>
              <a:rPr lang="en-AU" dirty="0"/>
              <a:t> </a:t>
            </a:r>
            <a:r>
              <a:rPr lang="es-PE" dirty="0"/>
              <a:t>Single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sequencing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184A7C-A623-4497-9D8B-B3BC89ACA5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32303648"/>
              </p:ext>
            </p:extLst>
          </p:nvPr>
        </p:nvGraphicFramePr>
        <p:xfrm>
          <a:off x="609600" y="1524000"/>
          <a:ext cx="7848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953860979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481481444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196793854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953582803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831031083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r>
                        <a:rPr lang="es-PE" dirty="0" err="1"/>
                        <a:t>Technology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Outputs (Gb/</a:t>
                      </a:r>
                      <a:r>
                        <a:rPr lang="es-PE" dirty="0" err="1"/>
                        <a:t>day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Error </a:t>
                      </a:r>
                      <a:r>
                        <a:rPr lang="es-PE" dirty="0" err="1"/>
                        <a:t>rate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Read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Length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4048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NextSeq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1.3%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150 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6303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r>
                        <a:rPr lang="es-PE" dirty="0" err="1"/>
                        <a:t>PacBio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2-15% 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430 – 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4665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r>
                        <a:rPr lang="es-PE" dirty="0"/>
                        <a:t>Ion Torrent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1.5%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Indels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100-240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3376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r>
                        <a:rPr lang="es-PE" dirty="0" err="1"/>
                        <a:t>Nanopore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Minion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2-13% (</a:t>
                      </a:r>
                      <a:r>
                        <a:rPr lang="es-PE" dirty="0" err="1"/>
                        <a:t>Substitutions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10-100Kb</a:t>
                      </a:r>
                    </a:p>
                    <a:p>
                      <a:pPr algn="ctr"/>
                      <a:r>
                        <a:rPr lang="es-PE" dirty="0"/>
                        <a:t>(</a:t>
                      </a:r>
                      <a:r>
                        <a:rPr lang="es-PE" dirty="0" err="1"/>
                        <a:t>Record</a:t>
                      </a:r>
                      <a:r>
                        <a:rPr lang="es-PE" dirty="0"/>
                        <a:t> 1Mb)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89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143"/>
            <a:ext cx="7315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2159"/>
            <a:ext cx="9172575" cy="38058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7" y="0"/>
            <a:ext cx="9420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" y="1466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2015.  </a:t>
            </a:r>
            <a:r>
              <a:rPr lang="fr-FR" i="1" dirty="0" err="1"/>
              <a:t>PeerJ</a:t>
            </a:r>
            <a:r>
              <a:rPr lang="fr-FR" i="1" dirty="0"/>
              <a:t> </a:t>
            </a:r>
            <a:r>
              <a:rPr lang="fr-FR" i="1" dirty="0" err="1"/>
              <a:t>PrePrints</a:t>
            </a:r>
            <a:r>
              <a:rPr lang="fr-FR" dirty="0"/>
              <a:t>. e778v1. DOI: </a:t>
            </a:r>
            <a:r>
              <a:rPr lang="fr-FR" u="sng" dirty="0"/>
              <a:t>10.7287/peerj.preprints.778v1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Long read = Complete 16S rRNA gene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/>
              <a:t>Pros</a:t>
            </a:r>
          </a:p>
          <a:p>
            <a:pPr marL="0" indent="0" algn="ctr">
              <a:buNone/>
            </a:pPr>
            <a:endParaRPr lang="en-AU" sz="2800" dirty="0"/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Higher resolution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Improvement of 16S rRNA databases</a:t>
            </a:r>
          </a:p>
          <a:p>
            <a:pPr lvl="1">
              <a:buFont typeface="Wingdings 2" panose="05020102010507070707" pitchFamily="18" charset="2"/>
              <a:buChar char="P"/>
            </a:pP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/>
              <a:t>Cons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Lower throughput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More expensive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May not resolve species</a:t>
            </a:r>
          </a:p>
        </p:txBody>
      </p:sp>
    </p:spTree>
    <p:extLst>
      <p:ext uri="{BB962C8B-B14F-4D97-AF65-F5344CB8AC3E}">
        <p14:creationId xmlns:p14="http://schemas.microsoft.com/office/powerpoint/2010/main" val="329316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258-2F2B-439A-8AAC-86D22E6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coming III</a:t>
            </a:r>
            <a:br>
              <a:rPr lang="en-AU" dirty="0"/>
            </a:br>
            <a:r>
              <a:rPr lang="en-AU" dirty="0"/>
              <a:t>Metagenomics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8794-5957-44D3-A190-F3C437964F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Better</a:t>
            </a:r>
            <a:r>
              <a:rPr lang="es-PE" dirty="0"/>
              <a:t> </a:t>
            </a:r>
            <a:r>
              <a:rPr lang="es-PE" dirty="0" err="1"/>
              <a:t>taxonomic</a:t>
            </a:r>
            <a:r>
              <a:rPr lang="es-PE" dirty="0"/>
              <a:t> </a:t>
            </a:r>
            <a:r>
              <a:rPr lang="es-PE" dirty="0" err="1"/>
              <a:t>resolution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Additional</a:t>
            </a:r>
            <a:r>
              <a:rPr lang="es-PE" dirty="0"/>
              <a:t> </a:t>
            </a:r>
            <a:r>
              <a:rPr lang="es-PE" dirty="0" err="1"/>
              <a:t>functiona</a:t>
            </a:r>
            <a:r>
              <a:rPr lang="es-PE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No PCR </a:t>
            </a:r>
            <a:r>
              <a:rPr lang="es-PE" dirty="0" err="1"/>
              <a:t>bias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Can target more </a:t>
            </a:r>
            <a:r>
              <a:rPr lang="es-PE" dirty="0" err="1"/>
              <a:t>groups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0384-E362-4AF6-8772-7A13F2B0959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Still</a:t>
            </a:r>
            <a:r>
              <a:rPr lang="es-PE" dirty="0"/>
              <a:t> more </a:t>
            </a:r>
            <a:r>
              <a:rPr lang="es-PE" dirty="0" err="1"/>
              <a:t>expensive</a:t>
            </a:r>
            <a:r>
              <a:rPr lang="es-PE" dirty="0"/>
              <a:t> </a:t>
            </a:r>
            <a:r>
              <a:rPr lang="es-PE" dirty="0" err="1"/>
              <a:t>than</a:t>
            </a:r>
            <a:r>
              <a:rPr lang="es-PE" dirty="0"/>
              <a:t> </a:t>
            </a:r>
            <a:r>
              <a:rPr lang="es-PE" dirty="0" err="1"/>
              <a:t>amplicon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Computationally</a:t>
            </a:r>
            <a:r>
              <a:rPr lang="es-PE" dirty="0"/>
              <a:t> </a:t>
            </a:r>
            <a:r>
              <a:rPr lang="es-PE" dirty="0" err="1"/>
              <a:t>intensive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Host DNA reduces usable data</a:t>
            </a:r>
          </a:p>
        </p:txBody>
      </p:sp>
    </p:spTree>
    <p:extLst>
      <p:ext uri="{BB962C8B-B14F-4D97-AF65-F5344CB8AC3E}">
        <p14:creationId xmlns:p14="http://schemas.microsoft.com/office/powerpoint/2010/main" val="210698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16S rRNA gene is the preferred phylogenetic marker</a:t>
            </a:r>
          </a:p>
          <a:p>
            <a:r>
              <a:rPr lang="en-AU" sz="2400" dirty="0"/>
              <a:t>OTUs are proxy for species</a:t>
            </a:r>
          </a:p>
          <a:p>
            <a:r>
              <a:rPr lang="en-AU" sz="2400" dirty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r>
              <a:rPr lang="en-AU" sz="2400" dirty="0"/>
              <a:t>Strong method-dependency</a:t>
            </a:r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AB03D-2D70-4920-A5D4-DCD5541F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4" y="1473950"/>
            <a:ext cx="8820992" cy="39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/>
              <a:t>Cannone</a:t>
            </a:r>
            <a:r>
              <a:rPr lang="en-AU" sz="1600" dirty="0"/>
              <a:t>, 2002. BMC Bioinformatics. 3:2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(primers) and variable regions (information)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Traditional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err="1"/>
              <a:t>Fingerprinting</a:t>
            </a:r>
            <a:endParaRPr lang="es-PE" dirty="0"/>
          </a:p>
          <a:p>
            <a:pPr lvl="1"/>
            <a:r>
              <a:rPr lang="es-PE" dirty="0"/>
              <a:t>TRFLP</a:t>
            </a:r>
          </a:p>
          <a:p>
            <a:pPr lvl="1"/>
            <a:r>
              <a:rPr lang="es-PE" dirty="0"/>
              <a:t>DGGE</a:t>
            </a:r>
          </a:p>
          <a:p>
            <a:pPr>
              <a:buFont typeface="Wingdings" panose="05000000000000000000" pitchFamily="2" charset="2"/>
              <a:buChar char="ü"/>
            </a:pP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Easy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Inexpensive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Low </a:t>
            </a:r>
            <a:r>
              <a:rPr lang="es-PE" dirty="0" err="1"/>
              <a:t>resolution</a:t>
            </a:r>
            <a:endParaRPr lang="es-PE" dirty="0"/>
          </a:p>
          <a:p>
            <a:endParaRPr lang="es-PE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8F65B90-26D9-4632-9FFC-6F869EE6E03A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l="15398" t="5072" r="16782" b="725"/>
          <a:stretch>
            <a:fillRect/>
          </a:stretch>
        </p:blipFill>
        <p:spPr bwMode="auto">
          <a:xfrm>
            <a:off x="4648200" y="1358377"/>
            <a:ext cx="3581400" cy="475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7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Traditional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Clone </a:t>
            </a:r>
            <a:r>
              <a:rPr lang="es-PE" dirty="0" err="1"/>
              <a:t>libraries</a:t>
            </a:r>
            <a:endParaRPr lang="es-PE" dirty="0"/>
          </a:p>
          <a:p>
            <a:pPr lvl="1"/>
            <a:r>
              <a:rPr lang="es-PE" dirty="0" err="1"/>
              <a:t>Comparison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</a:t>
            </a:r>
            <a:r>
              <a:rPr lang="es-PE" dirty="0" err="1"/>
              <a:t>databases</a:t>
            </a:r>
            <a:endParaRPr lang="es-PE" dirty="0"/>
          </a:p>
          <a:p>
            <a:pPr lvl="1"/>
            <a:r>
              <a:rPr lang="es-PE" dirty="0"/>
              <a:t>Phylogenetic tres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High </a:t>
            </a:r>
            <a:r>
              <a:rPr lang="es-PE" dirty="0" err="1"/>
              <a:t>resolution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Expensive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Labor-</a:t>
            </a:r>
            <a:r>
              <a:rPr lang="es-PE" dirty="0" err="1"/>
              <a:t>intensive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Cloning-bias</a:t>
            </a:r>
            <a:endParaRPr lang="es-PE" dirty="0"/>
          </a:p>
          <a:p>
            <a:pPr lvl="1"/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FFECD-337D-49DA-AFF3-58C6283EA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80"/>
          <a:stretch/>
        </p:blipFill>
        <p:spPr>
          <a:xfrm>
            <a:off x="4267200" y="1371600"/>
            <a:ext cx="4515655" cy="44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318A-A861-4DB9-9845-2EE6690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Recent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6E4-B253-464B-B100-4E773BC0EE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2587638" cy="4876800"/>
          </a:xfrm>
        </p:spPr>
        <p:txBody>
          <a:bodyPr/>
          <a:lstStyle/>
          <a:p>
            <a:r>
              <a:rPr lang="es-PE" dirty="0" err="1"/>
              <a:t>Massive</a:t>
            </a:r>
            <a:r>
              <a:rPr lang="es-PE" dirty="0"/>
              <a:t> </a:t>
            </a:r>
            <a:r>
              <a:rPr lang="es-PE" dirty="0" err="1"/>
              <a:t>parallel</a:t>
            </a:r>
            <a:r>
              <a:rPr lang="es-PE" dirty="0"/>
              <a:t> </a:t>
            </a:r>
            <a:r>
              <a:rPr lang="es-PE" dirty="0" err="1"/>
              <a:t>sequencing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High </a:t>
            </a:r>
            <a:r>
              <a:rPr lang="es-PE" dirty="0" err="1"/>
              <a:t>resolution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High </a:t>
            </a:r>
            <a:r>
              <a:rPr lang="es-PE" dirty="0" err="1"/>
              <a:t>throughput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/>
              <a:t>No universal </a:t>
            </a:r>
            <a:r>
              <a:rPr lang="es-PE" dirty="0" err="1"/>
              <a:t>primers</a:t>
            </a:r>
            <a:endParaRPr lang="es-PE" dirty="0"/>
          </a:p>
          <a:p>
            <a:pPr lvl="1"/>
            <a:endParaRPr lang="es-PE" dirty="0"/>
          </a:p>
        </p:txBody>
      </p:sp>
      <p:sp>
        <p:nvSpPr>
          <p:cNvPr id="4" name="AutoShape 2" descr="https://www.genome.gov/images/content/costpermb_2017.jpg">
            <a:extLst>
              <a:ext uri="{FF2B5EF4-FFF2-40B4-BE49-F238E27FC236}">
                <a16:creationId xmlns:a16="http://schemas.microsoft.com/office/drawing/2014/main" id="{52C43DB0-012A-4F36-8835-8E5F208A6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CCB2C93-8A35-47E7-96B2-0D52D5249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t="3511" r="19883" b="1573"/>
          <a:stretch/>
        </p:blipFill>
        <p:spPr bwMode="auto">
          <a:xfrm>
            <a:off x="4114800" y="1695449"/>
            <a:ext cx="4931229" cy="28765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for rRNA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Data is organized under a taxonomic structure</a:t>
            </a:r>
          </a:p>
          <a:p>
            <a:r>
              <a:rPr lang="en-AU" sz="2400" dirty="0"/>
              <a:t>Sequences are aligned</a:t>
            </a:r>
          </a:p>
          <a:p>
            <a:r>
              <a:rPr lang="en-AU" sz="2400" dirty="0"/>
              <a:t>Curated sequences</a:t>
            </a:r>
          </a:p>
          <a:p>
            <a:r>
              <a:rPr lang="en-AU" sz="2400" dirty="0"/>
              <a:t>Some metadata</a:t>
            </a:r>
          </a:p>
          <a:p>
            <a:r>
              <a:rPr lang="en-AU" sz="2400" dirty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404265" y="3547783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37" y="4772744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/>
              <a:t>Pipelines for processing and analysis of rRNA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Pipelines that incorporate tools from different sources.</a:t>
            </a:r>
          </a:p>
          <a:p>
            <a:r>
              <a:rPr lang="en-AU" sz="2400" dirty="0"/>
              <a:t>Processing can be done in your own computer.</a:t>
            </a:r>
          </a:p>
          <a:p>
            <a:r>
              <a:rPr lang="en-AU" sz="2400" dirty="0"/>
              <a:t>Have problems of their own:</a:t>
            </a:r>
          </a:p>
          <a:p>
            <a:pPr lvl="1"/>
            <a:r>
              <a:rPr lang="en-AU" sz="2200" dirty="0"/>
              <a:t>Installation</a:t>
            </a:r>
          </a:p>
          <a:p>
            <a:pPr lvl="1"/>
            <a:r>
              <a:rPr lang="en-AU" sz="2200" dirty="0"/>
              <a:t>Resource-intensive</a:t>
            </a:r>
          </a:p>
          <a:p>
            <a:pPr lvl="1"/>
            <a:r>
              <a:rPr lang="en-AU" sz="2200" dirty="0"/>
              <a:t>Versions dependency</a:t>
            </a:r>
          </a:p>
          <a:p>
            <a:pPr lvl="1"/>
            <a:r>
              <a:rPr lang="en-AU" sz="2200" dirty="0"/>
              <a:t>Default parameters</a:t>
            </a:r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46407-1C52-4724-B5C0-3F313C3090BA}"/>
              </a:ext>
            </a:extLst>
          </p:cNvPr>
          <p:cNvSpPr txBox="1"/>
          <p:nvPr/>
        </p:nvSpPr>
        <p:spPr>
          <a:xfrm>
            <a:off x="5562600" y="4876800"/>
            <a:ext cx="324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hlinkClick r:id="rId4"/>
              </a:rPr>
              <a:t>DADA2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10816</TotalTime>
  <Words>1268</Words>
  <Application>Microsoft Office PowerPoint</Application>
  <PresentationFormat>On-screen Show (4:3)</PresentationFormat>
  <Paragraphs>442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Helvetica Neue</vt:lpstr>
      <vt:lpstr>Wingdings</vt:lpstr>
      <vt:lpstr>Wingdings 2</vt:lpstr>
      <vt:lpstr>Blues</vt:lpstr>
      <vt:lpstr>PowerPoint Presentation</vt:lpstr>
      <vt:lpstr>Objectives</vt:lpstr>
      <vt:lpstr>Phylogenetic marker requirements</vt:lpstr>
      <vt:lpstr>PowerPoint Presentation</vt:lpstr>
      <vt:lpstr>Traditional approach</vt:lpstr>
      <vt:lpstr>Traditional approach</vt:lpstr>
      <vt:lpstr>Recent approach</vt:lpstr>
      <vt:lpstr>Tools for rRNA analysis</vt:lpstr>
      <vt:lpstr>Pipelines for processing and analysis of rRNA</vt:lpstr>
      <vt:lpstr>PowerPoint Presentation</vt:lpstr>
      <vt:lpstr>Taxonomic classification I – Phylogenetic trees</vt:lpstr>
      <vt:lpstr>Taxonomic classification II - Classifiers</vt:lpstr>
      <vt:lpstr>Taxonomic classification III: K-Nearest neighbours</vt:lpstr>
      <vt:lpstr>Taxonomic classification IV: Bayesian Classifier1</vt:lpstr>
      <vt:lpstr>16S rRNA gene regions provide different amount of information</vt:lpstr>
      <vt:lpstr>Operational taxonomic units (OTUs) analysis</vt:lpstr>
      <vt:lpstr>Operational taxonomic units (OTUs) analysis</vt:lpstr>
      <vt:lpstr>Alignment I -  Approaches</vt:lpstr>
      <vt:lpstr>Alignment II - NAST aligner</vt:lpstr>
      <vt:lpstr> RDP Model aligner</vt:lpstr>
      <vt:lpstr>PowerPoint Presentation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What is the coming?</vt:lpstr>
      <vt:lpstr>What is the coming II  Single molecule sequencing</vt:lpstr>
      <vt:lpstr>PowerPoint Presentation</vt:lpstr>
      <vt:lpstr>Long read = Complete 16S rRNA gene</vt:lpstr>
      <vt:lpstr>What is the coming III Metagenomics</vt:lpstr>
      <vt:lpstr>Summary</vt:lpstr>
      <vt:lpstr>PowerPoint Presentation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148</cp:revision>
  <dcterms:created xsi:type="dcterms:W3CDTF">2016-02-06T01:42:16Z</dcterms:created>
  <dcterms:modified xsi:type="dcterms:W3CDTF">2018-03-15T18:08:22Z</dcterms:modified>
</cp:coreProperties>
</file>