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60" r:id="rId3"/>
    <p:sldId id="276" r:id="rId4"/>
    <p:sldId id="279" r:id="rId5"/>
    <p:sldId id="277" r:id="rId6"/>
    <p:sldId id="278" r:id="rId7"/>
    <p:sldId id="280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6C92-1DFE-48E0-A05F-DFEE4F0A5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A489C-D76F-4C9B-9068-98041EB95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F71E-59B3-43F2-BF5B-8E4BA0E0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76E8-0998-4F43-BBBA-7300AEA0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36A2-660B-4EFA-A4F6-4578C682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FBA7-8FF1-4B8E-AC3B-ADC27177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89CC6-7EDF-4A04-B7C4-82AD9EC7B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C416-0C7C-465B-8AAF-59DC0650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1BAB-2D84-4E81-81AF-2E39D3C3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4F46-CE57-4808-A26A-D2DB62B3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7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3DDA5-CBF9-46EC-BC4A-55836DD27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F7E8C-BDF6-455A-A21A-43EF3CC3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9A596-502F-472F-B227-F742563E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7560-B79F-451C-8771-DF77D8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2B46-224C-4D93-8848-B0408E78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4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1A91-FB18-441A-A23F-7F034C8C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9821-2E36-4F73-8A90-A01F6881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A5C7-9138-447E-A74E-EC8DB67A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38A3-C7D6-46D5-972A-E1D3C8BE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A72B-BD36-48DF-95B0-C58D57EC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E5BB-EBE3-4EC7-9E53-4A783A12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8A09-B08C-4210-86FE-4B69D873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0D0DA-8C77-4A2E-A538-8358F4CE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7D4B-52F1-40E9-AE1F-D4F49E28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F515-43D9-4269-A978-648613AF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0EEE-8ACD-4999-BAD0-CBA8A290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8E75-6F48-4F42-88FB-5D4406C68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08921-989B-443D-82C5-C3701E216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DF41-D68E-44FF-A1DF-83D98AC4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FBE81-01A0-4690-A176-1833C98A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99D7B-34B4-4501-BD31-39B45892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B689-577B-4311-9547-408304D2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EEFE-BF78-432D-B321-103C8432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595C8-8EA8-4505-BDD7-A551DA1C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1DB75-6BCF-4841-957C-36332174C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42D7F-108E-45C9-A3D9-780F7629F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616E9-6383-4502-999B-D065E062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D9127-ED6C-4AD0-8886-40292962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6B27F-0005-4E45-A96D-4FD87B3C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8082-5018-43F4-8835-9E2C8FCE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72089-612F-4AC5-8521-E36CB437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60E87-2AC2-4566-BB61-107D5CDC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D2141-696C-4612-B659-B5FA1019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8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4BC34-289E-4578-8B4B-401E076F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9D268-03C2-4D43-89E8-0BAED069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B3B61-8D01-4716-ADAB-2E27609D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B6A8-E0E2-4538-84C4-CFF39B44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1CF2-FBC0-4601-B87A-C26B44AB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834AA-409E-438B-A42F-B17E5612B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21CA1-8F7E-4108-B2F4-6CC4BA09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C2337-3029-47D0-B0A9-110D6FD7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DF8AE-6F92-4BAB-A176-3B2D2F0F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4863-6023-4448-A7CF-B4DB891B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D96BB-79CB-407A-B838-2F52F2BCF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B9EEE-F3A7-4228-818E-100D86543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6F297-598C-460B-A99A-9E109806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48E93-8332-47A2-B67D-3C887BD7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1482C-595D-4FF1-9B7D-B8211DF9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82C8D-7EF4-4EF1-891B-DC4D1FA7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14945-01A3-485C-B22D-7C8C0AEB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FBAF-2F87-495E-A03E-522430C60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C178-C894-4B25-BA0A-46BB568C060A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7CD1-9991-41A6-8D72-5A767BA04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7F7C-0034-46E6-942B-F46CFB12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F37A-1C33-4F24-8375-BBCB8AA1F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FD8F1-0021-42D2-BA45-B7C91312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es-PE" dirty="0" err="1"/>
              <a:t>Dpylr</a:t>
            </a:r>
            <a:r>
              <a:rPr lang="es-PE" dirty="0"/>
              <a:t> (parte del </a:t>
            </a:r>
            <a:r>
              <a:rPr lang="es-PE" dirty="0" err="1"/>
              <a:t>tidyverse</a:t>
            </a:r>
            <a:r>
              <a:rPr lang="es-PE" dirty="0"/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C8ADE5-2F86-4473-8F8F-5716FC19B1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6163748"/>
              </p:ext>
            </p:extLst>
          </p:nvPr>
        </p:nvGraphicFramePr>
        <p:xfrm>
          <a:off x="1248697" y="2467898"/>
          <a:ext cx="7184923" cy="3325499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60502">
                  <a:extLst>
                    <a:ext uri="{9D8B030D-6E8A-4147-A177-3AD203B41FA5}">
                      <a16:colId xmlns:a16="http://schemas.microsoft.com/office/drawing/2014/main" val="2835082884"/>
                    </a:ext>
                  </a:extLst>
                </a:gridCol>
                <a:gridCol w="5024421">
                  <a:extLst>
                    <a:ext uri="{9D8B030D-6E8A-4147-A177-3AD203B41FA5}">
                      <a16:colId xmlns:a16="http://schemas.microsoft.com/office/drawing/2014/main" val="4282844870"/>
                    </a:ext>
                  </a:extLst>
                </a:gridCol>
              </a:tblGrid>
              <a:tr h="3468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Funcion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Que hace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4972401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filter()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Seleccion de datos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9362759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arrange()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Reordenamiento de datos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3124107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select()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Selecciona variables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9821698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rename()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Renombra variables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3930272"/>
                  </a:ext>
                </a:extLst>
              </a:tr>
              <a:tr h="3195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mutate()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Crear nuevas variables y las agrega a tabla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92681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transmutate()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Crear nuevas variables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5319040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summarise()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Resumir variables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4623886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sample_n()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Muestras N filas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7450774"/>
                  </a:ext>
                </a:extLst>
              </a:tr>
              <a:tr h="33238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sample_frac</a:t>
                      </a:r>
                      <a:r>
                        <a:rPr lang="en-US" sz="2000" u="none" strike="noStrike" dirty="0">
                          <a:effectLst/>
                        </a:rPr>
                        <a:t>()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Muestras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fraccion</a:t>
                      </a:r>
                      <a:r>
                        <a:rPr lang="en-US" sz="2000" u="none" strike="noStrike" dirty="0">
                          <a:effectLst/>
                        </a:rPr>
                        <a:t> de </a:t>
                      </a:r>
                      <a:r>
                        <a:rPr lang="en-US" sz="2000" u="none" strike="noStrike" dirty="0" err="1">
                          <a:effectLst/>
                        </a:rPr>
                        <a:t>filas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324472"/>
                  </a:ext>
                </a:extLst>
              </a:tr>
            </a:tbl>
          </a:graphicData>
        </a:graphic>
      </p:graphicFrame>
      <p:pic>
        <p:nvPicPr>
          <p:cNvPr id="2050" name="Picture 2" descr="https://d33wubrfki0l68.cloudfront.net/5f8c22ec53a1ac61684f3e8d59c623d09227d6b9/b15de/images/hex-tidyr.png">
            <a:extLst>
              <a:ext uri="{FF2B5EF4-FFF2-40B4-BE49-F238E27FC236}">
                <a16:creationId xmlns:a16="http://schemas.microsoft.com/office/drawing/2014/main" id="{E6EDFAE0-9F1D-421B-A139-9448AEAD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873" y="702545"/>
            <a:ext cx="1671072" cy="193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3FD8F1-0021-42D2-BA45-B7C91312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 que me sirve </a:t>
            </a:r>
            <a:r>
              <a:rPr lang="es-PE" dirty="0" err="1"/>
              <a:t>ggplots</a:t>
            </a:r>
            <a:endParaRPr lang="es-P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53DFC-1CA2-4C74-AA41-56B0197DB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Para crear gráficos complejos en R m</a:t>
            </a:r>
            <a:r>
              <a:rPr lang="es-PE" sz="2800" dirty="0"/>
              <a:t>as fácilmente</a:t>
            </a:r>
          </a:p>
          <a:p>
            <a:r>
              <a:rPr lang="es-PE" sz="2800" dirty="0"/>
              <a:t>Usa capas para agregar funcionalidad secuencialmente</a:t>
            </a:r>
          </a:p>
          <a:p>
            <a:r>
              <a:rPr lang="es-PE" sz="2800" dirty="0"/>
              <a:t>Crear </a:t>
            </a:r>
            <a:r>
              <a:rPr lang="es-PE" sz="2800" dirty="0" err="1"/>
              <a:t>graficos</a:t>
            </a:r>
            <a:r>
              <a:rPr lang="es-PE" sz="2800" dirty="0"/>
              <a:t> como objetos de 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20A565-F795-4EA9-AF86-F0818EF460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16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7BBADF-C23D-4D89-BC24-8DBE9CF2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B7D6D4-9501-41AA-9068-85E3D7FB4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072" y="1769346"/>
            <a:ext cx="6239727" cy="4169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74C66A-3075-4227-BE42-0DDC6B5CE3BF}"/>
              </a:ext>
            </a:extLst>
          </p:cNvPr>
          <p:cNvSpPr/>
          <p:nvPr/>
        </p:nvSpPr>
        <p:spPr>
          <a:xfrm>
            <a:off x="838200" y="1690687"/>
            <a:ext cx="3409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 err="1"/>
              <a:t>ggplot</a:t>
            </a:r>
            <a:r>
              <a:rPr lang="es-PE" sz="1600" dirty="0"/>
              <a:t>(</a:t>
            </a:r>
            <a:r>
              <a:rPr lang="es-PE" sz="1600" dirty="0" err="1"/>
              <a:t>state</a:t>
            </a:r>
            <a:r>
              <a:rPr lang="es-PE" sz="1600" dirty="0"/>
              <a:t>, </a:t>
            </a:r>
          </a:p>
          <a:p>
            <a:r>
              <a:rPr lang="es-PE" sz="1600" dirty="0"/>
              <a:t>       aes(x=</a:t>
            </a:r>
            <a:r>
              <a:rPr lang="es-PE" sz="1600" dirty="0" err="1"/>
              <a:t>HS.Grad</a:t>
            </a:r>
            <a:r>
              <a:rPr lang="es-PE" sz="1600" dirty="0"/>
              <a:t>, y=</a:t>
            </a:r>
            <a:r>
              <a:rPr lang="es-PE" sz="1600" dirty="0" err="1"/>
              <a:t>Income</a:t>
            </a:r>
            <a:r>
              <a:rPr lang="es-PE" sz="1600" dirty="0"/>
              <a:t>)) +</a:t>
            </a:r>
          </a:p>
          <a:p>
            <a:r>
              <a:rPr lang="es-PE" sz="1600" dirty="0"/>
              <a:t>  </a:t>
            </a:r>
            <a:r>
              <a:rPr lang="es-PE" sz="1600" dirty="0" err="1"/>
              <a:t>geom_point</a:t>
            </a:r>
            <a:r>
              <a:rPr lang="es-PE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0239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E2855-6D83-4C68-B10C-733BA8E0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1F19356-C2D8-435A-8F92-CCF6F83B6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264" y="1690688"/>
            <a:ext cx="6152535" cy="41110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A72097-49AB-4B0C-AF3C-79014AFF3E88}"/>
              </a:ext>
            </a:extLst>
          </p:cNvPr>
          <p:cNvSpPr/>
          <p:nvPr/>
        </p:nvSpPr>
        <p:spPr>
          <a:xfrm>
            <a:off x="838200" y="1690688"/>
            <a:ext cx="37534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 err="1"/>
              <a:t>ggplot</a:t>
            </a:r>
            <a:r>
              <a:rPr lang="es-PE" sz="1600" dirty="0"/>
              <a:t>(</a:t>
            </a:r>
            <a:r>
              <a:rPr lang="es-PE" sz="1600" dirty="0" err="1"/>
              <a:t>state</a:t>
            </a:r>
            <a:r>
              <a:rPr lang="es-PE" sz="1600" dirty="0"/>
              <a:t>, </a:t>
            </a:r>
          </a:p>
          <a:p>
            <a:r>
              <a:rPr lang="es-PE" sz="1600" dirty="0"/>
              <a:t>       aes(x=</a:t>
            </a:r>
            <a:r>
              <a:rPr lang="es-PE" sz="1600" dirty="0" err="1"/>
              <a:t>HS.Grad</a:t>
            </a:r>
            <a:r>
              <a:rPr lang="es-PE" sz="1600" dirty="0"/>
              <a:t>, y=</a:t>
            </a:r>
            <a:r>
              <a:rPr lang="es-PE" sz="1600" dirty="0" err="1"/>
              <a:t>Income</a:t>
            </a:r>
            <a:r>
              <a:rPr lang="es-PE" sz="1600" dirty="0"/>
              <a:t>)) +</a:t>
            </a:r>
          </a:p>
          <a:p>
            <a:r>
              <a:rPr lang="es-PE" sz="1600" dirty="0"/>
              <a:t>  </a:t>
            </a:r>
            <a:r>
              <a:rPr lang="es-PE" sz="1600" dirty="0" err="1"/>
              <a:t>geom_point</a:t>
            </a:r>
            <a:r>
              <a:rPr lang="es-PE" sz="1600" b="1" dirty="0"/>
              <a:t>(aes(col=</a:t>
            </a:r>
            <a:r>
              <a:rPr lang="es-PE" sz="1600" b="1" dirty="0" err="1"/>
              <a:t>state.region</a:t>
            </a:r>
            <a:r>
              <a:rPr lang="es-PE" sz="1600" b="1" dirty="0"/>
              <a:t>)</a:t>
            </a:r>
            <a:r>
              <a:rPr lang="es-PE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080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E2855-6D83-4C68-B10C-733BA8E0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01E1CD-3757-45BF-B47F-18D4F3380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432" y="1690688"/>
            <a:ext cx="6162368" cy="41176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004496-5D5B-4520-9645-B1FDA82103C0}"/>
              </a:ext>
            </a:extLst>
          </p:cNvPr>
          <p:cNvSpPr/>
          <p:nvPr/>
        </p:nvSpPr>
        <p:spPr>
          <a:xfrm>
            <a:off x="838200" y="1690688"/>
            <a:ext cx="37927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 err="1"/>
              <a:t>ggplot</a:t>
            </a:r>
            <a:r>
              <a:rPr lang="es-PE" sz="1600" dirty="0"/>
              <a:t>(</a:t>
            </a:r>
            <a:r>
              <a:rPr lang="es-PE" sz="1600" dirty="0" err="1"/>
              <a:t>state</a:t>
            </a:r>
            <a:r>
              <a:rPr lang="es-PE" sz="1600" dirty="0"/>
              <a:t>, </a:t>
            </a:r>
          </a:p>
          <a:p>
            <a:r>
              <a:rPr lang="es-PE" sz="1600" dirty="0"/>
              <a:t>       aes(x=</a:t>
            </a:r>
            <a:r>
              <a:rPr lang="es-PE" sz="1600" dirty="0" err="1"/>
              <a:t>HS.Grad</a:t>
            </a:r>
            <a:r>
              <a:rPr lang="es-PE" sz="1600" dirty="0"/>
              <a:t>, y=</a:t>
            </a:r>
            <a:r>
              <a:rPr lang="es-PE" sz="1600" dirty="0" err="1"/>
              <a:t>Income</a:t>
            </a:r>
            <a:r>
              <a:rPr lang="es-PE" sz="1600" dirty="0"/>
              <a:t>)) +</a:t>
            </a:r>
          </a:p>
          <a:p>
            <a:r>
              <a:rPr lang="es-PE" sz="1600" dirty="0"/>
              <a:t>  </a:t>
            </a:r>
            <a:r>
              <a:rPr lang="es-PE" sz="1600" dirty="0" err="1"/>
              <a:t>geom_point</a:t>
            </a:r>
            <a:r>
              <a:rPr lang="es-PE" sz="1600" dirty="0"/>
              <a:t>(aes(col=</a:t>
            </a:r>
            <a:r>
              <a:rPr lang="es-PE" sz="1600" dirty="0" err="1"/>
              <a:t>state.region</a:t>
            </a:r>
            <a:r>
              <a:rPr lang="es-PE" sz="1600" dirty="0"/>
              <a:t>)) +</a:t>
            </a:r>
          </a:p>
          <a:p>
            <a:r>
              <a:rPr lang="es-PE" sz="1600" dirty="0"/>
              <a:t>  </a:t>
            </a:r>
            <a:r>
              <a:rPr lang="es-PE" sz="1600" b="1" dirty="0" err="1"/>
              <a:t>ggtitle</a:t>
            </a:r>
            <a:r>
              <a:rPr lang="es-PE" sz="1600" b="1" dirty="0"/>
              <a:t>("</a:t>
            </a:r>
            <a:r>
              <a:rPr lang="es-PE" sz="1600" b="1" dirty="0" err="1"/>
              <a:t>Income</a:t>
            </a:r>
            <a:r>
              <a:rPr lang="es-PE" sz="1600" b="1" dirty="0"/>
              <a:t> as a </a:t>
            </a:r>
            <a:r>
              <a:rPr lang="es-PE" sz="1600" b="1" dirty="0" err="1"/>
              <a:t>function</a:t>
            </a:r>
            <a:r>
              <a:rPr lang="es-PE" sz="1600" b="1" dirty="0"/>
              <a:t> </a:t>
            </a:r>
            <a:r>
              <a:rPr lang="es-PE" sz="1600" b="1" dirty="0" err="1"/>
              <a:t>of</a:t>
            </a:r>
            <a:r>
              <a:rPr lang="es-PE" sz="1600" b="1" dirty="0"/>
              <a:t> High </a:t>
            </a:r>
            <a:r>
              <a:rPr lang="es-PE" sz="1600" b="1" dirty="0" err="1"/>
              <a:t>school</a:t>
            </a:r>
            <a:r>
              <a:rPr lang="es-PE" sz="1600" b="1" dirty="0"/>
              <a:t> </a:t>
            </a:r>
            <a:r>
              <a:rPr lang="es-PE" sz="1600" b="1" dirty="0" err="1"/>
              <a:t>graduation</a:t>
            </a:r>
            <a:r>
              <a:rPr lang="es-PE" sz="1600" b="1" dirty="0"/>
              <a:t> </a:t>
            </a:r>
            <a:r>
              <a:rPr lang="es-PE" sz="1600" b="1" dirty="0" err="1"/>
              <a:t>rates</a:t>
            </a:r>
            <a:r>
              <a:rPr lang="es-PE" sz="1600" b="1" dirty="0"/>
              <a:t>") +</a:t>
            </a:r>
          </a:p>
          <a:p>
            <a:r>
              <a:rPr lang="es-PE" sz="1600" b="1" dirty="0"/>
              <a:t>  </a:t>
            </a:r>
            <a:r>
              <a:rPr lang="es-PE" sz="1600" b="1" dirty="0" err="1"/>
              <a:t>xlab</a:t>
            </a:r>
            <a:r>
              <a:rPr lang="es-PE" sz="1600" b="1" dirty="0"/>
              <a:t>("High </a:t>
            </a:r>
            <a:r>
              <a:rPr lang="es-PE" sz="1600" b="1" dirty="0" err="1"/>
              <a:t>school</a:t>
            </a:r>
            <a:r>
              <a:rPr lang="es-PE" sz="1600" b="1" dirty="0"/>
              <a:t> </a:t>
            </a:r>
            <a:r>
              <a:rPr lang="es-PE" sz="1600" b="1" dirty="0" err="1"/>
              <a:t>graduation</a:t>
            </a:r>
            <a:r>
              <a:rPr lang="es-PE" sz="1600" b="1" dirty="0"/>
              <a:t> </a:t>
            </a:r>
            <a:r>
              <a:rPr lang="es-PE" sz="1600" b="1" dirty="0" err="1"/>
              <a:t>rate</a:t>
            </a:r>
            <a:r>
              <a:rPr lang="es-PE" sz="1600" b="1" dirty="0"/>
              <a:t>") +</a:t>
            </a:r>
          </a:p>
          <a:p>
            <a:r>
              <a:rPr lang="es-PE" sz="1600" b="1" dirty="0"/>
              <a:t>  </a:t>
            </a:r>
            <a:r>
              <a:rPr lang="es-PE" sz="1600" b="1" dirty="0" err="1"/>
              <a:t>ylab</a:t>
            </a:r>
            <a:r>
              <a:rPr lang="es-PE" sz="1600" b="1" dirty="0"/>
              <a:t>("</a:t>
            </a:r>
            <a:r>
              <a:rPr lang="es-PE" sz="1600" b="1" dirty="0" err="1"/>
              <a:t>Income</a:t>
            </a:r>
            <a:r>
              <a:rPr lang="es-PE" sz="1600" b="1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876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E2855-6D83-4C68-B10C-733BA8E0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3E8D7BD-1B03-49BA-AF3E-A3AB6A95B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216" y="1690688"/>
            <a:ext cx="6195583" cy="41398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27ACD2-9EF8-4B02-9A91-09B24FA8D641}"/>
              </a:ext>
            </a:extLst>
          </p:cNvPr>
          <p:cNvSpPr/>
          <p:nvPr/>
        </p:nvSpPr>
        <p:spPr>
          <a:xfrm>
            <a:off x="943897" y="1690688"/>
            <a:ext cx="38247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 err="1"/>
              <a:t>ggplot</a:t>
            </a:r>
            <a:r>
              <a:rPr lang="es-PE" sz="1600" dirty="0"/>
              <a:t>(</a:t>
            </a:r>
            <a:r>
              <a:rPr lang="es-PE" sz="1600" dirty="0" err="1"/>
              <a:t>state</a:t>
            </a:r>
            <a:r>
              <a:rPr lang="es-PE" sz="1600" dirty="0"/>
              <a:t>, </a:t>
            </a:r>
          </a:p>
          <a:p>
            <a:r>
              <a:rPr lang="es-PE" sz="1600" dirty="0"/>
              <a:t>       aes(x=</a:t>
            </a:r>
            <a:r>
              <a:rPr lang="es-PE" sz="1600" dirty="0" err="1"/>
              <a:t>HS.Grad</a:t>
            </a:r>
            <a:r>
              <a:rPr lang="es-PE" sz="1600" dirty="0"/>
              <a:t>, y=</a:t>
            </a:r>
            <a:r>
              <a:rPr lang="es-PE" sz="1600" dirty="0" err="1"/>
              <a:t>Income</a:t>
            </a:r>
            <a:r>
              <a:rPr lang="es-PE" sz="1600" dirty="0"/>
              <a:t>)) +</a:t>
            </a:r>
          </a:p>
          <a:p>
            <a:r>
              <a:rPr lang="es-PE" sz="1600" dirty="0"/>
              <a:t>  </a:t>
            </a:r>
            <a:r>
              <a:rPr lang="es-PE" sz="1600" dirty="0" err="1"/>
              <a:t>geom_point</a:t>
            </a:r>
            <a:r>
              <a:rPr lang="es-PE" sz="1600" dirty="0"/>
              <a:t>(aes(col=</a:t>
            </a:r>
            <a:r>
              <a:rPr lang="es-PE" sz="1600" dirty="0" err="1"/>
              <a:t>state.region</a:t>
            </a:r>
            <a:r>
              <a:rPr lang="es-PE" sz="1600" dirty="0"/>
              <a:t>)) +</a:t>
            </a:r>
          </a:p>
          <a:p>
            <a:r>
              <a:rPr lang="es-PE" sz="1600" dirty="0"/>
              <a:t>  </a:t>
            </a:r>
            <a:r>
              <a:rPr lang="es-PE" sz="1600" dirty="0" err="1"/>
              <a:t>ggtitle</a:t>
            </a:r>
            <a:r>
              <a:rPr lang="es-PE" sz="1600" dirty="0"/>
              <a:t>("</a:t>
            </a:r>
            <a:r>
              <a:rPr lang="es-PE" sz="1600" dirty="0" err="1"/>
              <a:t>Income</a:t>
            </a:r>
            <a:r>
              <a:rPr lang="es-PE" sz="1600" dirty="0"/>
              <a:t> as a </a:t>
            </a:r>
            <a:r>
              <a:rPr lang="es-PE" sz="1600" dirty="0" err="1"/>
              <a:t>function</a:t>
            </a:r>
            <a:r>
              <a:rPr lang="es-PE" sz="1600" dirty="0"/>
              <a:t> </a:t>
            </a:r>
            <a:r>
              <a:rPr lang="es-PE" sz="1600" dirty="0" err="1"/>
              <a:t>of</a:t>
            </a:r>
            <a:r>
              <a:rPr lang="es-PE" sz="1600" dirty="0"/>
              <a:t> </a:t>
            </a:r>
            <a:r>
              <a:rPr lang="es-PE" sz="1600" dirty="0" err="1"/>
              <a:t>high</a:t>
            </a:r>
            <a:r>
              <a:rPr lang="es-PE" sz="1600" dirty="0"/>
              <a:t> </a:t>
            </a:r>
            <a:r>
              <a:rPr lang="es-PE" sz="1600" dirty="0" err="1"/>
              <a:t>school</a:t>
            </a:r>
            <a:r>
              <a:rPr lang="es-PE" sz="1600" dirty="0"/>
              <a:t> </a:t>
            </a:r>
            <a:r>
              <a:rPr lang="es-PE" sz="1600" dirty="0" err="1"/>
              <a:t>graduation</a:t>
            </a:r>
            <a:r>
              <a:rPr lang="es-PE" sz="1600" dirty="0"/>
              <a:t> </a:t>
            </a:r>
            <a:r>
              <a:rPr lang="es-PE" sz="1600" dirty="0" err="1"/>
              <a:t>rates</a:t>
            </a:r>
            <a:r>
              <a:rPr lang="es-PE" sz="1600" dirty="0"/>
              <a:t>") +</a:t>
            </a:r>
          </a:p>
          <a:p>
            <a:r>
              <a:rPr lang="es-PE" sz="1600" dirty="0"/>
              <a:t>  </a:t>
            </a:r>
            <a:r>
              <a:rPr lang="es-PE" sz="1600" dirty="0" err="1"/>
              <a:t>xlab</a:t>
            </a:r>
            <a:r>
              <a:rPr lang="es-PE" sz="1600" dirty="0"/>
              <a:t>("High </a:t>
            </a:r>
            <a:r>
              <a:rPr lang="es-PE" sz="1600" dirty="0" err="1"/>
              <a:t>school</a:t>
            </a:r>
            <a:r>
              <a:rPr lang="es-PE" sz="1600" dirty="0"/>
              <a:t> </a:t>
            </a:r>
            <a:r>
              <a:rPr lang="es-PE" sz="1600" dirty="0" err="1"/>
              <a:t>graduation</a:t>
            </a:r>
            <a:r>
              <a:rPr lang="es-PE" sz="1600" dirty="0"/>
              <a:t> </a:t>
            </a:r>
            <a:r>
              <a:rPr lang="es-PE" sz="1600" dirty="0" err="1"/>
              <a:t>rate</a:t>
            </a:r>
            <a:r>
              <a:rPr lang="es-PE" sz="1600" dirty="0"/>
              <a:t>") +</a:t>
            </a:r>
          </a:p>
          <a:p>
            <a:r>
              <a:rPr lang="es-PE" sz="1600" dirty="0"/>
              <a:t>  </a:t>
            </a:r>
            <a:r>
              <a:rPr lang="es-PE" sz="1600" dirty="0" err="1"/>
              <a:t>ylab</a:t>
            </a:r>
            <a:r>
              <a:rPr lang="es-PE" sz="1600" dirty="0"/>
              <a:t>("</a:t>
            </a:r>
            <a:r>
              <a:rPr lang="es-PE" sz="1600" dirty="0" err="1"/>
              <a:t>Income</a:t>
            </a:r>
            <a:r>
              <a:rPr lang="es-PE" sz="1600" dirty="0"/>
              <a:t> ") +</a:t>
            </a:r>
          </a:p>
          <a:p>
            <a:r>
              <a:rPr lang="es-PE" sz="1600" b="1" dirty="0"/>
              <a:t>  </a:t>
            </a:r>
            <a:r>
              <a:rPr lang="es-PE" sz="1600" b="1" dirty="0" err="1"/>
              <a:t>geom_text</a:t>
            </a:r>
            <a:r>
              <a:rPr lang="es-PE" sz="1600" b="1" dirty="0"/>
              <a:t>(aes(</a:t>
            </a:r>
            <a:r>
              <a:rPr lang="es-PE" sz="1600" b="1" dirty="0" err="1"/>
              <a:t>label</a:t>
            </a:r>
            <a:r>
              <a:rPr lang="es-PE" sz="1600" b="1" dirty="0"/>
              <a:t>=</a:t>
            </a:r>
            <a:r>
              <a:rPr lang="es-PE" sz="1600" b="1" dirty="0" err="1"/>
              <a:t>state.abb</a:t>
            </a:r>
            <a:r>
              <a:rPr lang="es-PE" sz="1600" b="1" dirty="0"/>
              <a:t>), </a:t>
            </a:r>
            <a:r>
              <a:rPr lang="es-PE" sz="1600" b="1" dirty="0" err="1"/>
              <a:t>nudge_x</a:t>
            </a:r>
            <a:r>
              <a:rPr lang="es-PE" sz="1600" b="1" dirty="0"/>
              <a:t> = 1, </a:t>
            </a:r>
            <a:r>
              <a:rPr lang="es-PE" sz="1600" b="1" dirty="0" err="1"/>
              <a:t>nudge_y</a:t>
            </a:r>
            <a:r>
              <a:rPr lang="es-PE" sz="1600" b="1" dirty="0"/>
              <a:t> =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955B9-274F-471D-A346-6DDB09571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15" y="1773779"/>
            <a:ext cx="6195584" cy="41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1092-6960-4438-8801-A548F7C3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Lo que tiene que saber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3552-D48A-4434-B8DF-051B3B60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data</a:t>
            </a:r>
            <a:r>
              <a:rPr lang="es-PE" dirty="0"/>
              <a:t>, en formato </a:t>
            </a:r>
            <a:r>
              <a:rPr lang="es-PE" dirty="0" err="1"/>
              <a:t>data_frame</a:t>
            </a:r>
            <a:endParaRPr lang="es-PE" dirty="0"/>
          </a:p>
          <a:p>
            <a:r>
              <a:rPr lang="es-PE" b="1" dirty="0" err="1"/>
              <a:t>aesthetic</a:t>
            </a:r>
            <a:r>
              <a:rPr lang="es-PE" b="1" dirty="0"/>
              <a:t> </a:t>
            </a:r>
            <a:r>
              <a:rPr lang="es-PE" dirty="0"/>
              <a:t>o</a:t>
            </a:r>
            <a:r>
              <a:rPr lang="es-PE" b="1" dirty="0"/>
              <a:t> aes</a:t>
            </a:r>
            <a:r>
              <a:rPr lang="es-PE" dirty="0"/>
              <a:t>, forma de mapear variables que se pueden distinguir visualmente: </a:t>
            </a:r>
            <a:r>
              <a:rPr lang="es-PE" dirty="0" err="1"/>
              <a:t>shape</a:t>
            </a:r>
            <a:r>
              <a:rPr lang="es-PE" dirty="0"/>
              <a:t>, color, </a:t>
            </a:r>
            <a:r>
              <a:rPr lang="es-PE" dirty="0" err="1"/>
              <a:t>size</a:t>
            </a:r>
            <a:r>
              <a:rPr lang="es-PE" dirty="0"/>
              <a:t>, position, …</a:t>
            </a:r>
            <a:endParaRPr lang="es-PE" b="1" dirty="0"/>
          </a:p>
          <a:p>
            <a:r>
              <a:rPr lang="es-PE" b="1" dirty="0" err="1"/>
              <a:t>geom</a:t>
            </a:r>
            <a:r>
              <a:rPr lang="es-PE" b="1" dirty="0"/>
              <a:t> </a:t>
            </a:r>
            <a:r>
              <a:rPr lang="es-PE" dirty="0"/>
              <a:t>, lo que la gente ve </a:t>
            </a:r>
            <a:r>
              <a:rPr lang="es-PE" dirty="0" err="1"/>
              <a:t>e.g</a:t>
            </a:r>
            <a:r>
              <a:rPr lang="es-PE" dirty="0"/>
              <a:t>. </a:t>
            </a:r>
            <a:r>
              <a:rPr lang="es-PE" dirty="0" err="1"/>
              <a:t>geom_points</a:t>
            </a:r>
            <a:r>
              <a:rPr lang="es-PE" dirty="0"/>
              <a:t>, </a:t>
            </a:r>
            <a:r>
              <a:rPr lang="es-PE" dirty="0" err="1"/>
              <a:t>geom_lines</a:t>
            </a:r>
            <a:endParaRPr lang="es-PE" dirty="0"/>
          </a:p>
          <a:p>
            <a:r>
              <a:rPr lang="es-PE" b="1" dirty="0" err="1"/>
              <a:t>facet</a:t>
            </a:r>
            <a:r>
              <a:rPr lang="es-PE" dirty="0"/>
              <a:t>, separar grafica en </a:t>
            </a:r>
            <a:r>
              <a:rPr lang="es-PE" dirty="0" err="1"/>
              <a:t>minigraficas</a:t>
            </a:r>
            <a:r>
              <a:rPr lang="es-PE" dirty="0"/>
              <a:t> (estratificar)</a:t>
            </a:r>
          </a:p>
          <a:p>
            <a:r>
              <a:rPr lang="es-PE" b="1" dirty="0" err="1"/>
              <a:t>stat</a:t>
            </a:r>
            <a:r>
              <a:rPr lang="es-PE" dirty="0"/>
              <a:t>, cuando resumimos o sumamos datos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/>
              <a:t>Lista de graficas acá:</a:t>
            </a:r>
          </a:p>
          <a:p>
            <a:r>
              <a:rPr lang="es-PE" dirty="0"/>
              <a:t>http://shiny.stat.ubc.ca/r-graph-catalog/</a:t>
            </a:r>
          </a:p>
        </p:txBody>
      </p:sp>
    </p:spTree>
    <p:extLst>
      <p:ext uri="{BB962C8B-B14F-4D97-AF65-F5344CB8AC3E}">
        <p14:creationId xmlns:p14="http://schemas.microsoft.com/office/powerpoint/2010/main" val="176407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2C65-B468-4CC1-B806-C3382FEA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u="sng" dirty="0"/>
              <a:t>Colores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5F86-1257-4869-8D1E-E30A9F4C0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058265" cy="4260543"/>
          </a:xfrm>
        </p:spPr>
        <p:txBody>
          <a:bodyPr/>
          <a:lstStyle/>
          <a:p>
            <a:r>
              <a:rPr lang="en-US" dirty="0" err="1"/>
              <a:t>Libreria</a:t>
            </a:r>
            <a:r>
              <a:rPr lang="en-US" dirty="0"/>
              <a:t> </a:t>
            </a:r>
            <a:r>
              <a:rPr lang="en-US" dirty="0" err="1"/>
              <a:t>RColorBrewer</a:t>
            </a:r>
            <a:endParaRPr lang="en-US" dirty="0"/>
          </a:p>
          <a:p>
            <a:r>
              <a:rPr lang="en-US" dirty="0">
                <a:hlinkClick r:id="rId2"/>
              </a:rPr>
              <a:t>http://colorbrewer2.org</a:t>
            </a:r>
            <a:r>
              <a:rPr lang="en-US" b="1" dirty="0">
                <a:hlinkClick r:id="rId2"/>
              </a:rPr>
              <a:t>/</a:t>
            </a:r>
            <a:endParaRPr lang="en-US" b="1" dirty="0"/>
          </a:p>
          <a:p>
            <a:r>
              <a:rPr lang="en-US" dirty="0" err="1"/>
              <a:t>Usar</a:t>
            </a:r>
            <a:r>
              <a:rPr lang="en-US" dirty="0"/>
              <a:t> color </a:t>
            </a:r>
            <a:r>
              <a:rPr lang="en-US" dirty="0" err="1"/>
              <a:t>cuando</a:t>
            </a:r>
            <a:r>
              <a:rPr lang="en-US" dirty="0"/>
              <a:t> sea </a:t>
            </a:r>
            <a:r>
              <a:rPr lang="en-US" dirty="0" err="1"/>
              <a:t>necesario</a:t>
            </a:r>
            <a:endParaRPr lang="en-US" dirty="0"/>
          </a:p>
          <a:p>
            <a:endParaRPr lang="en-US" b="1" dirty="0"/>
          </a:p>
        </p:txBody>
      </p:sp>
      <p:pic>
        <p:nvPicPr>
          <p:cNvPr id="1028" name="Picture 4" descr="http://stat545.com/block018_colors_files/figure-html/unnamed-chunk-12-1.png">
            <a:extLst>
              <a:ext uri="{FF2B5EF4-FFF2-40B4-BE49-F238E27FC236}">
                <a16:creationId xmlns:a16="http://schemas.microsoft.com/office/drawing/2014/main" id="{6DFAB712-70D9-408D-875A-AF862828AE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11327" r="5651" b="50845"/>
          <a:stretch/>
        </p:blipFill>
        <p:spPr bwMode="auto">
          <a:xfrm>
            <a:off x="6666270" y="394124"/>
            <a:ext cx="5220930" cy="278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0F89A5-D9A7-4713-8DCE-B1449206C813}"/>
              </a:ext>
            </a:extLst>
          </p:cNvPr>
          <p:cNvSpPr txBox="1"/>
          <p:nvPr/>
        </p:nvSpPr>
        <p:spPr>
          <a:xfrm>
            <a:off x="8224683" y="124227"/>
            <a:ext cx="188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Secuenciales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D0A2B-DBE7-491D-A766-E8B4305AD359}"/>
              </a:ext>
            </a:extLst>
          </p:cNvPr>
          <p:cNvSpPr txBox="1"/>
          <p:nvPr/>
        </p:nvSpPr>
        <p:spPr>
          <a:xfrm>
            <a:off x="8332837" y="3129228"/>
            <a:ext cx="188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err="1"/>
              <a:t>Qualitativas</a:t>
            </a:r>
            <a:endParaRPr lang="es-P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08743-DBB6-4770-8614-5D54A593E8D6}"/>
              </a:ext>
            </a:extLst>
          </p:cNvPr>
          <p:cNvSpPr txBox="1"/>
          <p:nvPr/>
        </p:nvSpPr>
        <p:spPr>
          <a:xfrm>
            <a:off x="8332837" y="4837978"/>
            <a:ext cx="188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Divergentes</a:t>
            </a:r>
          </a:p>
        </p:txBody>
      </p:sp>
      <p:pic>
        <p:nvPicPr>
          <p:cNvPr id="12" name="Picture 4" descr="http://stat545.com/block018_colors_files/figure-html/unnamed-chunk-12-1.png">
            <a:extLst>
              <a:ext uri="{FF2B5EF4-FFF2-40B4-BE49-F238E27FC236}">
                <a16:creationId xmlns:a16="http://schemas.microsoft.com/office/drawing/2014/main" id="{0F8115D0-27CB-41FD-840A-5E5479E8E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48855" r="5651" b="33125"/>
          <a:stretch/>
        </p:blipFill>
        <p:spPr bwMode="auto">
          <a:xfrm>
            <a:off x="6400799" y="3456382"/>
            <a:ext cx="522093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tat545.com/block018_colors_files/figure-html/unnamed-chunk-12-1.png">
            <a:extLst>
              <a:ext uri="{FF2B5EF4-FFF2-40B4-BE49-F238E27FC236}">
                <a16:creationId xmlns:a16="http://schemas.microsoft.com/office/drawing/2014/main" id="{406C6D4B-D093-4C2B-8212-1A4F3733C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t="67885" r="5651" b="13018"/>
          <a:stretch/>
        </p:blipFill>
        <p:spPr bwMode="auto">
          <a:xfrm>
            <a:off x="6400799" y="5171768"/>
            <a:ext cx="5220930" cy="14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1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393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Dpylr (parte del tidyverse)</vt:lpstr>
      <vt:lpstr>De que me sirve ggplots</vt:lpstr>
      <vt:lpstr>PowerPoint Presentation</vt:lpstr>
      <vt:lpstr>PowerPoint Presentation</vt:lpstr>
      <vt:lpstr>PowerPoint Presentation</vt:lpstr>
      <vt:lpstr>PowerPoint Presentation</vt:lpstr>
      <vt:lpstr>Lo que tiene que saber</vt:lpstr>
      <vt:lpstr>Colores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Cardenas</dc:creator>
  <cp:lastModifiedBy>Erick Cardenas</cp:lastModifiedBy>
  <cp:revision>20</cp:revision>
  <dcterms:created xsi:type="dcterms:W3CDTF">2018-02-17T08:00:18Z</dcterms:created>
  <dcterms:modified xsi:type="dcterms:W3CDTF">2018-03-21T04:44:42Z</dcterms:modified>
</cp:coreProperties>
</file>