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6"/>
  </p:notesMasterIdLst>
  <p:handoutMasterIdLst>
    <p:handoutMasterId r:id="rId47"/>
  </p:handoutMasterIdLst>
  <p:sldIdLst>
    <p:sldId id="299" r:id="rId2"/>
    <p:sldId id="347" r:id="rId3"/>
    <p:sldId id="300" r:id="rId4"/>
    <p:sldId id="258" r:id="rId5"/>
    <p:sldId id="301" r:id="rId6"/>
    <p:sldId id="259" r:id="rId7"/>
    <p:sldId id="260" r:id="rId8"/>
    <p:sldId id="261" r:id="rId9"/>
    <p:sldId id="263" r:id="rId10"/>
    <p:sldId id="320" r:id="rId11"/>
    <p:sldId id="321" r:id="rId12"/>
    <p:sldId id="264" r:id="rId13"/>
    <p:sldId id="265" r:id="rId14"/>
    <p:sldId id="266" r:id="rId15"/>
    <p:sldId id="267" r:id="rId16"/>
    <p:sldId id="323" r:id="rId17"/>
    <p:sldId id="270" r:id="rId18"/>
    <p:sldId id="311" r:id="rId19"/>
    <p:sldId id="31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44" r:id="rId29"/>
    <p:sldId id="325" r:id="rId30"/>
    <p:sldId id="326" r:id="rId31"/>
    <p:sldId id="343" r:id="rId32"/>
    <p:sldId id="345" r:id="rId33"/>
    <p:sldId id="327" r:id="rId34"/>
    <p:sldId id="328" r:id="rId35"/>
    <p:sldId id="334" r:id="rId36"/>
    <p:sldId id="336" r:id="rId37"/>
    <p:sldId id="335" r:id="rId38"/>
    <p:sldId id="348" r:id="rId39"/>
    <p:sldId id="346" r:id="rId40"/>
    <p:sldId id="337" r:id="rId41"/>
    <p:sldId id="338" r:id="rId42"/>
    <p:sldId id="339" r:id="rId43"/>
    <p:sldId id="340" r:id="rId44"/>
    <p:sldId id="34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4401E-C287-41FA-8F6D-20CE8DD051A5}">
          <p14:sldIdLst>
            <p14:sldId id="299"/>
            <p14:sldId id="347"/>
            <p14:sldId id="300"/>
            <p14:sldId id="258"/>
            <p14:sldId id="301"/>
            <p14:sldId id="259"/>
            <p14:sldId id="260"/>
            <p14:sldId id="261"/>
            <p14:sldId id="263"/>
            <p14:sldId id="320"/>
            <p14:sldId id="321"/>
            <p14:sldId id="264"/>
            <p14:sldId id="265"/>
            <p14:sldId id="266"/>
            <p14:sldId id="267"/>
            <p14:sldId id="323"/>
            <p14:sldId id="270"/>
            <p14:sldId id="311"/>
            <p14:sldId id="313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344"/>
            <p14:sldId id="325"/>
            <p14:sldId id="326"/>
            <p14:sldId id="343"/>
            <p14:sldId id="345"/>
            <p14:sldId id="327"/>
            <p14:sldId id="328"/>
            <p14:sldId id="334"/>
            <p14:sldId id="336"/>
            <p14:sldId id="335"/>
            <p14:sldId id="348"/>
            <p14:sldId id="346"/>
            <p14:sldId id="337"/>
            <p14:sldId id="338"/>
            <p14:sldId id="339"/>
            <p14:sldId id="340"/>
            <p14:sldId id="3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42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C4F4-1E3A-498B-A8C9-29BB2C929AAF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AC15-9B12-4970-8DC6-8A4C24BB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9D70-3864-4918-B2A2-6F34105FEA9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7B5D-DE3C-4DAA-9889-DC86A7DA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F64-460D-421A-874D-A13882E84A7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Introduccion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769946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</a:t>
            </a:r>
            <a:r>
              <a:rPr lang="en-US" dirty="0" err="1" smtClean="0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539891"/>
            <a:ext cx="424800" cy="2032054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5501531"/>
            <a:ext cx="424800" cy="1383832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OTUs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1" r:id="rId3"/>
    <p:sldLayoutId id="2147483675" r:id="rId4"/>
    <p:sldLayoutId id="2147483674" r:id="rId5"/>
    <p:sldLayoutId id="2147483673" r:id="rId6"/>
    <p:sldLayoutId id="2147483676" r:id="rId7"/>
  </p:sldLayoutIdLst>
  <p:timing>
    <p:tnLst>
      <p:par>
        <p:cTn id="1" dur="indefinite" restart="never" nodeType="tmRoot"/>
      </p:par>
    </p:tnLst>
  </p:timing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0483"/>
            <a:ext cx="8991600" cy="586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1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2971800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 panose="02000503000000020004" pitchFamily="2"/>
              </a:rPr>
              <a:t>Traditional processing does</a:t>
            </a:r>
          </a:p>
          <a:p>
            <a:pPr algn="ctr"/>
            <a:r>
              <a:rPr lang="en-US" sz="2800" dirty="0" smtClean="0">
                <a:latin typeface="Helvetica Neue" panose="02000503000000020004" pitchFamily="2"/>
              </a:rPr>
              <a:t>not scale well….</a:t>
            </a:r>
            <a:endParaRPr lang="en-US" sz="2800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525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Taxonomic classification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6200" y="6539978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Front. </a:t>
            </a:r>
            <a:r>
              <a:rPr lang="en-US" sz="1400" dirty="0" err="1"/>
              <a:t>Microbiol</a:t>
            </a:r>
            <a:r>
              <a:rPr lang="en-US" sz="1400" dirty="0"/>
              <a:t>., 22 May 2012 | http://dx.doi.org/10.3389/fmicb.2012.00172</a:t>
            </a:r>
          </a:p>
        </p:txBody>
      </p:sp>
      <p:pic>
        <p:nvPicPr>
          <p:cNvPr id="3074" name="Picture 2" descr="http://www.frontiersin.org/files/Articles/14147/fmicb-03-00172-HTML/image_m/fmicb-03-00172-g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81" y="1752600"/>
            <a:ext cx="626547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52381" y="1524000"/>
            <a:ext cx="2090531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sz="2400" dirty="0" smtClean="0"/>
              <a:t>Phylogenetic tree reconstruction</a:t>
            </a:r>
          </a:p>
          <a:p>
            <a:pPr lvl="1"/>
            <a:r>
              <a:rPr lang="en-AU" sz="2000" dirty="0" smtClean="0"/>
              <a:t>Require references</a:t>
            </a:r>
          </a:p>
          <a:p>
            <a:pPr lvl="1"/>
            <a:r>
              <a:rPr lang="en-AU" sz="2000" dirty="0" smtClean="0"/>
              <a:t>Needs alignments</a:t>
            </a:r>
          </a:p>
          <a:p>
            <a:pPr lvl="1"/>
            <a:r>
              <a:rPr lang="en-AU" sz="2000" dirty="0" smtClean="0"/>
              <a:t>Slow, does not scale well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Taxonomic classification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RDP Bayesian </a:t>
            </a:r>
            <a:r>
              <a:rPr lang="en-AU" sz="2400" dirty="0"/>
              <a:t>classifier</a:t>
            </a:r>
          </a:p>
          <a:p>
            <a:r>
              <a:rPr lang="en-AU" sz="2400" dirty="0"/>
              <a:t>K-nearest neighbours (KNN)</a:t>
            </a:r>
          </a:p>
          <a:p>
            <a:endParaRPr lang="en-AU" sz="24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Assign </a:t>
            </a:r>
            <a:r>
              <a:rPr lang="en-AU" sz="2400" dirty="0"/>
              <a:t>sequences to pre-existing taxonomy</a:t>
            </a:r>
          </a:p>
          <a:p>
            <a:pPr lvl="1"/>
            <a:r>
              <a:rPr lang="en-AU" sz="2000" dirty="0"/>
              <a:t>Does not need </a:t>
            </a:r>
            <a:r>
              <a:rPr lang="en-AU" sz="2000" dirty="0" smtClean="0"/>
              <a:t>alignment (Memory)</a:t>
            </a:r>
            <a:endParaRPr lang="en-AU" sz="2000" dirty="0"/>
          </a:p>
          <a:p>
            <a:pPr lvl="1"/>
            <a:r>
              <a:rPr lang="en-AU" sz="2000" dirty="0"/>
              <a:t>Fast and precise</a:t>
            </a:r>
          </a:p>
          <a:p>
            <a:r>
              <a:rPr lang="en-AU" sz="2400" dirty="0" smtClean="0"/>
              <a:t>Sufficient for some analysis.</a:t>
            </a:r>
          </a:p>
          <a:p>
            <a:r>
              <a:rPr lang="en-AU" sz="2400" dirty="0" smtClean="0"/>
              <a:t>Classification scheme may change over time.</a:t>
            </a:r>
          </a:p>
          <a:p>
            <a:r>
              <a:rPr lang="en-AU" sz="2400" dirty="0" smtClean="0"/>
              <a:t>Groups may not be internally consistent.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942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K-Nearest neighbours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659286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(8-mers)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8169" y="4707914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55842" y="57234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1524000"/>
            <a:ext cx="7371460" cy="2730245"/>
            <a:chOff x="1347740" y="1908200"/>
            <a:chExt cx="7371460" cy="2730245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737727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965407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2008601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Seq1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Seq2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Seq3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Seq4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Seq5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Seq5</a:t>
                </a:r>
                <a:endParaRPr lang="en-US" dirty="0"/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088160" y="1908200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088160" y="2075727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4088160" y="2245395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4019040" y="388362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9040" y="426697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019040" y="4436639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63200" y="2184709"/>
              <a:ext cx="138240" cy="1382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77920" y="4051145"/>
              <a:ext cx="138240" cy="1382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4172674" y="57996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6553201" y="3854296"/>
            <a:ext cx="213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i="1" dirty="0" smtClean="0">
                <a:latin typeface="Helvetica Neue" panose="02000503000000020004" pitchFamily="2"/>
              </a:rPr>
              <a:t>k</a:t>
            </a:r>
            <a:r>
              <a:rPr lang="en-AU" sz="1600" dirty="0" smtClean="0">
                <a:latin typeface="Helvetica Neue" panose="02000503000000020004" pitchFamily="2"/>
              </a:rPr>
              <a:t> related sequences  vote for taxonomic assignment.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 smtClean="0">
                <a:latin typeface="Helvetica Neue" panose="02000503000000020004" pitchFamily="2"/>
              </a:rPr>
              <a:t>Consensus taxonomy is assigned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444881" y="4484131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14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Classifier</a:t>
            </a:r>
            <a:r>
              <a:rPr lang="en-AU" baseline="30000" dirty="0" smtClean="0"/>
              <a:t>1</a:t>
            </a:r>
            <a:endParaRPr lang="en-AU" baseline="30000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1600200"/>
            <a:ext cx="7371460" cy="2629844"/>
            <a:chOff x="1347740" y="1826803"/>
            <a:chExt cx="7371460" cy="2629844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842660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842660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1826803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Seq1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Seq2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Seq3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Seq4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Seq5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Seq5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128186" y="2420421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33179" y="6468150"/>
            <a:ext cx="4529666" cy="360755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AU" baseline="30000" dirty="0" smtClean="0"/>
              <a:t>1</a:t>
            </a:r>
            <a:r>
              <a:rPr lang="en-AU" dirty="0" smtClean="0"/>
              <a:t>Wang et al. 2007: doi:10.1128/AEM.00062-07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795686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(8-mers)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98055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29400" y="5459263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4484154" y="5465460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1" name="TextBox 40"/>
          <p:cNvSpPr txBox="1"/>
          <p:nvPr/>
        </p:nvSpPr>
        <p:spPr>
          <a:xfrm>
            <a:off x="6474241" y="4199948"/>
            <a:ext cx="2441159" cy="180730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Compares frequency to assign probability for each genus.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Reports genus with highest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Includes bootstrap value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52900" y="3596612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66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7500" r="6667" b="12520"/>
          <a:stretch>
            <a:fillRect/>
          </a:stretch>
        </p:blipFill>
        <p:spPr bwMode="auto">
          <a:xfrm>
            <a:off x="990600" y="1248792"/>
            <a:ext cx="7210777" cy="378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85860"/>
          <a:stretch>
            <a:fillRect/>
          </a:stretch>
        </p:blipFill>
        <p:spPr bwMode="auto">
          <a:xfrm>
            <a:off x="152400" y="5181600"/>
            <a:ext cx="8991600" cy="65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58467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Wang Q, </a:t>
            </a:r>
            <a:r>
              <a:rPr lang="en-AU" dirty="0" err="1" smtClean="0"/>
              <a:t>Garrity</a:t>
            </a:r>
            <a:r>
              <a:rPr lang="en-AU" dirty="0" smtClean="0"/>
              <a:t> GM, Tiedje JM, Cole JR.</a:t>
            </a:r>
          </a:p>
          <a:p>
            <a:r>
              <a:rPr lang="en-AU" dirty="0" err="1" smtClean="0"/>
              <a:t>Appl</a:t>
            </a:r>
            <a:r>
              <a:rPr lang="en-AU" dirty="0" smtClean="0"/>
              <a:t> Environ </a:t>
            </a:r>
            <a:r>
              <a:rPr lang="en-AU" dirty="0" err="1" smtClean="0"/>
              <a:t>Microbiol</a:t>
            </a:r>
            <a:r>
              <a:rPr lang="en-AU" dirty="0" smtClean="0"/>
              <a:t>. 2007 Aug;73(16):5261-7. </a:t>
            </a:r>
            <a:r>
              <a:rPr lang="en-AU" dirty="0" err="1" smtClean="0"/>
              <a:t>Epub</a:t>
            </a:r>
            <a:r>
              <a:rPr lang="en-AU" dirty="0" smtClean="0"/>
              <a:t> 2007 Jun 22.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16S rRNA gene regions provide different amount of information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273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29718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 panose="02000503000000020004" pitchFamily="2"/>
              </a:rPr>
              <a:t>The OTU conundrum</a:t>
            </a:r>
            <a:endParaRPr lang="en-US" sz="2800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554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>Operational taxonomic units (OTUs) analysis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Hard to define species in bacteria</a:t>
            </a:r>
          </a:p>
          <a:p>
            <a:r>
              <a:rPr lang="en-AU" sz="2400" dirty="0" smtClean="0"/>
              <a:t>OTUs are species proxies.</a:t>
            </a:r>
          </a:p>
          <a:p>
            <a:r>
              <a:rPr lang="en-AU" sz="2400" dirty="0" smtClean="0"/>
              <a:t>Groups based on distances among aligned sequences.</a:t>
            </a:r>
          </a:p>
          <a:p>
            <a:r>
              <a:rPr lang="en-AU" sz="2400" dirty="0" smtClean="0"/>
              <a:t>Groups with at least 97% similarity (3% distances) are considered to be from the same species*.</a:t>
            </a:r>
            <a:endParaRPr lang="en-AU" sz="2400" u="sn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Aligned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groups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Sample x OTU table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Alignment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 smtClean="0"/>
              <a:t>Traditional</a:t>
            </a:r>
          </a:p>
          <a:p>
            <a:r>
              <a:rPr lang="en-AU" sz="2400" dirty="0" smtClean="0"/>
              <a:t>Compare all sequences, align closest pair, add more sequences until no more remain</a:t>
            </a:r>
          </a:p>
          <a:p>
            <a:r>
              <a:rPr lang="en-AU" sz="2400" dirty="0" smtClean="0"/>
              <a:t>Implemented in </a:t>
            </a:r>
            <a:r>
              <a:rPr lang="en-AU" sz="2400" dirty="0" err="1" smtClean="0"/>
              <a:t>ClustalW</a:t>
            </a:r>
            <a:r>
              <a:rPr lang="en-AU" sz="2400" dirty="0" smtClean="0"/>
              <a:t>, Muscle</a:t>
            </a:r>
          </a:p>
          <a:p>
            <a:r>
              <a:rPr lang="en-AU" sz="2400" dirty="0"/>
              <a:t>Slow</a:t>
            </a:r>
          </a:p>
          <a:p>
            <a:r>
              <a:rPr lang="en-AU" sz="2400" dirty="0"/>
              <a:t>Does not scale well (N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New models</a:t>
            </a:r>
          </a:p>
          <a:p>
            <a:r>
              <a:rPr lang="en-AU" sz="2000" dirty="0" smtClean="0"/>
              <a:t>NAST aligner (</a:t>
            </a:r>
            <a:r>
              <a:rPr lang="en-AU" sz="2000" dirty="0" err="1" smtClean="0"/>
              <a:t>Greengenes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RDP aligner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039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NAST aligner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07796" y="61087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07796" y="58801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64996" y="58801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11096" y="5880100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" y="4914900"/>
            <a:ext cx="1295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" y="4397375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8200" y="4397375"/>
            <a:ext cx="2286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84300" y="4397375"/>
            <a:ext cx="1143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086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086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086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086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0612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308600" y="21336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08600" y="2362200"/>
            <a:ext cx="1524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8600" y="2590800"/>
            <a:ext cx="1524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65800" y="1199634"/>
            <a:ext cx="2286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11900" y="1199634"/>
            <a:ext cx="1143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3700" y="2475468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Master alignment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81000" y="3563034"/>
            <a:ext cx="3588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Identify relative in master alignment</a:t>
            </a:r>
          </a:p>
          <a:p>
            <a:r>
              <a:rPr lang="en-US" dirty="0" smtClean="0"/>
              <a:t>using k-</a:t>
            </a:r>
            <a:r>
              <a:rPr lang="en-US" dirty="0" err="1" smtClean="0"/>
              <a:t>mers</a:t>
            </a:r>
            <a:r>
              <a:rPr lang="en-US" dirty="0" smtClean="0"/>
              <a:t> or blast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431596" y="4689475"/>
            <a:ext cx="3299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Align candidate against reference</a:t>
            </a:r>
          </a:p>
          <a:p>
            <a:r>
              <a:rPr lang="en-US" dirty="0" smtClean="0"/>
              <a:t>using gaps of model and </a:t>
            </a:r>
          </a:p>
          <a:p>
            <a:r>
              <a:rPr lang="en-US" dirty="0" smtClean="0"/>
              <a:t>Needleman–</a:t>
            </a:r>
            <a:r>
              <a:rPr lang="en-US" dirty="0" err="1" smtClean="0"/>
              <a:t>Wunsch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527800" y="3152943"/>
            <a:ext cx="24718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 query sequences are </a:t>
            </a:r>
          </a:p>
          <a:p>
            <a:r>
              <a:rPr lang="en-US" dirty="0" smtClean="0"/>
              <a:t>aligned to model and </a:t>
            </a:r>
          </a:p>
          <a:p>
            <a:r>
              <a:rPr lang="en-US" dirty="0" smtClean="0"/>
              <a:t>thus to each other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19400" y="24130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590800" y="48832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535147" y="50737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994400" y="31529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5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0" grpId="0" animBg="1"/>
      <p:bldP spid="61" grpId="0" animBg="1"/>
      <p:bldP spid="66" grpId="0"/>
      <p:bldP spid="67" grpId="0"/>
      <p:bldP spid="68" grpId="0"/>
      <p:bldP spid="69" grpId="0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characteristics of that makes 16S rRNA a good phylogenetic marker</a:t>
            </a:r>
          </a:p>
          <a:p>
            <a:r>
              <a:rPr lang="en-US" dirty="0" smtClean="0"/>
              <a:t>Explain what is an OTU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91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/>
            </a:r>
            <a:br>
              <a:rPr lang="en-AU" sz="3200" dirty="0" smtClean="0"/>
            </a:br>
            <a:r>
              <a:rPr lang="en-AU" sz="3200" dirty="0" smtClean="0"/>
              <a:t>RDP Model aligner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99338"/>
            <a:ext cx="3419856" cy="4510617"/>
          </a:xfrm>
        </p:spPr>
        <p:txBody>
          <a:bodyPr>
            <a:noAutofit/>
          </a:bodyPr>
          <a:lstStyle/>
          <a:p>
            <a:r>
              <a:rPr lang="en-AU" sz="2400" dirty="0" smtClean="0"/>
              <a:t>Model uses both primary and secondary structure information.</a:t>
            </a:r>
          </a:p>
          <a:p>
            <a:r>
              <a:rPr lang="en-AU" sz="2400" dirty="0" smtClean="0"/>
              <a:t>Once sequences are aligned to se model they are aligned to each other.</a:t>
            </a:r>
          </a:p>
          <a:p>
            <a:r>
              <a:rPr lang="en-AU" sz="2400" dirty="0" smtClean="0"/>
              <a:t>Uses a Hidden Markov model.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1. </a:t>
            </a:r>
            <a:r>
              <a:rPr lang="en-AU" dirty="0" err="1" smtClean="0"/>
              <a:t>Nawrocki</a:t>
            </a:r>
            <a:r>
              <a:rPr lang="en-AU" dirty="0" smtClean="0"/>
              <a:t> et al 2009. Bioinformatics. May 15;25(10):1335-7. </a:t>
            </a:r>
            <a:r>
              <a:rPr lang="en-AU" dirty="0" err="1" smtClean="0"/>
              <a:t>Epub</a:t>
            </a:r>
            <a:r>
              <a:rPr lang="en-AU" dirty="0" smtClean="0"/>
              <a:t> 2009 Mar 23.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 l="1852" t="4370" b="4504"/>
          <a:stretch>
            <a:fillRect/>
          </a:stretch>
        </p:blipFill>
        <p:spPr bwMode="auto">
          <a:xfrm>
            <a:off x="4953000" y="1371600"/>
            <a:ext cx="3886200" cy="47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8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ight Arrow 18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25" name="Right Arrow 24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Right Arrow 26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52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24" name="Right Arrow 23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Right Arrow 24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400" y="2111187"/>
            <a:ext cx="152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38400" y="2209800"/>
            <a:ext cx="38862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30" name="Right Arrow 29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ight Arrow 3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00400" y="2111187"/>
            <a:ext cx="152400" cy="9144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38400" y="2209800"/>
            <a:ext cx="38862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5410200" y="17526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30" name="Right Arrow 29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ight Arrow 3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200400" y="2111187"/>
            <a:ext cx="152400" cy="9144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64770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38400" y="2209800"/>
            <a:ext cx="3886200" cy="3810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6134100" y="2781300"/>
            <a:ext cx="7620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5410200" y="17526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14600" y="2209800"/>
            <a:ext cx="4114800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32" name="Right Arrow 31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Right Arrow 32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76600" y="2133599"/>
            <a:ext cx="76200" cy="91440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590800" y="1600200"/>
            <a:ext cx="3886200" cy="2590800"/>
            <a:chOff x="1981200" y="1600200"/>
            <a:chExt cx="6858000" cy="4876800"/>
          </a:xfrm>
        </p:grpSpPr>
        <p:sp>
          <p:nvSpPr>
            <p:cNvPr id="40" name="Oval 39"/>
            <p:cNvSpPr/>
            <p:nvPr/>
          </p:nvSpPr>
          <p:spPr>
            <a:xfrm>
              <a:off x="6477000" y="3124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1887071"/>
              <a:ext cx="457200" cy="4572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1600200"/>
              <a:ext cx="1981200" cy="1981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0200" y="1752600"/>
              <a:ext cx="1981200" cy="1981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3733800"/>
              <a:ext cx="1981200" cy="19812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58000" y="3429000"/>
              <a:ext cx="1981200" cy="1981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09800" y="4495800"/>
              <a:ext cx="1981200" cy="1981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51690" y="5425068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0" y="56388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1400" y="49530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91000" y="4724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91959" y="4098073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60024" y="3895165"/>
              <a:ext cx="457200" cy="4572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4661118"/>
            <a:ext cx="7391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u="sng" dirty="0" smtClean="0">
                <a:latin typeface="Helvetica Neue" panose="02000503000000020004" pitchFamily="2"/>
              </a:rPr>
              <a:t>Guarantees</a:t>
            </a:r>
            <a:r>
              <a:rPr lang="en-AU" sz="2200" dirty="0" smtClean="0">
                <a:latin typeface="Helvetica Neue" panose="02000503000000020004" pitchFamily="2"/>
              </a:rPr>
              <a:t> distance within a group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Can have some artefacts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Singletons can have closely related sequences</a:t>
            </a:r>
          </a:p>
          <a:p>
            <a:pPr marL="342900" lvl="1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Number of OTUs can change when more samples are added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Aligned sequences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Distance matrix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Complete linkage clustering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ight Arrow 4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0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Species x sites table</a:t>
            </a:r>
            <a:br>
              <a:rPr lang="en-AU" dirty="0"/>
            </a:br>
            <a:r>
              <a:rPr lang="en-AU" dirty="0"/>
              <a:t>(OTU x Samples)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037577"/>
              </p:ext>
            </p:extLst>
          </p:nvPr>
        </p:nvGraphicFramePr>
        <p:xfrm>
          <a:off x="449367" y="1219200"/>
          <a:ext cx="770403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/>
                <a:gridCol w="662190"/>
                <a:gridCol w="735765"/>
                <a:gridCol w="809342"/>
                <a:gridCol w="809342"/>
                <a:gridCol w="809342"/>
                <a:gridCol w="809342"/>
                <a:gridCol w="809342"/>
                <a:gridCol w="80934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H’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50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1.194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1.335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0.3405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5392834" flipH="1">
            <a:off x="4163865" y="3756351"/>
            <a:ext cx="359626" cy="682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Down Arrow 30"/>
          <p:cNvSpPr/>
          <p:nvPr/>
        </p:nvSpPr>
        <p:spPr>
          <a:xfrm flipH="1">
            <a:off x="1371600" y="2895600"/>
            <a:ext cx="469392" cy="682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Down Arrow 31"/>
          <p:cNvSpPr/>
          <p:nvPr/>
        </p:nvSpPr>
        <p:spPr>
          <a:xfrm rot="16200000" flipH="1">
            <a:off x="6005705" y="1718327"/>
            <a:ext cx="284216" cy="505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89852"/>
              </p:ext>
            </p:extLst>
          </p:nvPr>
        </p:nvGraphicFramePr>
        <p:xfrm>
          <a:off x="457200" y="3733800"/>
          <a:ext cx="228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8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4953000" y="3157533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Line 104"/>
          <p:cNvSpPr>
            <a:spLocks noChangeShapeType="1"/>
          </p:cNvSpPr>
          <p:nvPr/>
        </p:nvSpPr>
        <p:spPr bwMode="auto">
          <a:xfrm rot="5400000">
            <a:off x="5785644" y="5264943"/>
            <a:ext cx="0" cy="1357312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 rot="5400000">
            <a:off x="52204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 rot="5400000">
            <a:off x="516917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0.2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7"/>
          <p:cNvSpPr>
            <a:spLocks noChangeShapeType="1"/>
          </p:cNvSpPr>
          <p:nvPr/>
        </p:nvSpPr>
        <p:spPr bwMode="auto">
          <a:xfrm rot="5400000">
            <a:off x="5374482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 rot="5400000">
            <a:off x="53231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0.3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rot="5400000">
            <a:off x="55284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0"/>
          <p:cNvSpPr>
            <a:spLocks noChangeArrowheads="1"/>
          </p:cNvSpPr>
          <p:nvPr/>
        </p:nvSpPr>
        <p:spPr bwMode="auto">
          <a:xfrm rot="5400000">
            <a:off x="548032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0.4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 rot="5400000">
            <a:off x="5682457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12"/>
          <p:cNvSpPr>
            <a:spLocks noChangeArrowheads="1"/>
          </p:cNvSpPr>
          <p:nvPr/>
        </p:nvSpPr>
        <p:spPr bwMode="auto">
          <a:xfrm rot="5400000">
            <a:off x="563431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0.5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 rot="5400000">
            <a:off x="5838031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 rot="5400000">
            <a:off x="578829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0.6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5"/>
          <p:cNvSpPr>
            <a:spLocks noChangeShapeType="1"/>
          </p:cNvSpPr>
          <p:nvPr/>
        </p:nvSpPr>
        <p:spPr bwMode="auto">
          <a:xfrm rot="5400000">
            <a:off x="599201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 rot="5400000">
            <a:off x="5942287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0.7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 rot="5400000">
            <a:off x="6146006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 rot="5400000">
            <a:off x="6096274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0.8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9"/>
          <p:cNvSpPr>
            <a:spLocks noChangeShapeType="1"/>
          </p:cNvSpPr>
          <p:nvPr/>
        </p:nvSpPr>
        <p:spPr bwMode="auto">
          <a:xfrm rot="5400000">
            <a:off x="62999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 rot="5400000">
            <a:off x="62502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0.9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rot="5400000">
            <a:off x="64555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 rot="5400000">
            <a:off x="640424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1.0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Line 95"/>
          <p:cNvSpPr>
            <a:spLocks noChangeShapeType="1"/>
          </p:cNvSpPr>
          <p:nvPr/>
        </p:nvSpPr>
        <p:spPr bwMode="auto">
          <a:xfrm rot="5400000">
            <a:off x="5033785" y="5651289"/>
            <a:ext cx="39405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Line 96"/>
          <p:cNvSpPr>
            <a:spLocks noChangeShapeType="1"/>
          </p:cNvSpPr>
          <p:nvPr/>
        </p:nvSpPr>
        <p:spPr bwMode="auto">
          <a:xfrm rot="5400000" flipV="1">
            <a:off x="5464969" y="5220105"/>
            <a:ext cx="0" cy="46831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Line 97"/>
          <p:cNvSpPr>
            <a:spLocks noChangeShapeType="1"/>
          </p:cNvSpPr>
          <p:nvPr/>
        </p:nvSpPr>
        <p:spPr bwMode="auto">
          <a:xfrm rot="5400000" flipV="1">
            <a:off x="5847556" y="5231574"/>
            <a:ext cx="0" cy="12334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Line 98"/>
          <p:cNvSpPr>
            <a:spLocks noChangeShapeType="1"/>
          </p:cNvSpPr>
          <p:nvPr/>
        </p:nvSpPr>
        <p:spPr bwMode="auto">
          <a:xfrm rot="5400000">
            <a:off x="5567455" y="5454261"/>
            <a:ext cx="26334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Line 99"/>
          <p:cNvSpPr>
            <a:spLocks noChangeShapeType="1"/>
          </p:cNvSpPr>
          <p:nvPr/>
        </p:nvSpPr>
        <p:spPr bwMode="auto">
          <a:xfrm rot="5400000" flipV="1">
            <a:off x="6081713" y="4940003"/>
            <a:ext cx="0" cy="765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Line 100"/>
          <p:cNvSpPr>
            <a:spLocks noChangeShapeType="1"/>
          </p:cNvSpPr>
          <p:nvPr/>
        </p:nvSpPr>
        <p:spPr bwMode="auto">
          <a:xfrm rot="5400000" flipV="1">
            <a:off x="5903119" y="5381938"/>
            <a:ext cx="0" cy="4079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rot="5400000">
            <a:off x="6019809" y="5585454"/>
            <a:ext cx="174606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rot="5400000" flipV="1">
            <a:off x="6285706" y="5319557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6285706" y="5494163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38"/>
          <p:cNvSpPr>
            <a:spLocks noChangeArrowheads="1"/>
          </p:cNvSpPr>
          <p:nvPr/>
        </p:nvSpPr>
        <p:spPr bwMode="auto">
          <a:xfrm>
            <a:off x="6494731" y="5421328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2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6498183" y="5261034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4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6500908" y="5611201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1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38"/>
          <p:cNvSpPr>
            <a:spLocks noChangeArrowheads="1"/>
          </p:cNvSpPr>
          <p:nvPr/>
        </p:nvSpPr>
        <p:spPr bwMode="auto">
          <a:xfrm>
            <a:off x="6496664" y="5787715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3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5385240" y="6125289"/>
            <a:ext cx="9393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Bray-Curtis</a:t>
            </a:r>
            <a:r>
              <a:rPr kumimoji="0" lang="en-US" altLang="en-US" sz="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Down Arrow 174"/>
          <p:cNvSpPr/>
          <p:nvPr/>
        </p:nvSpPr>
        <p:spPr>
          <a:xfrm rot="17107785" flipH="1">
            <a:off x="4082896" y="4869322"/>
            <a:ext cx="359626" cy="682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5867400" y="1198617"/>
            <a:ext cx="2478881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28600" y="2821776"/>
            <a:ext cx="8229600" cy="3579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Species x sites table</a:t>
            </a:r>
            <a:br>
              <a:rPr lang="en-AU" dirty="0" smtClean="0"/>
            </a:br>
            <a:r>
              <a:rPr lang="en-AU" dirty="0" smtClean="0"/>
              <a:t>(OTU x Samples)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86382"/>
              </p:ext>
            </p:extLst>
          </p:nvPr>
        </p:nvGraphicFramePr>
        <p:xfrm>
          <a:off x="449367" y="1219200"/>
          <a:ext cx="770403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/>
                <a:gridCol w="662190"/>
                <a:gridCol w="735765"/>
                <a:gridCol w="809342"/>
                <a:gridCol w="809342"/>
                <a:gridCol w="809342"/>
                <a:gridCol w="809342"/>
                <a:gridCol w="809342"/>
                <a:gridCol w="80934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H’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50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1.194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1.335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0.3405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5392834" flipH="1">
            <a:off x="4163865" y="3756351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Down Arrow 30"/>
          <p:cNvSpPr/>
          <p:nvPr/>
        </p:nvSpPr>
        <p:spPr>
          <a:xfrm flipH="1">
            <a:off x="1371600" y="2895600"/>
            <a:ext cx="469392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Down Arrow 31"/>
          <p:cNvSpPr/>
          <p:nvPr/>
        </p:nvSpPr>
        <p:spPr>
          <a:xfrm rot="16200000" flipH="1">
            <a:off x="6005705" y="1718327"/>
            <a:ext cx="284216" cy="5051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60345"/>
              </p:ext>
            </p:extLst>
          </p:nvPr>
        </p:nvGraphicFramePr>
        <p:xfrm>
          <a:off x="1143000" y="3733800"/>
          <a:ext cx="228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8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4953000" y="3157533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Line 104"/>
          <p:cNvSpPr>
            <a:spLocks noChangeShapeType="1"/>
          </p:cNvSpPr>
          <p:nvPr/>
        </p:nvSpPr>
        <p:spPr bwMode="auto">
          <a:xfrm rot="5400000">
            <a:off x="5785644" y="5264943"/>
            <a:ext cx="0" cy="1357312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 rot="5400000">
            <a:off x="52204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 rot="5400000">
            <a:off x="516917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0.2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7"/>
          <p:cNvSpPr>
            <a:spLocks noChangeShapeType="1"/>
          </p:cNvSpPr>
          <p:nvPr/>
        </p:nvSpPr>
        <p:spPr bwMode="auto">
          <a:xfrm rot="5400000">
            <a:off x="5374482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 rot="5400000">
            <a:off x="53231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0.3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rot="5400000">
            <a:off x="55284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0"/>
          <p:cNvSpPr>
            <a:spLocks noChangeArrowheads="1"/>
          </p:cNvSpPr>
          <p:nvPr/>
        </p:nvSpPr>
        <p:spPr bwMode="auto">
          <a:xfrm rot="5400000">
            <a:off x="548032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0.4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 rot="5400000">
            <a:off x="5682457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12"/>
          <p:cNvSpPr>
            <a:spLocks noChangeArrowheads="1"/>
          </p:cNvSpPr>
          <p:nvPr/>
        </p:nvSpPr>
        <p:spPr bwMode="auto">
          <a:xfrm rot="5400000">
            <a:off x="563431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0.5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 rot="5400000">
            <a:off x="5838031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 rot="5400000">
            <a:off x="578829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0.6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5"/>
          <p:cNvSpPr>
            <a:spLocks noChangeShapeType="1"/>
          </p:cNvSpPr>
          <p:nvPr/>
        </p:nvSpPr>
        <p:spPr bwMode="auto">
          <a:xfrm rot="5400000">
            <a:off x="599201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 rot="5400000">
            <a:off x="5942287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0.7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 rot="5400000">
            <a:off x="6146006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 rot="5400000">
            <a:off x="6096274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0.8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9"/>
          <p:cNvSpPr>
            <a:spLocks noChangeShapeType="1"/>
          </p:cNvSpPr>
          <p:nvPr/>
        </p:nvSpPr>
        <p:spPr bwMode="auto">
          <a:xfrm rot="5400000">
            <a:off x="62999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 rot="5400000">
            <a:off x="62502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0.9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rot="5400000">
            <a:off x="64555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 rot="5400000">
            <a:off x="640424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1.0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Line 95"/>
          <p:cNvSpPr>
            <a:spLocks noChangeShapeType="1"/>
          </p:cNvSpPr>
          <p:nvPr/>
        </p:nvSpPr>
        <p:spPr bwMode="auto">
          <a:xfrm rot="5400000">
            <a:off x="5033785" y="5651289"/>
            <a:ext cx="39405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Line 96"/>
          <p:cNvSpPr>
            <a:spLocks noChangeShapeType="1"/>
          </p:cNvSpPr>
          <p:nvPr/>
        </p:nvSpPr>
        <p:spPr bwMode="auto">
          <a:xfrm rot="5400000" flipV="1">
            <a:off x="5464969" y="5220105"/>
            <a:ext cx="0" cy="46831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Line 97"/>
          <p:cNvSpPr>
            <a:spLocks noChangeShapeType="1"/>
          </p:cNvSpPr>
          <p:nvPr/>
        </p:nvSpPr>
        <p:spPr bwMode="auto">
          <a:xfrm rot="5400000" flipV="1">
            <a:off x="5847556" y="5231574"/>
            <a:ext cx="0" cy="12334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Line 98"/>
          <p:cNvSpPr>
            <a:spLocks noChangeShapeType="1"/>
          </p:cNvSpPr>
          <p:nvPr/>
        </p:nvSpPr>
        <p:spPr bwMode="auto">
          <a:xfrm rot="5400000">
            <a:off x="5567455" y="5454261"/>
            <a:ext cx="26334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Line 99"/>
          <p:cNvSpPr>
            <a:spLocks noChangeShapeType="1"/>
          </p:cNvSpPr>
          <p:nvPr/>
        </p:nvSpPr>
        <p:spPr bwMode="auto">
          <a:xfrm rot="5400000" flipV="1">
            <a:off x="6081713" y="4940003"/>
            <a:ext cx="0" cy="765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Line 100"/>
          <p:cNvSpPr>
            <a:spLocks noChangeShapeType="1"/>
          </p:cNvSpPr>
          <p:nvPr/>
        </p:nvSpPr>
        <p:spPr bwMode="auto">
          <a:xfrm rot="5400000" flipV="1">
            <a:off x="5903119" y="5381938"/>
            <a:ext cx="0" cy="4079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rot="5400000">
            <a:off x="6019809" y="5585454"/>
            <a:ext cx="174606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rot="5400000" flipV="1">
            <a:off x="6285706" y="5319557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6285706" y="5494163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38"/>
          <p:cNvSpPr>
            <a:spLocks noChangeArrowheads="1"/>
          </p:cNvSpPr>
          <p:nvPr/>
        </p:nvSpPr>
        <p:spPr bwMode="auto">
          <a:xfrm>
            <a:off x="6494731" y="5421328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2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6498183" y="5261034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4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6500908" y="5611201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1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38"/>
          <p:cNvSpPr>
            <a:spLocks noChangeArrowheads="1"/>
          </p:cNvSpPr>
          <p:nvPr/>
        </p:nvSpPr>
        <p:spPr bwMode="auto">
          <a:xfrm>
            <a:off x="6496664" y="5787715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3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5385240" y="6125289"/>
            <a:ext cx="9393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Bray-Curtis</a:t>
            </a:r>
            <a:r>
              <a:rPr kumimoji="0" lang="en-US" altLang="en-US" sz="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Down Arrow 174"/>
          <p:cNvSpPr/>
          <p:nvPr/>
        </p:nvSpPr>
        <p:spPr>
          <a:xfrm rot="17107785" flipH="1">
            <a:off x="4166498" y="4940337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5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Pre-</a:t>
            </a:r>
            <a:r>
              <a:rPr lang="en-AU" dirty="0"/>
              <a:t>a</a:t>
            </a:r>
            <a:r>
              <a:rPr lang="en-AU" dirty="0" smtClean="0"/>
              <a:t>ssessment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Phylogenetic markers?</a:t>
            </a:r>
          </a:p>
          <a:p>
            <a:r>
              <a:rPr lang="en-AU" dirty="0" smtClean="0"/>
              <a:t>Characteristic of a good phylogenetic marker</a:t>
            </a:r>
          </a:p>
          <a:p>
            <a:r>
              <a:rPr lang="en-AU" dirty="0" smtClean="0"/>
              <a:t>What genes can be used?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10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Alignment-independent methods</a:t>
            </a:r>
            <a:br>
              <a:rPr lang="en-AU" dirty="0" smtClean="0"/>
            </a:br>
            <a:r>
              <a:rPr lang="en-AU" dirty="0" smtClean="0"/>
              <a:t>Greedy algorithm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Traditional algorithms</a:t>
            </a:r>
          </a:p>
          <a:p>
            <a:r>
              <a:rPr lang="en-AU" sz="2400" dirty="0" smtClean="0"/>
              <a:t>Nearest, average, farthest </a:t>
            </a:r>
            <a:r>
              <a:rPr lang="en-AU" sz="2400" dirty="0" err="1" smtClean="0"/>
              <a:t>neighbor</a:t>
            </a:r>
            <a:r>
              <a:rPr lang="en-AU" sz="2400" dirty="0" smtClean="0"/>
              <a:t>.</a:t>
            </a:r>
          </a:p>
          <a:p>
            <a:r>
              <a:rPr lang="en-AU" sz="2400" dirty="0" smtClean="0"/>
              <a:t>Require a distance matrix (memory).</a:t>
            </a:r>
          </a:p>
          <a:p>
            <a:r>
              <a:rPr lang="en-AU" sz="2400" dirty="0" smtClean="0"/>
              <a:t>Systematic.</a:t>
            </a:r>
          </a:p>
          <a:p>
            <a:r>
              <a:rPr lang="en-AU" sz="2400" dirty="0" smtClean="0"/>
              <a:t>Guaranteed consistency.</a:t>
            </a:r>
            <a:endParaRPr lang="en-AU" sz="2400" dirty="0"/>
          </a:p>
          <a:p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Aligned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groups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Sample x OTU table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clustering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18569" y="2477532"/>
            <a:ext cx="2057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8569" y="1828800"/>
            <a:ext cx="2057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8569" y="2149872"/>
            <a:ext cx="20574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8569" y="1516380"/>
            <a:ext cx="2057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37345" y="5702643"/>
            <a:ext cx="1011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Clusters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463040" y="1516380"/>
            <a:ext cx="2057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" y="483396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89660" y="52911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26280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83480" y="481110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43061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0261" y="4811103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7560" y="5066611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94760" y="5523811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3920" y="5024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18260" y="51540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79220" y="54207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2406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8314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13621" y="506661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79520" y="52606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69080" y="5786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09160" y="47349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13020" y="45215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13020" y="51311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48801" y="48873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520" y="52987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89660" y="570243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60238" y="2759194"/>
            <a:ext cx="180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Database (Seeds)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996440" y="1780540"/>
            <a:ext cx="7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94760" y="163068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4" idx="0"/>
          </p:cNvCxnSpPr>
          <p:nvPr/>
        </p:nvCxnSpPr>
        <p:spPr>
          <a:xfrm flipH="1">
            <a:off x="960120" y="1676400"/>
            <a:ext cx="4831080" cy="3348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79520" y="1630680"/>
            <a:ext cx="2057400" cy="289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7"/>
          </p:cNvCxnSpPr>
          <p:nvPr/>
        </p:nvCxnSpPr>
        <p:spPr>
          <a:xfrm flipH="1">
            <a:off x="2630343" y="1920240"/>
            <a:ext cx="3206577" cy="29131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9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Alignment-independent methods</a:t>
            </a:r>
            <a:br>
              <a:rPr lang="en-AU" dirty="0" smtClean="0"/>
            </a:br>
            <a:r>
              <a:rPr lang="en-AU" dirty="0" smtClean="0"/>
              <a:t>Greedy algorithm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global alignment.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a distance matrix (Low memory).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Extremely fast.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Good if sequences do not align well.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AU" sz="2400" dirty="0" smtClean="0"/>
              <a:t>Heuristics, may </a:t>
            </a:r>
            <a:r>
              <a:rPr lang="en-AU" sz="2400" dirty="0"/>
              <a:t>not </a:t>
            </a:r>
            <a:r>
              <a:rPr lang="en-AU" sz="2400" dirty="0" smtClean="0"/>
              <a:t>be optimal or consistent.</a:t>
            </a:r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8200" y="1600200"/>
            <a:ext cx="3581400" cy="4343400"/>
          </a:xfrm>
        </p:spPr>
        <p:txBody>
          <a:bodyPr>
            <a:noAutofit/>
          </a:bodyPr>
          <a:lstStyle/>
          <a:p>
            <a:r>
              <a:rPr lang="en-AU" sz="2400" dirty="0" smtClean="0"/>
              <a:t>UCLUST</a:t>
            </a:r>
          </a:p>
          <a:p>
            <a:r>
              <a:rPr lang="en-AU" sz="2400" dirty="0" err="1" smtClean="0"/>
              <a:t>Crunchclust</a:t>
            </a:r>
            <a:endParaRPr lang="en-AU" sz="2400" dirty="0" smtClean="0"/>
          </a:p>
          <a:p>
            <a:r>
              <a:rPr lang="en-AU" sz="2400" dirty="0" smtClean="0"/>
              <a:t>VCLUST</a:t>
            </a:r>
            <a:r>
              <a:rPr lang="en-AU" sz="2400" dirty="0"/>
              <a:t>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197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Reference based methods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044" y="5510913"/>
            <a:ext cx="1524000" cy="2286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044" y="5282313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22244" y="5282313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468344" y="5282313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6842572" y="1848028"/>
            <a:ext cx="100011" cy="388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6048983" y="1794603"/>
            <a:ext cx="66676" cy="516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6280773" y="1661149"/>
            <a:ext cx="443172" cy="40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32791" y="1453242"/>
            <a:ext cx="886342" cy="37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252368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Helvetica Neue" panose="02000503000000020004" pitchFamily="2"/>
              </a:rPr>
              <a:t>Master alignment</a:t>
            </a: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6031" y="4242358"/>
            <a:ext cx="3639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 Neue" panose="02000503000000020004" pitchFamily="2"/>
              </a:rPr>
              <a:t>Sequences are aligned against the master alignment and assigned to the reference OTU</a:t>
            </a: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58570" y="23457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601432" y="3775556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837882" y="4756076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42952" y="5302021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17644" y="5510913"/>
            <a:ext cx="685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44" y="5752213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99330" y="1199634"/>
            <a:ext cx="6527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 Neue" panose="02000503000000020004" pitchFamily="2"/>
              </a:rPr>
              <a:t>OTU1</a:t>
            </a:r>
          </a:p>
          <a:p>
            <a:r>
              <a:rPr lang="en-US" sz="1400" dirty="0" smtClean="0">
                <a:latin typeface="Helvetica Neue" panose="02000503000000020004" pitchFamily="2"/>
              </a:rPr>
              <a:t>OTU2</a:t>
            </a:r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OTU3</a:t>
            </a:r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OTU4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6175692" y="1346538"/>
            <a:ext cx="65274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 Neue" panose="02000503000000020004" pitchFamily="2"/>
              </a:rPr>
              <a:t>OTU1</a:t>
            </a: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OTU2</a:t>
            </a:r>
            <a:endParaRPr lang="en-US" sz="1400" dirty="0">
              <a:latin typeface="Helvetica Neue" panose="02000503000000020004" pitchFamily="2"/>
            </a:endParaRP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OTU3</a:t>
            </a:r>
            <a:endParaRPr lang="en-US" sz="1400" dirty="0">
              <a:latin typeface="Helvetica Neue" panose="02000503000000020004" pitchFamily="2"/>
            </a:endParaRP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OTU4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OTU5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7116640" y="1741093"/>
            <a:ext cx="32092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95082" y="4147859"/>
            <a:ext cx="31949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Unaligned sequences are discarded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(Closed reference) 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 </a:t>
            </a:r>
            <a:r>
              <a:rPr lang="en-US" sz="1600" dirty="0" smtClean="0">
                <a:latin typeface="Helvetica Neue" panose="02000503000000020004" pitchFamily="2"/>
              </a:rPr>
              <a:t>or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</a:t>
            </a:r>
            <a:r>
              <a:rPr lang="en-US" sz="1600" dirty="0" smtClean="0">
                <a:latin typeface="Helvetica Neue" panose="02000503000000020004" pitchFamily="2"/>
              </a:rPr>
              <a:t>aligned </a:t>
            </a:r>
            <a:r>
              <a:rPr lang="en-US" sz="1600" dirty="0">
                <a:latin typeface="Helvetica Neue" panose="02000503000000020004" pitchFamily="2"/>
              </a:rPr>
              <a:t>to </a:t>
            </a:r>
            <a:r>
              <a:rPr lang="en-US" sz="1600" dirty="0" smtClean="0">
                <a:latin typeface="Helvetica Neue" panose="02000503000000020004" pitchFamily="2"/>
              </a:rPr>
              <a:t>each other </a:t>
            </a:r>
            <a:r>
              <a:rPr lang="en-US" sz="1600" dirty="0">
                <a:latin typeface="Helvetica Neue" panose="02000503000000020004" pitchFamily="2"/>
              </a:rPr>
              <a:t>to create OTUs de novo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(Open reference)</a:t>
            </a:r>
          </a:p>
          <a:p>
            <a:pPr algn="ctr"/>
            <a:endParaRPr lang="en-US" sz="1600" dirty="0" smtClean="0">
              <a:latin typeface="Helvetica Neue" panose="02000503000000020004" pitchFamily="2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8603143" y="5384305"/>
            <a:ext cx="215370" cy="266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409703" y="2658917"/>
            <a:ext cx="3353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Helvetica Neue" panose="02000503000000020004" pitchFamily="2"/>
              </a:rPr>
              <a:t>OTU counts are assigned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8017015" y="2612294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Reference based methods</a:t>
            </a: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Useful when comparing sequences from different regions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Metanalysis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"/>
            </a:pPr>
            <a:r>
              <a:rPr lang="en-US" sz="2800" dirty="0" smtClean="0"/>
              <a:t>Database dependent</a:t>
            </a:r>
          </a:p>
          <a:p>
            <a:r>
              <a:rPr lang="en-US" sz="2800" dirty="0" smtClean="0"/>
              <a:t>Implemented in QIIME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743200"/>
            <a:ext cx="7769238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What is coming?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97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the coming?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Better replication, more robust statistical analysis</a:t>
            </a:r>
          </a:p>
          <a:p>
            <a:r>
              <a:rPr lang="en-AU" sz="2400" dirty="0" smtClean="0"/>
              <a:t>More longitudinal, spatial analysis</a:t>
            </a:r>
          </a:p>
          <a:p>
            <a:r>
              <a:rPr lang="en-AU" sz="2400" dirty="0" smtClean="0"/>
              <a:t>More, more, more data (new challenges).</a:t>
            </a:r>
          </a:p>
          <a:p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AU" sz="2800" dirty="0" smtClean="0"/>
              <a:t>Wider market penetration</a:t>
            </a:r>
          </a:p>
          <a:p>
            <a:pPr lvl="1"/>
            <a:r>
              <a:rPr lang="en-AU" sz="2400" dirty="0" smtClean="0"/>
              <a:t>Role of microbiome in more diseases</a:t>
            </a:r>
          </a:p>
          <a:p>
            <a:pPr lvl="1"/>
            <a:r>
              <a:rPr lang="en-AU" sz="2400" dirty="0" smtClean="0"/>
              <a:t>Routine analysis for monitoring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954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coming? - Technologies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Pacific Bioscience</a:t>
            </a:r>
          </a:p>
          <a:p>
            <a:pPr lvl="1"/>
            <a:r>
              <a:rPr lang="en-AU" sz="2400" dirty="0" smtClean="0"/>
              <a:t>Very long reads (1000 -3000 bases)</a:t>
            </a:r>
          </a:p>
          <a:p>
            <a:pPr lvl="1"/>
            <a:r>
              <a:rPr lang="en-AU" sz="2400" dirty="0" smtClean="0"/>
              <a:t>Smaller output (30K reads)</a:t>
            </a:r>
          </a:p>
          <a:p>
            <a:pPr lvl="1"/>
            <a:r>
              <a:rPr lang="en-AU" sz="2400" dirty="0" smtClean="0"/>
              <a:t>Accuracy ~85%</a:t>
            </a:r>
            <a:endParaRPr lang="en-AU" sz="2400" dirty="0" smtClean="0"/>
          </a:p>
          <a:p>
            <a:pPr lvl="1"/>
            <a:r>
              <a:rPr lang="en-AU" sz="2400" dirty="0" smtClean="0"/>
              <a:t>High equipment costs ($ 700K)</a:t>
            </a:r>
          </a:p>
          <a:p>
            <a:pPr lvl="1"/>
            <a:r>
              <a:rPr lang="en-AU" sz="2400" dirty="0" smtClean="0"/>
              <a:t>Can be optimize for complete gene</a:t>
            </a:r>
          </a:p>
          <a:p>
            <a:pPr lvl="1"/>
            <a:endParaRPr lang="en-A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Ion Torrent</a:t>
            </a:r>
          </a:p>
          <a:p>
            <a:pPr lvl="1"/>
            <a:r>
              <a:rPr lang="en-AU" sz="2400" dirty="0" smtClean="0"/>
              <a:t>Similar chemistry to 454</a:t>
            </a:r>
          </a:p>
          <a:p>
            <a:pPr lvl="1"/>
            <a:r>
              <a:rPr lang="en-AU" sz="2400" dirty="0" smtClean="0"/>
              <a:t>Low costs: equipment, processing</a:t>
            </a:r>
          </a:p>
          <a:p>
            <a:pPr lvl="1"/>
            <a:r>
              <a:rPr lang="en-AU" sz="2400" dirty="0" smtClean="0"/>
              <a:t>Not the best cost per base</a:t>
            </a:r>
          </a:p>
        </p:txBody>
      </p:sp>
    </p:spTree>
    <p:extLst>
      <p:ext uri="{BB962C8B-B14F-4D97-AF65-F5344CB8AC3E}">
        <p14:creationId xmlns:p14="http://schemas.microsoft.com/office/powerpoint/2010/main" val="21525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96100445"/>
              </p:ext>
            </p:extLst>
          </p:nvPr>
        </p:nvGraphicFramePr>
        <p:xfrm>
          <a:off x="38100" y="1143000"/>
          <a:ext cx="8839202" cy="520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069"/>
                <a:gridCol w="1411069"/>
                <a:gridCol w="1783857"/>
                <a:gridCol w="1783857"/>
                <a:gridCol w="1038281"/>
                <a:gridCol w="1411069"/>
              </a:tblGrid>
              <a:tr h="495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Illumina</a:t>
                      </a:r>
                    </a:p>
                    <a:p>
                      <a:pPr algn="ctr"/>
                      <a:r>
                        <a:rPr lang="en-US" dirty="0" err="1" smtClean="0"/>
                        <a:t>Miseq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llumina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Hiseq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Pacific</a:t>
                      </a:r>
                      <a:r>
                        <a:rPr lang="en-US" baseline="0" dirty="0" smtClean="0"/>
                        <a:t> Biosciences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Ion Torrent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Nanopore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Minion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x 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x 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r>
                        <a:rPr lang="en-US" dirty="0" smtClean="0"/>
                        <a:t>8.3kb (10kb -40kb)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2kb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(Gb)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 –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Mb-</a:t>
                      </a:r>
                      <a:r>
                        <a:rPr lang="en-US" baseline="0" dirty="0" smtClean="0"/>
                        <a:t> 1Gb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Per base accuracy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65-70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&gt;Q30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&gt;Q30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&gt;Q10</a:t>
                      </a:r>
                      <a:r>
                        <a:rPr lang="en-US" baseline="0" dirty="0" smtClean="0"/>
                        <a:t> single</a:t>
                      </a:r>
                    </a:p>
                    <a:p>
                      <a:pPr algn="ctr"/>
                      <a:r>
                        <a:rPr lang="en-US" baseline="0" dirty="0" smtClean="0"/>
                        <a:t>&gt;Q50  </a:t>
                      </a:r>
                      <a:r>
                        <a:rPr lang="en-US" baseline="0" dirty="0" err="1" smtClean="0"/>
                        <a:t>consensut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&gt;Q20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&gt;Q5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Substitution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Indel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Run time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1-10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Cost /MB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 – 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Cost 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41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1676400"/>
            <a:ext cx="9172575" cy="380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1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Phylogenetic marker requirements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Universal distribution.</a:t>
            </a:r>
          </a:p>
          <a:p>
            <a:r>
              <a:rPr lang="en-AU" sz="2400" dirty="0" smtClean="0"/>
              <a:t>Homologous function in all organisms.</a:t>
            </a:r>
          </a:p>
          <a:p>
            <a:r>
              <a:rPr lang="en-AU" sz="2400" dirty="0" smtClean="0"/>
              <a:t>No of horizontal transfer</a:t>
            </a:r>
          </a:p>
          <a:p>
            <a:r>
              <a:rPr lang="en-AU" sz="2400" dirty="0" smtClean="0"/>
              <a:t>Alignable sequence.</a:t>
            </a:r>
          </a:p>
          <a:p>
            <a:r>
              <a:rPr lang="en-AU" sz="2400" dirty="0" smtClean="0"/>
              <a:t>Sequence with highly conserved zones for big evolutionary distances (alignment) and some variable regions.</a:t>
            </a:r>
          </a:p>
          <a:p>
            <a:r>
              <a:rPr lang="en-AU" sz="2400" dirty="0" smtClean="0"/>
              <a:t>Enough information.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b="1" dirty="0" smtClean="0"/>
              <a:t>Examples:</a:t>
            </a:r>
            <a:endParaRPr lang="en-AU" sz="2400" dirty="0"/>
          </a:p>
          <a:p>
            <a:r>
              <a:rPr lang="en-AU" sz="2400" dirty="0" smtClean="0"/>
              <a:t>16S </a:t>
            </a:r>
            <a:r>
              <a:rPr lang="en-AU" sz="2400" dirty="0" smtClean="0"/>
              <a:t>rRNA (18S rRNA)</a:t>
            </a:r>
          </a:p>
          <a:p>
            <a:r>
              <a:rPr lang="en-AU" sz="2400" dirty="0" smtClean="0"/>
              <a:t>23S rRNA</a:t>
            </a:r>
          </a:p>
          <a:p>
            <a:r>
              <a:rPr lang="en-AU" sz="2400" i="1" dirty="0" err="1" smtClean="0"/>
              <a:t>rpoN</a:t>
            </a:r>
            <a:endParaRPr lang="en-AU" sz="2400" i="1" dirty="0" smtClean="0"/>
          </a:p>
          <a:p>
            <a:r>
              <a:rPr lang="en-AU" sz="2400" i="1" dirty="0" err="1" smtClean="0"/>
              <a:t>recA</a:t>
            </a:r>
            <a:endParaRPr lang="en-AU" sz="2400" i="1" dirty="0" smtClean="0"/>
          </a:p>
          <a:p>
            <a:r>
              <a:rPr lang="en-AU" sz="2400" dirty="0" smtClean="0"/>
              <a:t>Internal transcribed spacer (ITS)</a:t>
            </a:r>
          </a:p>
          <a:p>
            <a:r>
              <a:rPr lang="en-AU" sz="2400" dirty="0" smtClean="0"/>
              <a:t>Mitochondrial DNA</a:t>
            </a:r>
          </a:p>
        </p:txBody>
      </p:sp>
    </p:spTree>
    <p:extLst>
      <p:ext uri="{BB962C8B-B14F-4D97-AF65-F5344CB8AC3E}">
        <p14:creationId xmlns:p14="http://schemas.microsoft.com/office/powerpoint/2010/main" val="37215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743200"/>
            <a:ext cx="7769238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Now a quiz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2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is the 16S rRNA gene a good phylogenetic?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Essential, homologous function</a:t>
            </a:r>
          </a:p>
          <a:p>
            <a:r>
              <a:rPr lang="en-AU" dirty="0"/>
              <a:t>No HGT</a:t>
            </a:r>
          </a:p>
          <a:p>
            <a:r>
              <a:rPr lang="en-US" dirty="0" smtClean="0"/>
              <a:t>Conserved and variable regions</a:t>
            </a:r>
          </a:p>
          <a:p>
            <a:r>
              <a:rPr lang="en-US" dirty="0" smtClean="0"/>
              <a:t>Long enough to provide enough information</a:t>
            </a:r>
          </a:p>
          <a:p>
            <a:r>
              <a:rPr lang="en-US" dirty="0" smtClean="0"/>
              <a:t>Good databases and analysis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was a OTUs?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taxonomic unit.</a:t>
            </a:r>
          </a:p>
          <a:p>
            <a:r>
              <a:rPr lang="en-US" dirty="0" smtClean="0"/>
              <a:t>Proxy because it is hard to define  the species </a:t>
            </a:r>
            <a:r>
              <a:rPr lang="en-US" dirty="0"/>
              <a:t>(other taxa)</a:t>
            </a:r>
            <a:r>
              <a:rPr lang="en-US" dirty="0" smtClean="0"/>
              <a:t> concept in bacteria.</a:t>
            </a:r>
          </a:p>
          <a:p>
            <a:r>
              <a:rPr lang="en-US" dirty="0" smtClean="0"/>
              <a:t>Species usually defined at 97% similarity.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16S rRNA gene is the preferred phylogenetic marker</a:t>
            </a:r>
          </a:p>
          <a:p>
            <a:r>
              <a:rPr lang="en-AU" sz="2400" dirty="0" smtClean="0"/>
              <a:t>OTUs are proxy for species</a:t>
            </a:r>
          </a:p>
          <a:p>
            <a:r>
              <a:rPr lang="en-AU" sz="2400" dirty="0" smtClean="0"/>
              <a:t>97% = Species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Specialized tools and procedures are required to navigate computational problems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420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2600" y="6522831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 smtClean="0"/>
              <a:t>Cannone</a:t>
            </a:r>
            <a:r>
              <a:rPr lang="en-AU" sz="1600" dirty="0" smtClean="0"/>
              <a:t>, 2002. BMC Bioinformatics. 3:2</a:t>
            </a:r>
            <a:endParaRPr lang="en-AU" sz="16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3438" t="4338" r="6358" b="8855"/>
          <a:stretch/>
        </p:blipFill>
        <p:spPr bwMode="auto">
          <a:xfrm>
            <a:off x="3657600" y="188063"/>
            <a:ext cx="4884921" cy="620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838200"/>
            <a:ext cx="3419475" cy="4510088"/>
          </a:xfrm>
        </p:spPr>
        <p:txBody>
          <a:bodyPr>
            <a:noAutofit/>
          </a:bodyPr>
          <a:lstStyle/>
          <a:p>
            <a:r>
              <a:rPr lang="en-AU" sz="2400" dirty="0" smtClean="0"/>
              <a:t>Essential function</a:t>
            </a:r>
          </a:p>
          <a:p>
            <a:r>
              <a:rPr lang="en-AU" sz="2400" dirty="0" smtClean="0"/>
              <a:t>Highly conserved sequence (1°, 2°)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~ 1500 bases</a:t>
            </a:r>
          </a:p>
          <a:p>
            <a:endParaRPr lang="en-AU" sz="2400" dirty="0" smtClean="0"/>
          </a:p>
          <a:p>
            <a:r>
              <a:rPr lang="en-AU" sz="2400" dirty="0" smtClean="0"/>
              <a:t>Highly conserved (primers) and variable regions (information)</a:t>
            </a:r>
          </a:p>
        </p:txBody>
      </p:sp>
    </p:spTree>
    <p:extLst>
      <p:ext uri="{BB962C8B-B14F-4D97-AF65-F5344CB8AC3E}">
        <p14:creationId xmlns:p14="http://schemas.microsoft.com/office/powerpoint/2010/main" val="25005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6700" y="1676400"/>
            <a:ext cx="2514600" cy="2102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similar are my samples?</a:t>
            </a:r>
          </a:p>
        </p:txBody>
      </p:sp>
      <p:sp>
        <p:nvSpPr>
          <p:cNvPr id="6" name="Oval 5"/>
          <p:cNvSpPr/>
          <p:nvPr/>
        </p:nvSpPr>
        <p:spPr>
          <a:xfrm>
            <a:off x="3505200" y="228601"/>
            <a:ext cx="2514600" cy="21020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Who is there?</a:t>
            </a:r>
          </a:p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abundant are the groups?</a:t>
            </a:r>
          </a:p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is the community structured?</a:t>
            </a:r>
          </a:p>
        </p:txBody>
      </p:sp>
      <p:sp>
        <p:nvSpPr>
          <p:cNvPr id="7" name="Oval 6"/>
          <p:cNvSpPr/>
          <p:nvPr/>
        </p:nvSpPr>
        <p:spPr>
          <a:xfrm>
            <a:off x="6096000" y="1996965"/>
            <a:ext cx="2514600" cy="21020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diverse is my community?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1524000" y="4572000"/>
            <a:ext cx="2514600" cy="21020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novel are my sequences?</a:t>
            </a:r>
          </a:p>
        </p:txBody>
      </p:sp>
      <p:sp>
        <p:nvSpPr>
          <p:cNvPr id="2" name="Oval 1"/>
          <p:cNvSpPr/>
          <p:nvPr/>
        </p:nvSpPr>
        <p:spPr>
          <a:xfrm>
            <a:off x="4457700" y="233067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α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2818086" y="2635469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β</a:t>
            </a:r>
            <a:endParaRPr lang="en-AU" dirty="0"/>
          </a:p>
        </p:txBody>
      </p:sp>
      <p:sp>
        <p:nvSpPr>
          <p:cNvPr id="15" name="Oval 14"/>
          <p:cNvSpPr/>
          <p:nvPr/>
        </p:nvSpPr>
        <p:spPr>
          <a:xfrm>
            <a:off x="4953000" y="4589929"/>
            <a:ext cx="2514600" cy="21020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does species </a:t>
            </a:r>
            <a:r>
              <a:rPr lang="en-AU" b="1" i="1" dirty="0" smtClean="0">
                <a:solidFill>
                  <a:schemeClr val="tx1"/>
                </a:solidFill>
              </a:rPr>
              <a:t>X</a:t>
            </a:r>
            <a:r>
              <a:rPr lang="en-AU" b="1" dirty="0" smtClean="0">
                <a:solidFill>
                  <a:schemeClr val="tx1"/>
                </a:solidFill>
              </a:rPr>
              <a:t> varies among my samples? </a:t>
            </a:r>
          </a:p>
        </p:txBody>
      </p:sp>
      <p:sp>
        <p:nvSpPr>
          <p:cNvPr id="16" name="Oval 15"/>
          <p:cNvSpPr/>
          <p:nvPr/>
        </p:nvSpPr>
        <p:spPr>
          <a:xfrm>
            <a:off x="5791200" y="3064648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α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28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 for rRNA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371600"/>
            <a:ext cx="3419856" cy="4510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dirty="0" smtClean="0"/>
              <a:t>Features:</a:t>
            </a:r>
          </a:p>
          <a:p>
            <a:r>
              <a:rPr lang="en-AU" sz="2400" dirty="0" smtClean="0"/>
              <a:t>Data is organized under a taxonomic structure</a:t>
            </a:r>
          </a:p>
          <a:p>
            <a:r>
              <a:rPr lang="en-AU" sz="2400" dirty="0" smtClean="0"/>
              <a:t>Sequences are aligned</a:t>
            </a:r>
          </a:p>
          <a:p>
            <a:r>
              <a:rPr lang="en-AU" sz="2400" dirty="0"/>
              <a:t>Curated </a:t>
            </a:r>
            <a:r>
              <a:rPr lang="en-AU" sz="2400" dirty="0" smtClean="0"/>
              <a:t>sequences</a:t>
            </a:r>
          </a:p>
          <a:p>
            <a:r>
              <a:rPr lang="en-AU" sz="2400" dirty="0" smtClean="0"/>
              <a:t>Some metadata</a:t>
            </a:r>
          </a:p>
          <a:p>
            <a:r>
              <a:rPr lang="en-AU" sz="2400" dirty="0" smtClean="0"/>
              <a:t>Provide specialized analysis tools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057" t="11000" r="82469" b="72888"/>
          <a:stretch>
            <a:fillRect/>
          </a:stretch>
        </p:blipFill>
        <p:spPr bwMode="auto">
          <a:xfrm>
            <a:off x="5330737" y="2068573"/>
            <a:ext cx="2031175" cy="124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9228" t="15000" r="65331" b="75294"/>
          <a:stretch>
            <a:fillRect/>
          </a:stretch>
        </p:blipFill>
        <p:spPr bwMode="auto">
          <a:xfrm>
            <a:off x="6204003" y="3479932"/>
            <a:ext cx="2315817" cy="90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D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37" y="4389717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1447800"/>
            <a:ext cx="3946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latin typeface="Helvetica Neue" panose="02000503000000020004" pitchFamily="2"/>
              </a:rPr>
              <a:t>Specialized  Databases</a:t>
            </a:r>
            <a:endParaRPr lang="en-US" sz="2800" b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04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914400"/>
          </a:xfrm>
        </p:spPr>
        <p:txBody>
          <a:bodyPr>
            <a:noAutofit/>
          </a:bodyPr>
          <a:lstStyle/>
          <a:p>
            <a:r>
              <a:rPr lang="en-AU" dirty="0" smtClean="0"/>
              <a:t>Pipelines for processing and analysis of rRNA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b="1" dirty="0" smtClean="0"/>
              <a:t>Features</a:t>
            </a:r>
          </a:p>
          <a:p>
            <a:r>
              <a:rPr lang="en-AU" sz="2400" dirty="0" smtClean="0"/>
              <a:t>Pipelines that incorporate tools from different sources.</a:t>
            </a:r>
          </a:p>
          <a:p>
            <a:r>
              <a:rPr lang="en-AU" sz="2400" dirty="0" smtClean="0"/>
              <a:t>Processing can be done in your own computer</a:t>
            </a:r>
          </a:p>
          <a:p>
            <a:r>
              <a:rPr lang="en-AU" sz="2400" dirty="0" smtClean="0"/>
              <a:t>Have problems of their own:</a:t>
            </a:r>
          </a:p>
          <a:p>
            <a:pPr lvl="2"/>
            <a:r>
              <a:rPr lang="en-AU" sz="1700" dirty="0" smtClean="0"/>
              <a:t>Dependencies</a:t>
            </a:r>
          </a:p>
          <a:p>
            <a:pPr lvl="2"/>
            <a:r>
              <a:rPr lang="en-AU" sz="1700" dirty="0" smtClean="0"/>
              <a:t>Compatibility</a:t>
            </a:r>
          </a:p>
          <a:p>
            <a:pPr lvl="2"/>
            <a:r>
              <a:rPr lang="en-AU" sz="1700" dirty="0" smtClean="0"/>
              <a:t>Versions</a:t>
            </a:r>
          </a:p>
          <a:p>
            <a:pPr lvl="2"/>
            <a:r>
              <a:rPr lang="en-AU" sz="1700" dirty="0" smtClean="0"/>
              <a:t>Defaults</a:t>
            </a:r>
            <a:endParaRPr lang="en-AU" sz="1700" dirty="0"/>
          </a:p>
        </p:txBody>
      </p:sp>
      <p:pic>
        <p:nvPicPr>
          <p:cNvPr id="6148" name="Picture 4" descr="QI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5041"/>
            <a:ext cx="3545598" cy="11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74315"/>
            <a:ext cx="2842999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0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6254" y="2173378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Clean data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5541" y="5540514"/>
            <a:ext cx="1331259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Diversity analysis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76400" y="2605020"/>
            <a:ext cx="86083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834497" y="3786710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ight Arrow 20"/>
          <p:cNvSpPr/>
          <p:nvPr/>
        </p:nvSpPr>
        <p:spPr>
          <a:xfrm>
            <a:off x="6502483" y="2620008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7768527" y="3681359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52400" y="2241095"/>
            <a:ext cx="1447800" cy="113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Raw data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5541" y="2262107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Aligned sequences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59407" y="2343996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Distance matrix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12155" y="4310343"/>
            <a:ext cx="120339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OTUs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53855" y="4698737"/>
            <a:ext cx="1560945" cy="114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Taxonomic classification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6" name="Right Arrow 45"/>
          <p:cNvSpPr/>
          <p:nvPr/>
        </p:nvSpPr>
        <p:spPr>
          <a:xfrm rot="5400000">
            <a:off x="7768527" y="4885262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5282624" y="457200"/>
            <a:ext cx="1256146" cy="661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Phylogeny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8" name="Right Arrow 47"/>
          <p:cNvSpPr/>
          <p:nvPr/>
        </p:nvSpPr>
        <p:spPr>
          <a:xfrm rot="16200000">
            <a:off x="5303785" y="1474624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ight Arrow 48"/>
          <p:cNvSpPr/>
          <p:nvPr/>
        </p:nvSpPr>
        <p:spPr>
          <a:xfrm>
            <a:off x="4114800" y="2605018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51278" y="595752"/>
            <a:ext cx="440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 processing flow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25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21" grpId="0" animBg="1"/>
      <p:bldP spid="28" grpId="0" animBg="1"/>
      <p:bldP spid="3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azu.diversidad</Template>
  <TotalTime>3452</TotalTime>
  <Words>1391</Words>
  <Application>Microsoft Office PowerPoint</Application>
  <PresentationFormat>On-screen Show (4:3)</PresentationFormat>
  <Paragraphs>525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Blues</vt:lpstr>
      <vt:lpstr>PowerPoint Presentation</vt:lpstr>
      <vt:lpstr>Objectives</vt:lpstr>
      <vt:lpstr>Pre-assessment</vt:lpstr>
      <vt:lpstr>Phylogenetic marker requirements</vt:lpstr>
      <vt:lpstr>PowerPoint Presentation</vt:lpstr>
      <vt:lpstr>PowerPoint Presentation</vt:lpstr>
      <vt:lpstr>Tools for rRNA analysis</vt:lpstr>
      <vt:lpstr>Pipelines for processing and analysis of rRNA</vt:lpstr>
      <vt:lpstr>PowerPoint Presentation</vt:lpstr>
      <vt:lpstr>PowerPoint Presentation</vt:lpstr>
      <vt:lpstr>Taxonomic classification</vt:lpstr>
      <vt:lpstr>Taxonomic classification</vt:lpstr>
      <vt:lpstr>K-Nearest neighbours</vt:lpstr>
      <vt:lpstr>Bayesian Classifier1</vt:lpstr>
      <vt:lpstr>16S rRNA gene regions provide different amount of information</vt:lpstr>
      <vt:lpstr>PowerPoint Presentation</vt:lpstr>
      <vt:lpstr>Operational taxonomic units (OTUs) analysis</vt:lpstr>
      <vt:lpstr>Alignment</vt:lpstr>
      <vt:lpstr>NAST aligner</vt:lpstr>
      <vt:lpstr> RDP Model aligner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Species x sites table (OTU x Samples)</vt:lpstr>
      <vt:lpstr>Species x sites table (OTU x Samples)</vt:lpstr>
      <vt:lpstr>Alignment-independent methods Greedy algorithm</vt:lpstr>
      <vt:lpstr>Greedy clustering</vt:lpstr>
      <vt:lpstr>Alignment-independent methods Greedy algorithm</vt:lpstr>
      <vt:lpstr>Reference based methods</vt:lpstr>
      <vt:lpstr>Reference based methods</vt:lpstr>
      <vt:lpstr>PowerPoint Presentation</vt:lpstr>
      <vt:lpstr>What is the coming?</vt:lpstr>
      <vt:lpstr>What is coming? - Technologies</vt:lpstr>
      <vt:lpstr>PowerPoint Presentation</vt:lpstr>
      <vt:lpstr>PowerPoint Presentation</vt:lpstr>
      <vt:lpstr>PowerPoint Presentation</vt:lpstr>
      <vt:lpstr>Why is the 16S rRNA gene a good phylogenetic?</vt:lpstr>
      <vt:lpstr>What was a OTUs?</vt:lpstr>
      <vt:lpstr>Summary</vt:lpstr>
      <vt:lpstr>Questions?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95</cp:revision>
  <dcterms:created xsi:type="dcterms:W3CDTF">2016-02-06T01:42:16Z</dcterms:created>
  <dcterms:modified xsi:type="dcterms:W3CDTF">2016-02-17T06:42:31Z</dcterms:modified>
</cp:coreProperties>
</file>