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handoutMasterIdLst>
    <p:handoutMasterId r:id="rId43"/>
  </p:handoutMasterIdLst>
  <p:sldIdLst>
    <p:sldId id="299" r:id="rId2"/>
    <p:sldId id="300" r:id="rId3"/>
    <p:sldId id="258" r:id="rId4"/>
    <p:sldId id="301" r:id="rId5"/>
    <p:sldId id="259" r:id="rId6"/>
    <p:sldId id="260" r:id="rId7"/>
    <p:sldId id="261" r:id="rId8"/>
    <p:sldId id="263" r:id="rId9"/>
    <p:sldId id="320" r:id="rId10"/>
    <p:sldId id="321" r:id="rId11"/>
    <p:sldId id="264" r:id="rId12"/>
    <p:sldId id="265" r:id="rId13"/>
    <p:sldId id="266" r:id="rId14"/>
    <p:sldId id="267" r:id="rId15"/>
    <p:sldId id="323" r:id="rId16"/>
    <p:sldId id="270" r:id="rId17"/>
    <p:sldId id="311" r:id="rId18"/>
    <p:sldId id="31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24" r:id="rId29"/>
    <p:sldId id="325" r:id="rId30"/>
    <p:sldId id="326" r:id="rId31"/>
    <p:sldId id="327" r:id="rId32"/>
    <p:sldId id="328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299"/>
            <p14:sldId id="300"/>
            <p14:sldId id="258"/>
            <p14:sldId id="301"/>
            <p14:sldId id="259"/>
            <p14:sldId id="260"/>
            <p14:sldId id="261"/>
            <p14:sldId id="263"/>
            <p14:sldId id="320"/>
            <p14:sldId id="321"/>
            <p14:sldId id="264"/>
            <p14:sldId id="265"/>
            <p14:sldId id="266"/>
            <p14:sldId id="267"/>
            <p14:sldId id="323"/>
            <p14:sldId id="270"/>
            <p14:sldId id="311"/>
            <p14:sldId id="31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24"/>
            <p14:sldId id="325"/>
            <p14:sldId id="326"/>
            <p14:sldId id="327"/>
            <p14:sldId id="32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0483"/>
            <a:ext cx="8991600" cy="586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  <a:endParaRPr lang="en-US" sz="1400" dirty="0"/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Classifiers</a:t>
            </a:r>
          </a:p>
          <a:p>
            <a:pPr lvl="1"/>
            <a:r>
              <a:rPr lang="en-AU" sz="2000" dirty="0"/>
              <a:t>Assign 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383188"/>
            <a:ext cx="2028861" cy="109941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200" dirty="0" smtClean="0"/>
              <a:t>Query word’s frequency</a:t>
            </a:r>
          </a:p>
          <a:p>
            <a:pPr algn="ctr"/>
            <a:r>
              <a:rPr lang="en-AU" sz="2200" dirty="0" smtClean="0"/>
              <a:t>(8-mers)</a:t>
            </a:r>
            <a:endParaRPr lang="en-A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588169" y="4431816"/>
            <a:ext cx="2028861" cy="109941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200" dirty="0" smtClean="0"/>
              <a:t>Database word frequency </a:t>
            </a:r>
          </a:p>
          <a:p>
            <a:pPr algn="ctr"/>
            <a:r>
              <a:rPr lang="en-AU" sz="2200" dirty="0" smtClean="0"/>
              <a:t>(8-mer)</a:t>
            </a:r>
            <a:endParaRPr lang="en-AU" sz="2200" dirty="0"/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578198"/>
            <a:ext cx="213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i="1" dirty="0" smtClean="0"/>
              <a:t>k</a:t>
            </a:r>
            <a:r>
              <a:rPr lang="en-AU" dirty="0" smtClean="0"/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Consensus taxonomy is assigned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9941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200" dirty="0" smtClean="0"/>
              <a:t>Query word’s frequency</a:t>
            </a:r>
          </a:p>
          <a:p>
            <a:pPr algn="ctr"/>
            <a:r>
              <a:rPr lang="en-AU" sz="2200" dirty="0" smtClean="0"/>
              <a:t>(8-mers)</a:t>
            </a:r>
            <a:endParaRPr lang="en-AU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9941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200" dirty="0" smtClean="0"/>
              <a:t>Database word frequency </a:t>
            </a:r>
          </a:p>
          <a:p>
            <a:pPr algn="ctr"/>
            <a:r>
              <a:rPr lang="en-AU" sz="2200" dirty="0" smtClean="0"/>
              <a:t>(8-mer)</a:t>
            </a:r>
            <a:endParaRPr lang="en-AU" sz="2200" dirty="0"/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202274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Includes bootstrap value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The OTU conundrum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54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</a:t>
            </a:r>
          </a:p>
          <a:p>
            <a:pPr algn="ctr"/>
            <a:r>
              <a:rPr lang="en-US" sz="1600" dirty="0" smtClean="0"/>
              <a:t>matrix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Clustering groups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Sample x OTU table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</a:t>
            </a:r>
            <a:r>
              <a:rPr lang="en-AU" sz="2800" dirty="0" smtClean="0"/>
              <a:t>models</a:t>
            </a:r>
            <a:endParaRPr lang="en-AU" sz="2800" dirty="0" smtClean="0"/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</a:t>
            </a:r>
            <a:r>
              <a:rPr lang="en-AU" sz="3200" dirty="0" smtClean="0"/>
              <a:t>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  <a:endParaRPr lang="en-AU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  <a:endParaRPr lang="en-AU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</a:t>
            </a:r>
            <a:r>
              <a:rPr lang="en-AU" dirty="0"/>
              <a:t>a</a:t>
            </a:r>
            <a:r>
              <a:rPr lang="en-AU" dirty="0" smtClean="0"/>
              <a:t>ssessment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Phylogenetic markers?</a:t>
            </a:r>
          </a:p>
          <a:p>
            <a:r>
              <a:rPr lang="en-AU" dirty="0" smtClean="0"/>
              <a:t>Characteristic of a good phylogenetic marker</a:t>
            </a:r>
          </a:p>
          <a:p>
            <a:r>
              <a:rPr lang="en-AU" dirty="0" smtClean="0"/>
              <a:t>What genes can be used?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0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ight Arrow 18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5" name="Right Arrow 24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ight Arrow 26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5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Right Arrow 24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65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9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11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2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/>
              <a:t>Guarantees</a:t>
            </a:r>
            <a:r>
              <a:rPr lang="en-AU" sz="2200" dirty="0" smtClean="0"/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/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/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/>
              <a:t>Number of OTUs can change when more samples are added</a:t>
            </a:r>
            <a:endParaRPr lang="en-AU" sz="2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Aligned sequences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Distance matrix</a:t>
            </a:r>
            <a:endParaRPr lang="en-A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Complete linkage clustering</a:t>
            </a:r>
            <a:endParaRPr lang="en-AU" sz="1600" dirty="0"/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  or     OTU x Samples</a:t>
            </a:r>
            <a:br>
              <a:rPr lang="en-AU" dirty="0" smtClean="0"/>
            </a:br>
            <a:endParaRPr lang="en-AU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6840"/>
              </p:ext>
            </p:extLst>
          </p:nvPr>
        </p:nvGraphicFramePr>
        <p:xfrm>
          <a:off x="304800" y="1285497"/>
          <a:ext cx="546412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728"/>
                <a:gridCol w="685800"/>
                <a:gridCol w="762000"/>
                <a:gridCol w="838200"/>
                <a:gridCol w="838200"/>
                <a:gridCol w="838200"/>
              </a:tblGrid>
              <a:tr h="2504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OTU1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OTU5</a:t>
                      </a:r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Sample1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Sample3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Sample4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  or     OTU x Samples</a:t>
            </a:r>
            <a:br>
              <a:rPr lang="en-AU" dirty="0" smtClean="0"/>
            </a:b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963518"/>
              </p:ext>
            </p:extLst>
          </p:nvPr>
        </p:nvGraphicFramePr>
        <p:xfrm>
          <a:off x="304800" y="1285497"/>
          <a:ext cx="546412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728"/>
                <a:gridCol w="685800"/>
                <a:gridCol w="762000"/>
                <a:gridCol w="838200"/>
                <a:gridCol w="838200"/>
                <a:gridCol w="838200"/>
              </a:tblGrid>
              <a:tr h="2504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OTU1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OTU5</a:t>
                      </a:r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Sample1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Sample3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  <a:tr h="4326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Sample4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324684" marR="324684" anchor="ctr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99014"/>
              </p:ext>
            </p:extLst>
          </p:nvPr>
        </p:nvGraphicFramePr>
        <p:xfrm>
          <a:off x="5956798" y="1905000"/>
          <a:ext cx="1338739" cy="243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739"/>
              </a:tblGrid>
              <a:tr h="308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Shannon</a:t>
                      </a:r>
                    </a:p>
                  </a:txBody>
                  <a:tcPr anchor="ctr"/>
                </a:tc>
              </a:tr>
              <a:tr h="524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0.5187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24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0.5798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24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0.1479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24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0.1534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6200000" flipH="1">
            <a:off x="4143775" y="5356841"/>
            <a:ext cx="472471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343521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 Sample1    Sample2  Sample3 </a:t>
            </a:r>
          </a:p>
          <a:p>
            <a:r>
              <a:rPr lang="en-AU" sz="1400" dirty="0" smtClean="0"/>
              <a:t>Sample2  0.00                    </a:t>
            </a:r>
          </a:p>
          <a:p>
            <a:r>
              <a:rPr lang="en-AU" sz="1400" dirty="0" smtClean="0"/>
              <a:t>Sample3  0.73 0.50          </a:t>
            </a:r>
          </a:p>
          <a:p>
            <a:r>
              <a:rPr lang="en-AU" sz="1400" dirty="0" smtClean="0"/>
              <a:t>Sample4  0.32 0.35 0.94</a:t>
            </a:r>
            <a:endParaRPr lang="en-AU" sz="1400" dirty="0"/>
          </a:p>
        </p:txBody>
      </p:sp>
      <p:sp>
        <p:nvSpPr>
          <p:cNvPr id="13" name="AutoShape 3"/>
          <p:cNvSpPr>
            <a:spLocks noChangeAspect="1" noChangeArrowheads="1" noTextEdit="1"/>
          </p:cNvSpPr>
          <p:nvPr/>
        </p:nvSpPr>
        <p:spPr bwMode="auto">
          <a:xfrm rot="5400000">
            <a:off x="6262019" y="3771209"/>
            <a:ext cx="1700190" cy="34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435856" y="4876800"/>
            <a:ext cx="7566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Sample3 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72294" y="5281211"/>
            <a:ext cx="7566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Sample4 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405282" y="5696748"/>
            <a:ext cx="7566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Sample1 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500569" y="6089701"/>
            <a:ext cx="7069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Sample2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5400000">
            <a:off x="6390677" y="5892952"/>
            <a:ext cx="414561" cy="158813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0" y="0"/>
              </a:cxn>
              <a:cxn ang="0">
                <a:pos x="138" y="0"/>
              </a:cxn>
              <a:cxn ang="0">
                <a:pos x="138" y="26"/>
              </a:cxn>
            </a:cxnLst>
            <a:rect l="0" t="0" r="r" b="b"/>
            <a:pathLst>
              <a:path w="138" h="26">
                <a:moveTo>
                  <a:pt x="0" y="26"/>
                </a:moveTo>
                <a:lnTo>
                  <a:pt x="0" y="0"/>
                </a:lnTo>
                <a:lnTo>
                  <a:pt x="138" y="0"/>
                </a:lnTo>
                <a:lnTo>
                  <a:pt x="138" y="26"/>
                </a:lnTo>
              </a:path>
            </a:pathLst>
          </a:cu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 rot="5400000">
            <a:off x="6733453" y="5293451"/>
            <a:ext cx="622330" cy="73450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0" y="0"/>
              </a:cxn>
              <a:cxn ang="0">
                <a:pos x="207" y="0"/>
              </a:cxn>
              <a:cxn ang="0">
                <a:pos x="207" y="120"/>
              </a:cxn>
            </a:cxnLst>
            <a:rect l="0" t="0" r="r" b="b"/>
            <a:pathLst>
              <a:path w="207" h="120">
                <a:moveTo>
                  <a:pt x="0" y="26"/>
                </a:moveTo>
                <a:lnTo>
                  <a:pt x="0" y="0"/>
                </a:lnTo>
                <a:lnTo>
                  <a:pt x="207" y="0"/>
                </a:lnTo>
                <a:lnTo>
                  <a:pt x="207" y="120"/>
                </a:lnTo>
              </a:path>
            </a:pathLst>
          </a:cu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 rot="5400000">
            <a:off x="7477802" y="4868073"/>
            <a:ext cx="725727" cy="85758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0" y="0"/>
              </a:cxn>
              <a:cxn ang="0">
                <a:pos x="241" y="0"/>
              </a:cxn>
              <a:cxn ang="0">
                <a:pos x="241" y="140"/>
              </a:cxn>
            </a:cxnLst>
            <a:rect l="0" t="0" r="r" b="b"/>
            <a:pathLst>
              <a:path w="241" h="140">
                <a:moveTo>
                  <a:pt x="0" y="26"/>
                </a:moveTo>
                <a:lnTo>
                  <a:pt x="0" y="0"/>
                </a:lnTo>
                <a:lnTo>
                  <a:pt x="241" y="0"/>
                </a:lnTo>
                <a:lnTo>
                  <a:pt x="241" y="140"/>
                </a:lnTo>
              </a:path>
            </a:pathLst>
          </a:cu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rot="5400000" flipV="1">
            <a:off x="7518583" y="3873733"/>
            <a:ext cx="975" cy="1683413"/>
          </a:xfrm>
          <a:prstGeom prst="line">
            <a:avLst/>
          </a:pr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rot="5400000" flipH="1">
            <a:off x="6662715" y="4700302"/>
            <a:ext cx="27312" cy="1986"/>
          </a:xfrm>
          <a:prstGeom prst="line">
            <a:avLst/>
          </a:pr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rot="5400000" flipH="1">
            <a:off x="7097465" y="4700302"/>
            <a:ext cx="27312" cy="1986"/>
          </a:xfrm>
          <a:prstGeom prst="line">
            <a:avLst/>
          </a:pr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rot="5400000" flipH="1">
            <a:off x="7538170" y="4700302"/>
            <a:ext cx="27312" cy="1986"/>
          </a:xfrm>
          <a:prstGeom prst="line">
            <a:avLst/>
          </a:pr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rot="5400000" flipH="1">
            <a:off x="7972918" y="4700302"/>
            <a:ext cx="27312" cy="1986"/>
          </a:xfrm>
          <a:prstGeom prst="line">
            <a:avLst/>
          </a:prstGeom>
          <a:noFill/>
          <a:ln w="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4800" dirty="0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501935" y="4572000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0.0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936685" y="4572000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377390" y="4572000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7812138" y="4572000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7411871" y="5943839"/>
            <a:ext cx="121828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Cluster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Dendrogram</a:t>
            </a:r>
            <a:endParaRPr kumimoji="0" lang="en-A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own Arrow 30"/>
          <p:cNvSpPr/>
          <p:nvPr/>
        </p:nvSpPr>
        <p:spPr>
          <a:xfrm flipH="1">
            <a:off x="2057400" y="4618792"/>
            <a:ext cx="710184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-839365" y="2723782"/>
            <a:ext cx="355093" cy="505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700120"/>
              </p:ext>
            </p:extLst>
          </p:nvPr>
        </p:nvGraphicFramePr>
        <p:xfrm>
          <a:off x="7435856" y="1905000"/>
          <a:ext cx="1338739" cy="243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739"/>
              </a:tblGrid>
              <a:tr h="3087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Richness</a:t>
                      </a:r>
                    </a:p>
                  </a:txBody>
                  <a:tcPr anchor="ctr"/>
                </a:tc>
              </a:tr>
              <a:tr h="524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524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524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</a:tr>
              <a:tr h="524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What makes a phylogenetic marker?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of horizontal transfer</a:t>
            </a:r>
          </a:p>
          <a:p>
            <a:r>
              <a:rPr lang="en-AU" sz="2400" dirty="0" smtClean="0"/>
              <a:t>Alignable sequence.</a:t>
            </a:r>
          </a:p>
          <a:p>
            <a:r>
              <a:rPr lang="en-AU" sz="2400" dirty="0" smtClean="0"/>
              <a:t>Sequence with highly conserved zones for big evolutionary distances (alignment) and some variable regions.</a:t>
            </a:r>
          </a:p>
          <a:p>
            <a:r>
              <a:rPr lang="en-AU" sz="2400" dirty="0" smtClean="0"/>
              <a:t>Enough information.</a:t>
            </a:r>
            <a:endParaRPr lang="en-AU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16S 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dirty="0"/>
              <a:t>Greedy </a:t>
            </a:r>
            <a:r>
              <a:rPr lang="en-AU" sz="2800" dirty="0" smtClean="0"/>
              <a:t>algorithms</a:t>
            </a:r>
          </a:p>
          <a:p>
            <a:r>
              <a:rPr lang="en-AU" sz="2400" dirty="0" smtClean="0"/>
              <a:t>Heuristics</a:t>
            </a:r>
            <a:endParaRPr lang="en-AU" sz="2400" dirty="0"/>
          </a:p>
          <a:p>
            <a:r>
              <a:rPr lang="en-AU" sz="2400" dirty="0"/>
              <a:t>Extremely </a:t>
            </a:r>
            <a:r>
              <a:rPr lang="en-AU" sz="2400" dirty="0" smtClean="0"/>
              <a:t>Fast</a:t>
            </a:r>
          </a:p>
          <a:p>
            <a:r>
              <a:rPr lang="en-AU" sz="2400" dirty="0" smtClean="0"/>
              <a:t>Does not need a distance matrix (Low memory)</a:t>
            </a:r>
            <a:endParaRPr lang="en-AU" sz="2400" dirty="0"/>
          </a:p>
          <a:p>
            <a:r>
              <a:rPr lang="en-AU" sz="2400" dirty="0"/>
              <a:t>May not provide the best </a:t>
            </a:r>
            <a:r>
              <a:rPr lang="en-AU" sz="2400" dirty="0" smtClean="0"/>
              <a:t>grouping</a:t>
            </a:r>
          </a:p>
          <a:p>
            <a:r>
              <a:rPr lang="en-AU" sz="2400" dirty="0" smtClean="0"/>
              <a:t>Good if sequences do not align well.</a:t>
            </a:r>
          </a:p>
          <a:p>
            <a:r>
              <a:rPr lang="en-AU" sz="2400" dirty="0" smtClean="0"/>
              <a:t>Implemented </a:t>
            </a:r>
            <a:r>
              <a:rPr lang="en-AU" sz="2400" dirty="0"/>
              <a:t>in UCLUST, </a:t>
            </a:r>
            <a:r>
              <a:rPr lang="en-AU" sz="2400" dirty="0" err="1"/>
              <a:t>Crunchclust</a:t>
            </a:r>
            <a:r>
              <a:rPr lang="en-AU" sz="2400" dirty="0"/>
              <a:t>, VCLUST</a:t>
            </a:r>
          </a:p>
          <a:p>
            <a:endParaRPr lang="en-AU" sz="2400" dirty="0"/>
          </a:p>
          <a:p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UCLUST</a:t>
            </a:r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9" name="Oval 8"/>
          <p:cNvSpPr/>
          <p:nvPr/>
        </p:nvSpPr>
        <p:spPr>
          <a:xfrm>
            <a:off x="7395584" y="3138488"/>
            <a:ext cx="259080" cy="2428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5664" y="2976563"/>
            <a:ext cx="259080" cy="2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0684" y="2490788"/>
            <a:ext cx="259080" cy="2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79684" y="2481263"/>
            <a:ext cx="259080" cy="2428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52484" y="2490788"/>
            <a:ext cx="259080" cy="2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57908" y="4360824"/>
            <a:ext cx="259080" cy="2428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52484" y="4474369"/>
            <a:ext cx="259080" cy="2428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754744" y="4110038"/>
            <a:ext cx="259080" cy="2428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00184" y="3988594"/>
            <a:ext cx="259080" cy="2428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24061" y="3655858"/>
            <a:ext cx="259080" cy="2428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95964" y="3548063"/>
            <a:ext cx="259080" cy="2428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2244" y="528231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68344" y="5282313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597" y="2177534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0550" y="4197548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Sequences are aligned against the master alignment</a:t>
            </a:r>
          </a:p>
          <a:p>
            <a:r>
              <a:rPr lang="en-US" dirty="0" smtClean="0"/>
              <a:t>And assign to the reference OTU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38400" y="2227117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335268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737207" y="468907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42952" y="5302021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5934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OTU1</a:t>
            </a:r>
          </a:p>
          <a:p>
            <a:r>
              <a:rPr lang="en-US" sz="1400" dirty="0" smtClean="0"/>
              <a:t>OTU2</a:t>
            </a:r>
            <a:endParaRPr lang="en-US" sz="1400" dirty="0"/>
          </a:p>
          <a:p>
            <a:r>
              <a:rPr lang="en-US" sz="1400" dirty="0" smtClean="0"/>
              <a:t>OTU3</a:t>
            </a:r>
            <a:endParaRPr lang="en-US" sz="1400" dirty="0"/>
          </a:p>
          <a:p>
            <a:r>
              <a:rPr lang="en-US" sz="1400" dirty="0" smtClean="0"/>
              <a:t>OTU4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6205347" y="1346538"/>
            <a:ext cx="5934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OTU1</a:t>
            </a:r>
          </a:p>
          <a:p>
            <a:endParaRPr lang="en-US" sz="1400" dirty="0" smtClean="0"/>
          </a:p>
          <a:p>
            <a:r>
              <a:rPr lang="en-US" sz="1400" dirty="0" smtClean="0"/>
              <a:t>OTU2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OTU3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OTU4</a:t>
            </a:r>
          </a:p>
          <a:p>
            <a:endParaRPr lang="en-US" sz="1400" dirty="0"/>
          </a:p>
          <a:p>
            <a:r>
              <a:rPr lang="en-US" sz="1400" dirty="0" smtClean="0"/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4730" y="4374372"/>
            <a:ext cx="31949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Unaligned sequences are discarded</a:t>
            </a:r>
          </a:p>
          <a:p>
            <a:pPr algn="ctr"/>
            <a:r>
              <a:rPr lang="en-US" sz="1600" dirty="0" smtClean="0"/>
              <a:t>(Closed reference) 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smtClean="0"/>
              <a:t>or</a:t>
            </a:r>
          </a:p>
          <a:p>
            <a:pPr algn="ctr"/>
            <a:r>
              <a:rPr lang="en-US" sz="1600" dirty="0"/>
              <a:t>Unaligned sequences are </a:t>
            </a:r>
            <a:r>
              <a:rPr lang="en-US" sz="1600" dirty="0" smtClean="0"/>
              <a:t>aligned </a:t>
            </a:r>
            <a:r>
              <a:rPr lang="en-US" sz="1600" dirty="0"/>
              <a:t>to </a:t>
            </a:r>
            <a:r>
              <a:rPr lang="en-US" sz="1600" dirty="0" smtClean="0"/>
              <a:t>each other </a:t>
            </a:r>
            <a:r>
              <a:rPr lang="en-US" sz="1600" dirty="0"/>
              <a:t>to create OTUs de novo</a:t>
            </a:r>
          </a:p>
          <a:p>
            <a:pPr algn="ctr"/>
            <a:r>
              <a:rPr lang="en-US" sz="1600" dirty="0"/>
              <a:t>(Open reference)</a:t>
            </a:r>
          </a:p>
          <a:p>
            <a:pPr algn="ctr"/>
            <a:endParaRPr lang="en-US" sz="1600" dirty="0" smtClean="0"/>
          </a:p>
        </p:txBody>
      </p:sp>
      <p:sp>
        <p:nvSpPr>
          <p:cNvPr id="73" name="Rectangle 72"/>
          <p:cNvSpPr/>
          <p:nvPr/>
        </p:nvSpPr>
        <p:spPr>
          <a:xfrm rot="16200000">
            <a:off x="8603143" y="5384305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OTU counts are assigned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5592464" y="2997471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Useful 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r>
              <a:rPr lang="en-US" sz="2800" dirty="0" smtClean="0"/>
              <a:t>Database dependent</a:t>
            </a:r>
          </a:p>
          <a:p>
            <a:r>
              <a:rPr lang="en-US" sz="2800" dirty="0" smtClean="0"/>
              <a:t>Implemented 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is coming?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9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coming? - 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Pacific Bioscience</a:t>
            </a:r>
          </a:p>
          <a:p>
            <a:pPr lvl="1"/>
            <a:r>
              <a:rPr lang="en-AU" sz="2400" dirty="0" smtClean="0"/>
              <a:t>Very long reads (1000 -3000 bases)</a:t>
            </a:r>
          </a:p>
          <a:p>
            <a:pPr lvl="1"/>
            <a:r>
              <a:rPr lang="en-AU" sz="2400" dirty="0" smtClean="0"/>
              <a:t>Smaller output (30K reads)</a:t>
            </a:r>
          </a:p>
          <a:p>
            <a:pPr lvl="1"/>
            <a:r>
              <a:rPr lang="en-AU" sz="2400" dirty="0" smtClean="0"/>
              <a:t>High error rates</a:t>
            </a:r>
          </a:p>
          <a:p>
            <a:pPr lvl="1"/>
            <a:r>
              <a:rPr lang="en-AU" sz="2400" dirty="0" smtClean="0"/>
              <a:t>High equipment costs ($ 700K)</a:t>
            </a:r>
          </a:p>
          <a:p>
            <a:pPr lvl="1"/>
            <a:r>
              <a:rPr lang="en-AU" sz="2400" dirty="0" smtClean="0"/>
              <a:t>Can be optimize for complete gene</a:t>
            </a:r>
          </a:p>
          <a:p>
            <a:pPr lvl="1"/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Ion Torrent</a:t>
            </a:r>
          </a:p>
          <a:p>
            <a:pPr lvl="1"/>
            <a:r>
              <a:rPr lang="en-AU" sz="2400" dirty="0" smtClean="0"/>
              <a:t>Similar chemistry to 454</a:t>
            </a:r>
          </a:p>
          <a:p>
            <a:pPr lvl="1"/>
            <a:r>
              <a:rPr lang="en-AU" sz="2400" dirty="0" smtClean="0"/>
              <a:t>Low costs: equipment, processing</a:t>
            </a:r>
          </a:p>
          <a:p>
            <a:pPr lvl="1"/>
            <a:r>
              <a:rPr lang="en-AU" sz="2400" dirty="0" smtClean="0"/>
              <a:t>Not the best cost per base</a:t>
            </a:r>
          </a:p>
        </p:txBody>
      </p:sp>
    </p:spTree>
    <p:extLst>
      <p:ext uri="{BB962C8B-B14F-4D97-AF65-F5344CB8AC3E}">
        <p14:creationId xmlns:p14="http://schemas.microsoft.com/office/powerpoint/2010/main" val="21525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coming?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Better replication, more robust statistical analysis</a:t>
            </a:r>
          </a:p>
          <a:p>
            <a:r>
              <a:rPr lang="en-AU" sz="2400" dirty="0" smtClean="0"/>
              <a:t>More longitudinal, spatial analysis</a:t>
            </a:r>
          </a:p>
          <a:p>
            <a:r>
              <a:rPr lang="en-AU" sz="2400" dirty="0" smtClean="0"/>
              <a:t>More, more, more data (new challenges)</a:t>
            </a:r>
            <a:endParaRPr lang="en-AU" sz="2400" dirty="0" smtClean="0"/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sz="2800" dirty="0" smtClean="0"/>
              <a:t>Wider market penetration</a:t>
            </a:r>
          </a:p>
          <a:p>
            <a:pPr lvl="1"/>
            <a:r>
              <a:rPr lang="en-AU" sz="2400" dirty="0" smtClean="0"/>
              <a:t>Role of microbiome in more diseases</a:t>
            </a:r>
          </a:p>
          <a:p>
            <a:pPr lvl="1"/>
            <a:r>
              <a:rPr lang="en-AU" sz="2400" dirty="0" smtClean="0"/>
              <a:t>Routine analysis for monitoring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95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743200"/>
            <a:ext cx="7769238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Now a quiz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2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the 16S rRNA gene a good phylogenetic?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Essential, homologous function</a:t>
            </a:r>
          </a:p>
          <a:p>
            <a:r>
              <a:rPr lang="en-AU" dirty="0"/>
              <a:t>No HGT</a:t>
            </a:r>
          </a:p>
          <a:p>
            <a:r>
              <a:rPr lang="en-US" dirty="0" smtClean="0"/>
              <a:t>Conserved and variable regions</a:t>
            </a:r>
          </a:p>
          <a:p>
            <a:r>
              <a:rPr lang="en-US" dirty="0" smtClean="0"/>
              <a:t>Long enough to provide enough information</a:t>
            </a:r>
          </a:p>
          <a:p>
            <a:r>
              <a:rPr lang="en-US" dirty="0" smtClean="0"/>
              <a:t>Good databases and analysis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a 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taxonomic unit.</a:t>
            </a:r>
          </a:p>
          <a:p>
            <a:r>
              <a:rPr lang="en-US" dirty="0" smtClean="0"/>
              <a:t>Proxy because it is hard to define  the species </a:t>
            </a:r>
            <a:r>
              <a:rPr lang="en-US" dirty="0"/>
              <a:t>(other taxa)</a:t>
            </a:r>
            <a:r>
              <a:rPr lang="en-US" dirty="0" smtClean="0"/>
              <a:t> concept in bacteria.</a:t>
            </a:r>
          </a:p>
          <a:p>
            <a:r>
              <a:rPr lang="en-US" dirty="0" smtClean="0"/>
              <a:t>Species usually defined at 97% similarity.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16S is the preferred phylogenetic marker</a:t>
            </a:r>
          </a:p>
          <a:p>
            <a:r>
              <a:rPr lang="en-AU" dirty="0" smtClean="0"/>
              <a:t>OTUs are proxy for species</a:t>
            </a:r>
          </a:p>
          <a:p>
            <a:r>
              <a:rPr lang="en-AU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 dirty="0"/>
              <a:t>Specialized tools and procedures are required to navigate computational problems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22602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 ,2002.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838200"/>
            <a:ext cx="3419475" cy="4510088"/>
          </a:xfrm>
        </p:spPr>
        <p:txBody>
          <a:bodyPr>
            <a:noAutofit/>
          </a:bodyPr>
          <a:lstStyle/>
          <a:p>
            <a:r>
              <a:rPr lang="en-AU" sz="2000" dirty="0" smtClean="0"/>
              <a:t>Essential function</a:t>
            </a:r>
          </a:p>
          <a:p>
            <a:r>
              <a:rPr lang="en-AU" sz="2000" dirty="0" smtClean="0"/>
              <a:t>Highly conserved sequence (1°, 2°)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~ 1500 bases</a:t>
            </a:r>
          </a:p>
          <a:p>
            <a:endParaRPr lang="en-AU" sz="2000" dirty="0" smtClean="0"/>
          </a:p>
          <a:p>
            <a:r>
              <a:rPr lang="en-AU" sz="2000" dirty="0" smtClean="0"/>
              <a:t>Highly conserved (primers) and variable regions (information)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6700" y="1676400"/>
            <a:ext cx="2514600" cy="2102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similar are my samples?</a:t>
            </a:r>
          </a:p>
        </p:txBody>
      </p:sp>
      <p:sp>
        <p:nvSpPr>
          <p:cNvPr id="6" name="Oval 5"/>
          <p:cNvSpPr/>
          <p:nvPr/>
        </p:nvSpPr>
        <p:spPr>
          <a:xfrm>
            <a:off x="3505200" y="228601"/>
            <a:ext cx="2514600" cy="2102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Who is there?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abundant are the groups?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is the community structured?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1996965"/>
            <a:ext cx="2514600" cy="21020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diverse is my community?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1524000" y="4572000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novel are my sequences?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57700" y="23306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2818086" y="2635469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β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4953000" y="4589929"/>
            <a:ext cx="2514600" cy="2102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How does species </a:t>
            </a:r>
            <a:r>
              <a:rPr lang="en-AU" b="1" i="1" dirty="0" smtClean="0">
                <a:solidFill>
                  <a:schemeClr val="tx1"/>
                </a:solidFill>
              </a:rPr>
              <a:t>X</a:t>
            </a:r>
            <a:r>
              <a:rPr lang="en-AU" b="1" dirty="0" smtClean="0">
                <a:solidFill>
                  <a:schemeClr val="tx1"/>
                </a:solidFill>
              </a:rPr>
              <a:t> varies among my samples? 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91200" y="3064648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α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  <a:endParaRPr lang="en-AU" sz="2400" dirty="0" smtClean="0"/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  <a:endParaRPr lang="en-AU" sz="2400" dirty="0" smtClean="0"/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4478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</a:t>
            </a:r>
          </a:p>
          <a:p>
            <a:r>
              <a:rPr lang="en-AU" sz="2400" dirty="0" smtClean="0"/>
              <a:t>Have problems of their own:</a:t>
            </a:r>
          </a:p>
          <a:p>
            <a:pPr lvl="2"/>
            <a:r>
              <a:rPr lang="en-AU" sz="1700" dirty="0" smtClean="0"/>
              <a:t>Dependencies</a:t>
            </a:r>
          </a:p>
          <a:p>
            <a:pPr lvl="2"/>
            <a:r>
              <a:rPr lang="en-AU" sz="1700" dirty="0" smtClean="0"/>
              <a:t>Compatibility</a:t>
            </a:r>
          </a:p>
          <a:p>
            <a:pPr lvl="2"/>
            <a:r>
              <a:rPr lang="en-AU" sz="1700" dirty="0" smtClean="0"/>
              <a:t>Versions</a:t>
            </a:r>
          </a:p>
          <a:p>
            <a:pPr lvl="2"/>
            <a:r>
              <a:rPr lang="en-AU" sz="1700" dirty="0" smtClean="0"/>
              <a:t>Defaults</a:t>
            </a:r>
            <a:endParaRPr lang="en-AU" sz="17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217337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40514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605020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786710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62000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681359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2241095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262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343996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310343"/>
            <a:ext cx="12033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698737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85262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303785" y="1474624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605018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1278" y="595752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9718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25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1250</TotalTime>
  <Words>1115</Words>
  <Application>Microsoft Office PowerPoint</Application>
  <PresentationFormat>On-screen Show (4:3)</PresentationFormat>
  <Paragraphs>353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Blues</vt:lpstr>
      <vt:lpstr>PowerPoint Presentation</vt:lpstr>
      <vt:lpstr>Pre-assessment</vt:lpstr>
      <vt:lpstr>What makes a phylogenetic marker?</vt:lpstr>
      <vt:lpstr>PowerPoint Presentation</vt:lpstr>
      <vt:lpstr>PowerPoint Presentation</vt:lpstr>
      <vt:lpstr>Tools for rRNA analysis</vt:lpstr>
      <vt:lpstr>Pipelines for processing and analysis of rRNA</vt:lpstr>
      <vt:lpstr>PowerPoint Presentation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PowerPoint Presentation</vt:lpstr>
      <vt:lpstr>Operational taxonomic units (OTUs) analysis</vt:lpstr>
      <vt:lpstr>Alignment</vt:lpstr>
      <vt:lpstr>NAST aligner</vt:lpstr>
      <vt:lpstr> RDP Model aligner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Species x sites table  or     OTU x Samples </vt:lpstr>
      <vt:lpstr>PowerPoint Presentation</vt:lpstr>
      <vt:lpstr>Species x sites table  or     OTU x Samples </vt:lpstr>
      <vt:lpstr>Alignment-independent methods Greedy algorithm</vt:lpstr>
      <vt:lpstr>Reference based methods</vt:lpstr>
      <vt:lpstr>Reference based methods</vt:lpstr>
      <vt:lpstr>PowerPoint Presentation</vt:lpstr>
      <vt:lpstr>What is coming? - Technologies</vt:lpstr>
      <vt:lpstr>What is the coming?</vt:lpstr>
      <vt:lpstr>PowerPoint Presentation</vt:lpstr>
      <vt:lpstr>Why is the 16S rRNA gene a good phylogenetic?</vt:lpstr>
      <vt:lpstr>What was a OTUs?</vt:lpstr>
      <vt:lpstr>Summary</vt:lpstr>
      <vt:lpstr>Questions?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66</cp:revision>
  <dcterms:created xsi:type="dcterms:W3CDTF">2016-02-06T01:42:16Z</dcterms:created>
  <dcterms:modified xsi:type="dcterms:W3CDTF">2016-02-10T08:03:09Z</dcterms:modified>
</cp:coreProperties>
</file>