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2" r:id="rId4"/>
    <p:sldId id="263" r:id="rId5"/>
    <p:sldId id="257" r:id="rId6"/>
    <p:sldId id="266" r:id="rId7"/>
    <p:sldId id="264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043F48-CF00-436B-A5A0-11BABEBF4B2E}">
          <p14:sldIdLst>
            <p14:sldId id="256"/>
            <p14:sldId id="265"/>
            <p14:sldId id="262"/>
            <p14:sldId id="263"/>
          </p14:sldIdLst>
        </p14:section>
        <p14:section name="Untitled Section" id="{0D17ED15-C806-4ACA-83F7-C6A41DA92E76}">
          <p14:sldIdLst>
            <p14:sldId id="257"/>
            <p14:sldId id="266"/>
            <p14:sldId id="264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07246281714786"/>
          <c:y val="6.9211851704586436E-2"/>
          <c:w val="0.6767195975503062"/>
          <c:h val="0.65223901083374103"/>
        </c:manualLayout>
      </c:layout>
      <c:lineChart>
        <c:grouping val="standard"/>
        <c:varyColors val="0"/>
        <c:ser>
          <c:idx val="0"/>
          <c:order val="0"/>
          <c:tx>
            <c:strRef>
              <c:f>Hoja3!$B$3</c:f>
              <c:strCache>
                <c:ptCount val="1"/>
                <c:pt idx="0">
                  <c:v>DOTUR</c:v>
                </c:pt>
              </c:strCache>
            </c:strRef>
          </c:tx>
          <c:cat>
            <c:numRef>
              <c:f>Hoja3!$A$4:$A$14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Hoja3!$B$4:$B$14</c:f>
              <c:numCache>
                <c:formatCode>General</c:formatCode>
                <c:ptCount val="11"/>
                <c:pt idx="0">
                  <c:v>8</c:v>
                </c:pt>
                <c:pt idx="1">
                  <c:v>58</c:v>
                </c:pt>
                <c:pt idx="2">
                  <c:v>109</c:v>
                </c:pt>
                <c:pt idx="3">
                  <c:v>192</c:v>
                </c:pt>
                <c:pt idx="4">
                  <c:v>281</c:v>
                </c:pt>
                <c:pt idx="5">
                  <c:v>341</c:v>
                </c:pt>
                <c:pt idx="6">
                  <c:v>322</c:v>
                </c:pt>
                <c:pt idx="7">
                  <c:v>223</c:v>
                </c:pt>
                <c:pt idx="8">
                  <c:v>251</c:v>
                </c:pt>
                <c:pt idx="9">
                  <c:v>185</c:v>
                </c:pt>
                <c:pt idx="10">
                  <c:v>156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Hoja3!$C$3</c:f>
              <c:strCache>
                <c:ptCount val="1"/>
                <c:pt idx="0">
                  <c:v>SONS</c:v>
                </c:pt>
              </c:strCache>
            </c:strRef>
          </c:tx>
          <c:cat>
            <c:numRef>
              <c:f>Hoja3!$A$4:$A$14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Hoja3!$C$4:$C$14</c:f>
              <c:numCache>
                <c:formatCode>General</c:formatCode>
                <c:ptCount val="11"/>
                <c:pt idx="1">
                  <c:v>1</c:v>
                </c:pt>
                <c:pt idx="2">
                  <c:v>11</c:v>
                </c:pt>
                <c:pt idx="3">
                  <c:v>27</c:v>
                </c:pt>
                <c:pt idx="4">
                  <c:v>41</c:v>
                </c:pt>
                <c:pt idx="5">
                  <c:v>46</c:v>
                </c:pt>
                <c:pt idx="6">
                  <c:v>40</c:v>
                </c:pt>
                <c:pt idx="7">
                  <c:v>25</c:v>
                </c:pt>
                <c:pt idx="8">
                  <c:v>20</c:v>
                </c:pt>
                <c:pt idx="9">
                  <c:v>9</c:v>
                </c:pt>
                <c:pt idx="10">
                  <c:v>16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Hoja3!$D$3</c:f>
              <c:strCache>
                <c:ptCount val="1"/>
                <c:pt idx="0">
                  <c:v>MOTHUR</c:v>
                </c:pt>
              </c:strCache>
            </c:strRef>
          </c:tx>
          <c:cat>
            <c:numRef>
              <c:f>Hoja3!$A$4:$A$14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Hoja3!$D$4:$D$14</c:f>
              <c:numCache>
                <c:formatCode>General</c:formatCode>
                <c:ptCount val="11"/>
                <c:pt idx="5">
                  <c:v>93</c:v>
                </c:pt>
                <c:pt idx="6">
                  <c:v>321</c:v>
                </c:pt>
                <c:pt idx="7">
                  <c:v>647</c:v>
                </c:pt>
                <c:pt idx="8">
                  <c:v>836</c:v>
                </c:pt>
                <c:pt idx="9">
                  <c:v>1056</c:v>
                </c:pt>
                <c:pt idx="10">
                  <c:v>1372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038272"/>
        <c:axId val="134039808"/>
      </c:lineChart>
      <c:catAx>
        <c:axId val="13403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34039808"/>
        <c:crosses val="autoZero"/>
        <c:auto val="1"/>
        <c:lblAlgn val="ctr"/>
        <c:lblOffset val="100"/>
        <c:noMultiLvlLbl val="0"/>
      </c:catAx>
      <c:valAx>
        <c:axId val="13403980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Citations per year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340382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1633311461067367"/>
          <c:y val="9.2576893078775133E-2"/>
          <c:w val="0.27537123935381946"/>
          <c:h val="0.18546577831617203"/>
        </c:manualLayout>
      </c:layout>
      <c:overlay val="0"/>
      <c:spPr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c:spPr>
    </c:legend>
    <c:plotVisOnly val="1"/>
    <c:dispBlanksAs val="gap"/>
    <c:showDLblsOverMax val="0"/>
  </c:chart>
  <c:txPr>
    <a:bodyPr/>
    <a:lstStyle/>
    <a:p>
      <a:pPr>
        <a:defRPr sz="1600">
          <a:latin typeface="Helvetica Neue" panose="02000503000000020004" pitchFamily="2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 userDrawn="1"/>
        </p:nvSpPr>
        <p:spPr>
          <a:xfrm>
            <a:off x="17393" y="919390"/>
            <a:ext cx="9080336" cy="553394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-40492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09"/>
            <a:ext cx="3505200" cy="23128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54471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1295400"/>
            <a:ext cx="35814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bars,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panose="02000503000000020004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315200" cy="4537233"/>
          </a:xfrm>
        </p:spPr>
        <p:txBody>
          <a:bodyPr>
            <a:normAutofit/>
          </a:bodyPr>
          <a:lstStyle>
            <a:lvl1pPr>
              <a:defRPr sz="2500">
                <a:latin typeface="Helvetica Neue" panose="02000503000000020004" pitchFamily="2"/>
              </a:defRPr>
            </a:lvl1pPr>
            <a:lvl2pPr>
              <a:defRPr sz="2200">
                <a:latin typeface="Helvetica Neue" panose="02000503000000020004" pitchFamily="2"/>
              </a:defRPr>
            </a:lvl2pPr>
            <a:lvl3pPr>
              <a:defRPr sz="1800">
                <a:latin typeface="Helvetica Neue" panose="02000503000000020004" pitchFamily="2"/>
              </a:defRPr>
            </a:lvl3pPr>
            <a:lvl4pPr>
              <a:defRPr sz="1600">
                <a:latin typeface="Helvetica Neue" panose="02000503000000020004" pitchFamily="2"/>
              </a:defRPr>
            </a:lvl4pPr>
            <a:lvl5pPr>
              <a:defRPr sz="1600">
                <a:latin typeface="Helvetica Neue" panose="02000503000000020004" pitchFamily="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8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3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477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61"/>
            <a:ext cx="73152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008"/>
            <a:ext cx="73152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77001"/>
            <a:ext cx="914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41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7837" y="2708920"/>
            <a:ext cx="7772400" cy="1470025"/>
          </a:xfrm>
        </p:spPr>
        <p:txBody>
          <a:bodyPr/>
          <a:lstStyle/>
          <a:p>
            <a:r>
              <a:rPr lang="en-AU" dirty="0" err="1" smtClean="0"/>
              <a:t>Mothur</a:t>
            </a:r>
            <a:r>
              <a:rPr lang="en-AU" dirty="0" smtClean="0"/>
              <a:t> </a:t>
            </a:r>
            <a:r>
              <a:rPr lang="en-AU" dirty="0" err="1" smtClean="0"/>
              <a:t>MiSeq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Processing</a:t>
            </a:r>
            <a:endParaRPr lang="en-AU" dirty="0"/>
          </a:p>
        </p:txBody>
      </p:sp>
      <p:pic>
        <p:nvPicPr>
          <p:cNvPr id="4" name="Picture 2" descr="mothur logo by Linda Wampa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7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Pre-Assessment</a:t>
            </a:r>
            <a:endParaRPr lang="en-AU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Experience with </a:t>
            </a:r>
            <a:r>
              <a:rPr lang="en-AU" i="1" dirty="0" err="1" smtClean="0"/>
              <a:t>Mothur</a:t>
            </a:r>
            <a:r>
              <a:rPr lang="en-AU" dirty="0" smtClean="0"/>
              <a:t>? </a:t>
            </a:r>
            <a:r>
              <a:rPr lang="en-AU" i="1" dirty="0" err="1" smtClean="0"/>
              <a:t>Qiime</a:t>
            </a:r>
            <a:r>
              <a:rPr lang="en-AU" dirty="0" smtClean="0"/>
              <a:t>?</a:t>
            </a:r>
          </a:p>
          <a:p>
            <a:r>
              <a:rPr lang="en-AU" dirty="0" smtClean="0"/>
              <a:t>Experience with command line?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955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Objectives                  Requirements</a:t>
            </a:r>
            <a:endParaRPr lang="en-AU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>
          <a:xfrm>
            <a:off x="917562" y="1700808"/>
            <a:ext cx="3544710" cy="487680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Learn how to run </a:t>
            </a:r>
            <a:r>
              <a:rPr lang="en-AU" sz="2400" i="1" dirty="0" err="1" smtClean="0"/>
              <a:t>mothur</a:t>
            </a:r>
            <a:r>
              <a:rPr lang="en-AU" sz="2400" dirty="0" smtClean="0"/>
              <a:t> with </a:t>
            </a:r>
            <a:r>
              <a:rPr lang="en-AU" sz="2400" dirty="0" err="1" smtClean="0"/>
              <a:t>Miseq</a:t>
            </a:r>
            <a:r>
              <a:rPr lang="en-AU" sz="2400" dirty="0" smtClean="0"/>
              <a:t> data.</a:t>
            </a:r>
          </a:p>
          <a:p>
            <a:r>
              <a:rPr lang="en-AU" sz="2400" dirty="0" smtClean="0"/>
              <a:t>Understand rationale behind steps</a:t>
            </a:r>
            <a:r>
              <a:rPr lang="en-AU" sz="2400" dirty="0" smtClean="0"/>
              <a:t>.</a:t>
            </a:r>
          </a:p>
          <a:p>
            <a:r>
              <a:rPr lang="en-AU" sz="2400" dirty="0" smtClean="0"/>
              <a:t> Used processed data for diversity analysis.</a:t>
            </a:r>
          </a:p>
          <a:p>
            <a:endParaRPr lang="en-AU" sz="2400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>
          <a:xfrm>
            <a:off x="4648200" y="1700808"/>
            <a:ext cx="3581400" cy="487680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A computer Mas/PC/Linux with </a:t>
            </a:r>
            <a:r>
              <a:rPr lang="en-AU" sz="2400" dirty="0" err="1" smtClean="0"/>
              <a:t>Mothur</a:t>
            </a:r>
            <a:r>
              <a:rPr lang="en-AU" sz="2400" dirty="0" smtClean="0"/>
              <a:t> installed</a:t>
            </a:r>
          </a:p>
          <a:p>
            <a:r>
              <a:rPr lang="en-AU" sz="2400" dirty="0" smtClean="0"/>
              <a:t>Protocol</a:t>
            </a:r>
          </a:p>
          <a:p>
            <a:r>
              <a:rPr lang="en-AU" sz="2400" dirty="0" smtClean="0"/>
              <a:t>Documents also here:</a:t>
            </a:r>
          </a:p>
          <a:p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340677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</a:t>
            </a:r>
            <a:r>
              <a:rPr lang="en-AU" i="1" dirty="0" err="1" smtClean="0"/>
              <a:t>Mothur</a:t>
            </a:r>
            <a:r>
              <a:rPr lang="en-AU" i="1" dirty="0" smtClean="0"/>
              <a:t> 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i="1" dirty="0" smtClean="0"/>
              <a:t>Patrick </a:t>
            </a:r>
            <a:r>
              <a:rPr lang="en-AU" sz="2000" i="1" dirty="0" err="1" smtClean="0"/>
              <a:t>Schloss</a:t>
            </a:r>
            <a:endParaRPr lang="en-AU" sz="2000" i="1" dirty="0" smtClean="0"/>
          </a:p>
          <a:p>
            <a:r>
              <a:rPr lang="en-AU" sz="2000" i="1" dirty="0" smtClean="0"/>
              <a:t>DOTUR</a:t>
            </a:r>
            <a:r>
              <a:rPr lang="en-AU" sz="2000" dirty="0" smtClean="0"/>
              <a:t>, 2005 (</a:t>
            </a:r>
            <a:r>
              <a:rPr lang="en-AU" sz="2000" b="1" dirty="0" smtClean="0">
                <a:solidFill>
                  <a:schemeClr val="accent2"/>
                </a:solidFill>
              </a:rPr>
              <a:t>D</a:t>
            </a:r>
            <a:r>
              <a:rPr lang="en-AU" sz="2000" dirty="0" smtClean="0"/>
              <a:t>istance-based </a:t>
            </a:r>
            <a:r>
              <a:rPr lang="en-AU" sz="2000" b="1" dirty="0" smtClean="0">
                <a:solidFill>
                  <a:schemeClr val="accent2"/>
                </a:solidFill>
              </a:rPr>
              <a:t>OTU</a:t>
            </a:r>
            <a:r>
              <a:rPr lang="en-AU" sz="2000" dirty="0" smtClean="0"/>
              <a:t> and </a:t>
            </a:r>
            <a:r>
              <a:rPr lang="en-AU" sz="2000" b="1" dirty="0" smtClean="0">
                <a:solidFill>
                  <a:schemeClr val="accent2"/>
                </a:solidFill>
              </a:rPr>
              <a:t>R</a:t>
            </a:r>
            <a:r>
              <a:rPr lang="en-AU" sz="2000" dirty="0" smtClean="0"/>
              <a:t>ichness)</a:t>
            </a:r>
          </a:p>
          <a:p>
            <a:r>
              <a:rPr lang="en-AU" sz="2000" i="1" dirty="0" smtClean="0"/>
              <a:t>SONS</a:t>
            </a:r>
            <a:r>
              <a:rPr lang="en-AU" sz="2000" dirty="0" smtClean="0"/>
              <a:t>, 2006 (</a:t>
            </a:r>
            <a:r>
              <a:rPr lang="en-AU" sz="2000" b="1" dirty="0" smtClean="0">
                <a:solidFill>
                  <a:schemeClr val="accent2"/>
                </a:solidFill>
              </a:rPr>
              <a:t>S</a:t>
            </a:r>
            <a:r>
              <a:rPr lang="en-AU" sz="2000" dirty="0" smtClean="0"/>
              <a:t>hared </a:t>
            </a:r>
            <a:r>
              <a:rPr lang="en-AU" sz="2000" b="1" dirty="0" smtClean="0">
                <a:solidFill>
                  <a:schemeClr val="accent2"/>
                </a:solidFill>
              </a:rPr>
              <a:t>O</a:t>
            </a:r>
            <a:r>
              <a:rPr lang="en-AU" sz="2000" dirty="0" smtClean="0"/>
              <a:t>TUs a</a:t>
            </a:r>
            <a:r>
              <a:rPr lang="en-AU" sz="2000" b="1" dirty="0" smtClean="0">
                <a:solidFill>
                  <a:schemeClr val="accent2"/>
                </a:solidFill>
              </a:rPr>
              <a:t>n</a:t>
            </a:r>
            <a:r>
              <a:rPr lang="en-AU" sz="2000" dirty="0" smtClean="0"/>
              <a:t>d </a:t>
            </a:r>
            <a:r>
              <a:rPr lang="en-AU" sz="2000" b="1" dirty="0" smtClean="0">
                <a:solidFill>
                  <a:schemeClr val="accent2"/>
                </a:solidFill>
              </a:rPr>
              <a:t>S</a:t>
            </a:r>
            <a:r>
              <a:rPr lang="en-AU" sz="2000" dirty="0" smtClean="0"/>
              <a:t>imilarity)</a:t>
            </a:r>
          </a:p>
          <a:p>
            <a:r>
              <a:rPr lang="en-AU" sz="2000" i="1" dirty="0" smtClean="0"/>
              <a:t>MOTHUR</a:t>
            </a:r>
            <a:r>
              <a:rPr lang="en-AU" sz="2000" dirty="0" smtClean="0"/>
              <a:t>, 2009</a:t>
            </a:r>
          </a:p>
          <a:p>
            <a:r>
              <a:rPr lang="en-AU" sz="2000" dirty="0" smtClean="0"/>
              <a:t>Available at www.mothur.org</a:t>
            </a:r>
            <a:endParaRPr lang="en-AU" sz="2000" dirty="0"/>
          </a:p>
        </p:txBody>
      </p:sp>
      <p:graphicFrame>
        <p:nvGraphicFramePr>
          <p:cNvPr id="7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6006674"/>
              </p:ext>
            </p:extLst>
          </p:nvPr>
        </p:nvGraphicFramePr>
        <p:xfrm>
          <a:off x="0" y="3284983"/>
          <a:ext cx="9144000" cy="3096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790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can I run </a:t>
            </a:r>
            <a:r>
              <a:rPr lang="en-AU" dirty="0" err="1" smtClean="0"/>
              <a:t>mothur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 smtClean="0"/>
              <a:t>Interactively</a:t>
            </a:r>
          </a:p>
          <a:p>
            <a:endParaRPr lang="en-AU" sz="2400" dirty="0" smtClean="0"/>
          </a:p>
          <a:p>
            <a:r>
              <a:rPr lang="en-AU" sz="2400" dirty="0" smtClean="0"/>
              <a:t>Move required files into </a:t>
            </a:r>
            <a:r>
              <a:rPr lang="en-AU" sz="2400" dirty="0" err="1" smtClean="0"/>
              <a:t>mothur</a:t>
            </a:r>
            <a:r>
              <a:rPr lang="en-AU" sz="2400" dirty="0" smtClean="0"/>
              <a:t> folder</a:t>
            </a:r>
          </a:p>
          <a:p>
            <a:r>
              <a:rPr lang="en-AU" sz="2400" dirty="0" smtClean="0"/>
              <a:t>Initialize </a:t>
            </a:r>
            <a:r>
              <a:rPr lang="en-AU" sz="2400" dirty="0" err="1" smtClean="0"/>
              <a:t>mothur</a:t>
            </a:r>
            <a:endParaRPr lang="en-AU" sz="2400" dirty="0" smtClean="0"/>
          </a:p>
          <a:p>
            <a:r>
              <a:rPr lang="en-AU" sz="2400" dirty="0" smtClean="0"/>
              <a:t>Type commands</a:t>
            </a:r>
            <a:endParaRPr lang="en-AU" sz="2400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b="1" dirty="0" smtClean="0"/>
              <a:t>Batch mode</a:t>
            </a:r>
          </a:p>
          <a:p>
            <a:endParaRPr lang="en-AU" sz="2400" dirty="0" smtClean="0"/>
          </a:p>
          <a:p>
            <a:r>
              <a:rPr lang="en-AU" sz="2400" dirty="0" smtClean="0"/>
              <a:t>Prepare plain text script with commands</a:t>
            </a:r>
          </a:p>
          <a:p>
            <a:r>
              <a:rPr lang="en-AU" sz="2400" dirty="0" smtClean="0"/>
              <a:t>Execute script with </a:t>
            </a:r>
          </a:p>
          <a:p>
            <a:r>
              <a:rPr lang="en-AU" sz="2400" dirty="0" err="1"/>
              <a:t>m</a:t>
            </a:r>
            <a:r>
              <a:rPr lang="en-AU" sz="2400" dirty="0" err="1" smtClean="0"/>
              <a:t>othur</a:t>
            </a:r>
            <a:r>
              <a:rPr lang="en-AU" sz="2400" dirty="0" smtClean="0"/>
              <a:t> &lt;</a:t>
            </a:r>
            <a:r>
              <a:rPr lang="en-AU" sz="2400" dirty="0" err="1" smtClean="0"/>
              <a:t>script.batch</a:t>
            </a:r>
            <a:r>
              <a:rPr lang="en-AU" sz="2400" dirty="0" smtClean="0"/>
              <a:t>&gt;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72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315200" cy="914400"/>
          </a:xfrm>
        </p:spPr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1287" y="800708"/>
            <a:ext cx="2232248" cy="1620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 panose="02000503000000020004" pitchFamily="2"/>
              </a:rPr>
              <a:t>Script</a:t>
            </a:r>
          </a:p>
          <a:p>
            <a:pPr algn="ctr"/>
            <a:r>
              <a:rPr lang="en-US" sz="2400" dirty="0" smtClean="0">
                <a:latin typeface="Helvetica Neue" panose="02000503000000020004" pitchFamily="2"/>
              </a:rPr>
              <a:t>(Instructions)</a:t>
            </a:r>
          </a:p>
          <a:p>
            <a:pPr algn="ctr"/>
            <a:r>
              <a:rPr lang="en-US" sz="2400" dirty="0" smtClean="0">
                <a:latin typeface="Helvetica Neue" panose="02000503000000020004" pitchFamily="2"/>
              </a:rPr>
              <a:t>&lt;.batch&gt;</a:t>
            </a:r>
            <a:endParaRPr lang="en-US" sz="2400" dirty="0">
              <a:latin typeface="Helvetica Neue" panose="02000503000000020004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8715" y="2564904"/>
            <a:ext cx="259228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 panose="02000503000000020004" pitchFamily="2"/>
              </a:rPr>
              <a:t>List of files</a:t>
            </a:r>
          </a:p>
          <a:p>
            <a:pPr algn="ctr"/>
            <a:r>
              <a:rPr lang="en-US" sz="2000" dirty="0" smtClean="0">
                <a:latin typeface="Helvetica Neue" panose="02000503000000020004" pitchFamily="2"/>
              </a:rPr>
              <a:t>&lt;.files&gt;</a:t>
            </a:r>
            <a:endParaRPr lang="en-US" sz="2000" dirty="0">
              <a:latin typeface="Helvetica Neue" panose="02000503000000020004" pitchFamily="2"/>
            </a:endParaRPr>
          </a:p>
        </p:txBody>
      </p:sp>
      <p:sp>
        <p:nvSpPr>
          <p:cNvPr id="9" name="Flowchart: Multidocument 8"/>
          <p:cNvSpPr/>
          <p:nvPr/>
        </p:nvSpPr>
        <p:spPr>
          <a:xfrm>
            <a:off x="3923928" y="334729"/>
            <a:ext cx="2592288" cy="20861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 panose="02000503000000020004" pitchFamily="2"/>
              </a:rPr>
              <a:t>Sequencing files </a:t>
            </a:r>
          </a:p>
          <a:p>
            <a:pPr algn="ctr"/>
            <a:r>
              <a:rPr lang="en-US" sz="2000" dirty="0" smtClean="0">
                <a:latin typeface="Helvetica Neue" panose="02000503000000020004" pitchFamily="2"/>
              </a:rPr>
              <a:t>(Pair of </a:t>
            </a:r>
            <a:r>
              <a:rPr lang="en-US" sz="2000" dirty="0" err="1" smtClean="0">
                <a:latin typeface="Helvetica Neue" panose="02000503000000020004" pitchFamily="2"/>
              </a:rPr>
              <a:t>fastq</a:t>
            </a:r>
            <a:r>
              <a:rPr lang="en-US" sz="2000" dirty="0" smtClean="0">
                <a:latin typeface="Helvetica Neue" panose="02000503000000020004" pitchFamily="2"/>
              </a:rPr>
              <a:t> files </a:t>
            </a:r>
          </a:p>
          <a:p>
            <a:pPr algn="ctr"/>
            <a:r>
              <a:rPr lang="en-US" sz="2000" dirty="0" smtClean="0">
                <a:latin typeface="Helvetica Neue" panose="02000503000000020004" pitchFamily="2"/>
              </a:rPr>
              <a:t>per sample) </a:t>
            </a:r>
            <a:endParaRPr lang="en-US" sz="2000" dirty="0">
              <a:latin typeface="Helvetica Neue" panose="02000503000000020004" pitchFamily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23928" y="3861048"/>
            <a:ext cx="2592288" cy="1008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 panose="02000503000000020004" pitchFamily="2"/>
              </a:rPr>
              <a:t>Master alignment</a:t>
            </a:r>
          </a:p>
          <a:p>
            <a:pPr algn="ctr"/>
            <a:r>
              <a:rPr lang="en-US" sz="2000" dirty="0" smtClean="0">
                <a:latin typeface="Helvetica Neue" panose="02000503000000020004" pitchFamily="2"/>
              </a:rPr>
              <a:t>&lt;.</a:t>
            </a:r>
            <a:r>
              <a:rPr lang="en-US" sz="2000" dirty="0" err="1" smtClean="0">
                <a:latin typeface="Helvetica Neue" panose="02000503000000020004" pitchFamily="2"/>
              </a:rPr>
              <a:t>fasta</a:t>
            </a:r>
            <a:r>
              <a:rPr lang="en-US" sz="2000" dirty="0" smtClean="0">
                <a:latin typeface="Helvetica Neue" panose="02000503000000020004" pitchFamily="2"/>
              </a:rPr>
              <a:t>&gt;</a:t>
            </a:r>
            <a:endParaRPr lang="en-US" sz="2000" dirty="0">
              <a:latin typeface="Helvetica Neue" panose="02000503000000020004" pitchFamily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08715" y="5157192"/>
            <a:ext cx="2592288" cy="1008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 panose="02000503000000020004" pitchFamily="2"/>
              </a:rPr>
              <a:t>Taxonomic scheme</a:t>
            </a:r>
          </a:p>
        </p:txBody>
      </p:sp>
    </p:spTree>
    <p:extLst>
      <p:ext uri="{BB962C8B-B14F-4D97-AF65-F5344CB8AC3E}">
        <p14:creationId xmlns:p14="http://schemas.microsoft.com/office/powerpoint/2010/main" val="149335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stability.files</a:t>
            </a:r>
            <a:endParaRPr lang="en-AU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66901"/>
              </p:ext>
            </p:extLst>
          </p:nvPr>
        </p:nvGraphicFramePr>
        <p:xfrm>
          <a:off x="1043608" y="1772816"/>
          <a:ext cx="6624736" cy="432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8191"/>
                <a:gridCol w="2678233"/>
                <a:gridCol w="2808312"/>
              </a:tblGrid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F3D0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F3D0_S188_L001_R1_001.fastq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F3D0_S188_L001_R2_001.fastq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F3D141_S207_L001_R1_001.fastq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F3D141_S207_L001_R2_001.fastq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F3D142_S208_L001_R1_001.fastq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F3D142_S208_L001_R2_001.fastq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F3D143_S209_L001_R1_001.fastq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F3D143_S209_L001_R2_001.fastq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F3D144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F3D144_S210_L001_R1_001.fastq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F3D144_S210_L001_R2_001.fastq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F3D145_S211_L001_R1_001.fastq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F3D145_S211_L001_R2_001.fastq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F3D146_S212_L001_R1_001.fastq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F3D146_S212_L001_R2_001.fastq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F3D147_S213_L001_R1_001.fastq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F3D147_S213_L001_R2_001.fastq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F3D148_S214_L001_R1_001.fastq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F3D148_S214_L001_R2_001.fastq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F3D149_S215_L001_R1_001.fastq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F3D149_S215_L001_R2_001.fastq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F3D150_S216_L001_R1_001.fastq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F3D150_S216_L001_R2_001.fastq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F3D1_S189_L001_R1_001.fastq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F3D1_S189_L001_R2_001.fastq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F3D2_S190_L001_R1_001.fastq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F3D2_S190_L001_R2_001.fastq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F3D3_S191_L001_R1_001.fastq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F3D3_S191_L001_R2_001.fastq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F3D5_S193_L001_R1_001.fastq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F3D5_S193_L001_R2_001.fastq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F3D6_S194_L001_R1_001.fastq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F3D6_S194_L001_R2_001.fastq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F3D7_S195_L001_R1_001.fastq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F3D7_S195_L001_R2_001.fastq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F3D8_S196_L001_R1_001.fastq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F3D8_S196_L001_R2_001.fastq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F3D9_S197_L001_R1_001.fastq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F3D9_S197_L001_R2_001.fastq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Mock_S280_L001_R1_001.fastq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Mock_S280_L001_R2_001.fastq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971600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Sample</a:t>
            </a:r>
            <a:endParaRPr lang="en-AU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2987824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Pair1</a:t>
            </a:r>
            <a:endParaRPr lang="en-AU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5652120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Pair2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93855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stability.batch</a:t>
            </a:r>
            <a:endParaRPr lang="en-AU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418005"/>
              </p:ext>
            </p:extLst>
          </p:nvPr>
        </p:nvGraphicFramePr>
        <p:xfrm>
          <a:off x="1187624" y="1052740"/>
          <a:ext cx="7327725" cy="4791822"/>
        </p:xfrm>
        <a:graphic>
          <a:graphicData uri="http://schemas.openxmlformats.org/drawingml/2006/table">
            <a:tbl>
              <a:tblPr/>
              <a:tblGrid>
                <a:gridCol w="360040"/>
                <a:gridCol w="194236"/>
                <a:gridCol w="6773449"/>
              </a:tblGrid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pcr.seqs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silva.bacteria.fasta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, start=11894, end=25319,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keepdots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system(mv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silva.bacteria.pcr.fasta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 silva.v4.fasta)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system(rename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silva.bacteria.pcr.fasta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 silva.v4.fasta)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make.contigs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(file=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stability.files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, processors=8)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screen.seqs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group=current,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maxambig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maxlength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=275)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unique.seqs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count.seqs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(name=current, group=current)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align.seqs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reference=silva.v4.fasta)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screen.seqs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start=1968, end=11550,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maxhomop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=8)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filter.seqs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vertical=T, trump=.)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unique.seqs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pre.cluster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diffs=2)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chimera.uchime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dereplicate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remove.seqs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accnos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343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classify.seqs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reference=trainset9_032012.pds.fasta, taxonomy=trainset9_032012.pds.tax, cutoff=80)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343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remove.lineage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taxonomy=current, taxon=Chloroplast-Mitochondria-unknown-Archaea-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Eukaryota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remove.groups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(count=current,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taxonomy=current, groups=Mock)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cluster.split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taxonomy=current,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splitmethod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=classify,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taxlevel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=4, cutoff=0.15)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make.shared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(list=current, count=current, label=0.03)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classify.otu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(list=current, count=current, taxonomy=current, label=0.03)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683568" y="6237312"/>
            <a:ext cx="223224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AU" dirty="0" smtClean="0"/>
              <a:t>Quality control step</a:t>
            </a:r>
            <a:endParaRPr lang="en-AU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203848" y="6217515"/>
            <a:ext cx="252028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 smtClean="0"/>
              <a:t>Reducing computational stress step</a:t>
            </a:r>
            <a:endParaRPr lang="en-AU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940152" y="6211669"/>
            <a:ext cx="252028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AU" dirty="0" err="1" smtClean="0"/>
              <a:t>Plattform</a:t>
            </a:r>
            <a:r>
              <a:rPr lang="en-AU" dirty="0" smtClean="0"/>
              <a:t>-specific step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499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Analysis of communities</a:t>
            </a:r>
            <a:endParaRPr lang="en-AU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Run the pipeline</a:t>
            </a:r>
          </a:p>
          <a:p>
            <a:r>
              <a:rPr lang="en-AU" sz="2400" dirty="0" smtClean="0"/>
              <a:t>Open .shared file in Excel</a:t>
            </a:r>
          </a:p>
          <a:p>
            <a:r>
              <a:rPr lang="en-AU" sz="2400" dirty="0" smtClean="0"/>
              <a:t>Open .design file in Excel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How many species were detected in total?</a:t>
            </a:r>
          </a:p>
          <a:p>
            <a:r>
              <a:rPr lang="en-AU" sz="2400" dirty="0" smtClean="0"/>
              <a:t>Which treatment has more species?</a:t>
            </a:r>
            <a:endParaRPr lang="en-AU" sz="2400" dirty="0" smtClean="0"/>
          </a:p>
          <a:p>
            <a:r>
              <a:rPr lang="en-AU" sz="2400" dirty="0" smtClean="0"/>
              <a:t>Which treatment has higher diversity?</a:t>
            </a:r>
            <a:endParaRPr lang="en-AU" sz="2400" dirty="0" smtClean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7448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s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blues</Template>
  <TotalTime>1799</TotalTime>
  <Words>383</Words>
  <Application>Microsoft Office PowerPoint</Application>
  <PresentationFormat>On-screen Show (4:3)</PresentationFormat>
  <Paragraphs>139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blues</vt:lpstr>
      <vt:lpstr>Mothur MiSeq Processing</vt:lpstr>
      <vt:lpstr>Pre-Assessment</vt:lpstr>
      <vt:lpstr>Objectives                  Requirements</vt:lpstr>
      <vt:lpstr>What is Mothur ?</vt:lpstr>
      <vt:lpstr>How can I run mothur?</vt:lpstr>
      <vt:lpstr>Pipeline</vt:lpstr>
      <vt:lpstr>stability.files</vt:lpstr>
      <vt:lpstr>stability.batch</vt:lpstr>
      <vt:lpstr>Analysis of communities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Mothur</dc:title>
  <dc:creator>FAMILIA</dc:creator>
  <cp:lastModifiedBy>Erick Cardenas</cp:lastModifiedBy>
  <cp:revision>23</cp:revision>
  <dcterms:created xsi:type="dcterms:W3CDTF">2016-02-04T23:31:52Z</dcterms:created>
  <dcterms:modified xsi:type="dcterms:W3CDTF">2016-02-11T09:01:53Z</dcterms:modified>
</cp:coreProperties>
</file>